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256" r:id="rId2"/>
    <p:sldId id="257" r:id="rId3"/>
    <p:sldId id="258" r:id="rId4"/>
    <p:sldId id="298" r:id="rId5"/>
    <p:sldId id="300" r:id="rId6"/>
    <p:sldId id="322" r:id="rId7"/>
    <p:sldId id="301" r:id="rId8"/>
    <p:sldId id="313" r:id="rId9"/>
    <p:sldId id="302" r:id="rId10"/>
    <p:sldId id="303" r:id="rId11"/>
    <p:sldId id="312" r:id="rId12"/>
    <p:sldId id="304" r:id="rId13"/>
    <p:sldId id="314" r:id="rId14"/>
    <p:sldId id="305" r:id="rId15"/>
    <p:sldId id="315" r:id="rId16"/>
    <p:sldId id="316" r:id="rId17"/>
    <p:sldId id="318" r:id="rId18"/>
    <p:sldId id="338" r:id="rId19"/>
    <p:sldId id="320" r:id="rId20"/>
    <p:sldId id="319" r:id="rId21"/>
    <p:sldId id="323" r:id="rId22"/>
    <p:sldId id="321" r:id="rId23"/>
    <p:sldId id="306" r:id="rId24"/>
    <p:sldId id="325" r:id="rId25"/>
    <p:sldId id="326" r:id="rId26"/>
    <p:sldId id="309" r:id="rId27"/>
    <p:sldId id="328" r:id="rId28"/>
    <p:sldId id="329" r:id="rId29"/>
    <p:sldId id="330" r:id="rId30"/>
    <p:sldId id="331" r:id="rId31"/>
    <p:sldId id="332" r:id="rId32"/>
    <p:sldId id="337" r:id="rId33"/>
    <p:sldId id="327" r:id="rId34"/>
    <p:sldId id="310" r:id="rId35"/>
    <p:sldId id="333" r:id="rId36"/>
    <p:sldId id="334" r:id="rId37"/>
    <p:sldId id="335" r:id="rId38"/>
    <p:sldId id="336" r:id="rId39"/>
    <p:sldId id="311" r:id="rId40"/>
    <p:sldId id="297"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493" autoAdjust="0"/>
    <p:restoredTop sz="70000" autoAdjust="0"/>
  </p:normalViewPr>
  <p:slideViewPr>
    <p:cSldViewPr snapToGrid="0" snapToObjects="1">
      <p:cViewPr>
        <p:scale>
          <a:sx n="58" d="100"/>
          <a:sy n="58" d="100"/>
        </p:scale>
        <p:origin x="-4014" y="-5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9D63F9-64BD-9D48-BF4F-FACD5BAF745A}" type="datetimeFigureOut">
              <a:rPr lang="en-US" smtClean="0"/>
              <a:t>12/14/2016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E46673-C549-6F4B-B00B-E45BB8C71152}" type="slidenum">
              <a:rPr lang="en-US" smtClean="0"/>
              <a:t>‹#›</a:t>
            </a:fld>
            <a:endParaRPr lang="en-US"/>
          </a:p>
        </p:txBody>
      </p:sp>
    </p:spTree>
    <p:extLst>
      <p:ext uri="{BB962C8B-B14F-4D97-AF65-F5344CB8AC3E}">
        <p14:creationId xmlns:p14="http://schemas.microsoft.com/office/powerpoint/2010/main" val="111473499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a:t>
            </a:fld>
            <a:endParaRPr lang="en-US"/>
          </a:p>
        </p:txBody>
      </p:sp>
    </p:spTree>
    <p:extLst>
      <p:ext uri="{BB962C8B-B14F-4D97-AF65-F5344CB8AC3E}">
        <p14:creationId xmlns:p14="http://schemas.microsoft.com/office/powerpoint/2010/main" val="3039485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emergence of bulimia nervosa in the late 20th century corresponds with both media glorification of a thin body image, for both bulimia nervosa and binge eating disorder, with increasing availability of palatable high calorie snack food, and the loss of ceremonious communal mealtimes. The peak age of onset is similar to anorexia nervosa – 15-20 years (Kessler et al, 2013). Symptoms are easier to conceal than in anorexia nervosa, however, and the average medical presentation does not occur until the sufferer has been aware of the disorder for up to 10 years.</a:t>
            </a:r>
          </a:p>
          <a:p>
            <a:r>
              <a:rPr lang="en-US" dirty="0" smtClean="0"/>
              <a:t>Up to 12% of adolescent girls may experience bulimia nervosa, binge eating disorder or a specified (OSFED) or </a:t>
            </a:r>
            <a:r>
              <a:rPr lang="en-US" dirty="0" err="1" smtClean="0"/>
              <a:t>uspecified</a:t>
            </a:r>
            <a:r>
              <a:rPr lang="en-US" dirty="0" smtClean="0"/>
              <a:t> feeding and eating disorder (UFED) form of bulimic or binge eating disorders (</a:t>
            </a:r>
            <a:r>
              <a:rPr lang="en-US" dirty="0" err="1" smtClean="0"/>
              <a:t>Stice</a:t>
            </a:r>
            <a:r>
              <a:rPr lang="en-US" dirty="0" smtClean="0"/>
              <a:t> et al, 2013). It is not yet know how many boys are affected, but an increasing emphasis on boys’ appearance may be contributing to an increase, and it is believed that boys in the gay community are more vulnerable to develop bulimia nervosa. In studies of people over the age of 15 there is an increasing and large minority of men with eating disorders and binge eating disorder in particular (</a:t>
            </a:r>
            <a:r>
              <a:rPr lang="en-US" dirty="0" err="1" smtClean="0"/>
              <a:t>Mitchison</a:t>
            </a:r>
            <a:r>
              <a:rPr lang="en-US" dirty="0" smtClean="0"/>
              <a:t> et al, 2014).</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11</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types of eating and feeding disorders.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12</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Puberty and adolescence are undoubtedly major triggers (</a:t>
            </a:r>
            <a:r>
              <a:rPr lang="en-US" dirty="0" err="1" smtClean="0"/>
              <a:t>Mitchison</a:t>
            </a:r>
            <a:r>
              <a:rPr lang="en-US" dirty="0" smtClean="0"/>
              <a:t> et</a:t>
            </a:r>
          </a:p>
          <a:p>
            <a:r>
              <a:rPr lang="en-US" dirty="0" smtClean="0"/>
              <a:t>al, 2014). Young people simultaneously experience the challenge of living with</a:t>
            </a:r>
          </a:p>
          <a:p>
            <a:r>
              <a:rPr lang="en-US" dirty="0" smtClean="0"/>
              <a:t>a changing and growing body, new hormone-driven urges, the new cultural</a:t>
            </a:r>
          </a:p>
          <a:p>
            <a:r>
              <a:rPr lang="en-US" dirty="0" smtClean="0"/>
              <a:t>expectations, sexual, intellectual and social demands, and the need to process all</a:t>
            </a:r>
            <a:r>
              <a:rPr lang="en-US" baseline="0" dirty="0" smtClean="0"/>
              <a:t> </a:t>
            </a:r>
            <a:r>
              <a:rPr lang="en-US" dirty="0" smtClean="0"/>
              <a:t>these with a brain that is itself anatomically and chemically in a state of flux.</a:t>
            </a:r>
          </a:p>
          <a:p>
            <a:endParaRPr lang="en-US" dirty="0" smtClean="0"/>
          </a:p>
          <a:p>
            <a:r>
              <a:rPr lang="en-US" dirty="0" smtClean="0"/>
              <a:t>However, it may be observed that these are non-specific triggers. In young people</a:t>
            </a:r>
            <a:r>
              <a:rPr lang="en-US" baseline="0" dirty="0" smtClean="0"/>
              <a:t> </a:t>
            </a:r>
            <a:r>
              <a:rPr lang="en-US" dirty="0" smtClean="0"/>
              <a:t>with different pre-disposing vulnerabilities, such triggers may precipitate different</a:t>
            </a:r>
            <a:r>
              <a:rPr lang="en-US" baseline="0" dirty="0" smtClean="0"/>
              <a:t> </a:t>
            </a:r>
            <a:r>
              <a:rPr lang="en-US" dirty="0" smtClean="0"/>
              <a:t>disorders, such as a depressive illness, obsessive compulsive disorder or substance</a:t>
            </a:r>
          </a:p>
          <a:p>
            <a:r>
              <a:rPr lang="en-US" dirty="0" smtClean="0"/>
              <a:t>misuse. In particular, people with binge eating disorder and bulimia nervosa may</a:t>
            </a:r>
            <a:r>
              <a:rPr lang="en-US" baseline="0" dirty="0" smtClean="0"/>
              <a:t> </a:t>
            </a:r>
            <a:r>
              <a:rPr lang="en-US" dirty="0" smtClean="0"/>
              <a:t>develop a problem when binge eating is used to alleviate low mood.</a:t>
            </a:r>
          </a:p>
          <a:p>
            <a:endParaRPr lang="en-US" dirty="0" smtClean="0"/>
          </a:p>
          <a:p>
            <a:r>
              <a:rPr lang="en-US" dirty="0" smtClean="0"/>
              <a:t>In particular, the onset of both anorexia and bulimia nervosa may be</a:t>
            </a:r>
          </a:p>
          <a:p>
            <a:r>
              <a:rPr lang="en-US" dirty="0" smtClean="0"/>
              <a:t>triggered by identical precipitants and may even appear similar for some time.</a:t>
            </a:r>
          </a:p>
          <a:p>
            <a:r>
              <a:rPr lang="en-US" dirty="0" smtClean="0"/>
              <a:t>Teenagers with bulimia nervosa may initially lose some weight before binges undo</a:t>
            </a:r>
            <a:r>
              <a:rPr lang="en-US" baseline="0" dirty="0" smtClean="0"/>
              <a:t> </a:t>
            </a:r>
            <a:r>
              <a:rPr lang="en-US" dirty="0" smtClean="0"/>
              <a:t>this, and some sufferers follow a fluctuating course, moving between different</a:t>
            </a:r>
            <a:r>
              <a:rPr lang="en-US" baseline="0" dirty="0" smtClean="0"/>
              <a:t> </a:t>
            </a:r>
            <a:r>
              <a:rPr lang="en-US" dirty="0" smtClean="0"/>
              <a:t>diagnoses. This unsatisfactory state of affairs makes it difficult to use current</a:t>
            </a:r>
            <a:r>
              <a:rPr lang="en-US" baseline="0" dirty="0" smtClean="0"/>
              <a:t> </a:t>
            </a:r>
            <a:r>
              <a:rPr lang="en-US" dirty="0" smtClean="0"/>
              <a:t>definitions and classifications to distinguish between disorders which may well</a:t>
            </a:r>
            <a:r>
              <a:rPr lang="en-US" baseline="0" dirty="0" smtClean="0"/>
              <a:t> </a:t>
            </a:r>
            <a:r>
              <a:rPr lang="en-US" dirty="0" smtClean="0"/>
              <a:t>have different genetic roots and perhaps respond to different treatments.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13</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Psychiatric classifications such as ICD-10 and DSM-5 define anorexia</a:t>
            </a:r>
          </a:p>
          <a:p>
            <a:r>
              <a:rPr lang="en-US" dirty="0" smtClean="0"/>
              <a:t>nervosa as:</a:t>
            </a:r>
          </a:p>
          <a:p>
            <a:r>
              <a:rPr lang="en-US" dirty="0" smtClean="0"/>
              <a:t>• Restricted eating leading to deliberate weight loss, or failure to grow</a:t>
            </a:r>
          </a:p>
          <a:p>
            <a:r>
              <a:rPr lang="en-US" dirty="0" smtClean="0"/>
              <a:t>and increase in weight and height as expected according to age and</a:t>
            </a:r>
          </a:p>
          <a:p>
            <a:r>
              <a:rPr lang="en-US" dirty="0" smtClean="0"/>
              <a:t>gender with</a:t>
            </a:r>
          </a:p>
          <a:p>
            <a:r>
              <a:rPr lang="en-US" dirty="0" smtClean="0"/>
              <a:t>• Fear of weight gain and/or persistent failure to maintain a normal</a:t>
            </a:r>
          </a:p>
          <a:p>
            <a:r>
              <a:rPr lang="en-US" dirty="0" smtClean="0"/>
              <a:t>weight for age and height, and</a:t>
            </a:r>
          </a:p>
          <a:p>
            <a:r>
              <a:rPr lang="en-US" dirty="0" smtClean="0"/>
              <a:t>• Disturbance of body image, which translates any distress into a</a:t>
            </a:r>
          </a:p>
          <a:p>
            <a:r>
              <a:rPr lang="en-US" dirty="0" smtClean="0"/>
              <a:t>perception that their body is too fat.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14</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patients to meet the diagnostic criteria, there should be at least a loss of</a:t>
            </a:r>
          </a:p>
          <a:p>
            <a:r>
              <a:rPr lang="en-US" dirty="0" smtClean="0"/>
              <a:t>15% of minimum normal weight or, according to ICD-10, a BMI below 17.5 in</a:t>
            </a:r>
          </a:p>
          <a:p>
            <a:r>
              <a:rPr lang="en-US" dirty="0" smtClean="0"/>
              <a:t>fully grown adults. Menstruation is typically absent (though women who take the</a:t>
            </a:r>
            <a:r>
              <a:rPr lang="en-US" baseline="0" dirty="0" smtClean="0"/>
              <a:t> </a:t>
            </a:r>
            <a:r>
              <a:rPr lang="en-US" dirty="0" smtClean="0"/>
              <a:t>contraceptive pill may have withdrawal bleeds). In males, low testosterone causes</a:t>
            </a:r>
            <a:r>
              <a:rPr lang="en-US" baseline="0" dirty="0" smtClean="0"/>
              <a:t> </a:t>
            </a:r>
            <a:r>
              <a:rPr lang="en-US" dirty="0" smtClean="0"/>
              <a:t>atrophied genitalia and absence of morning erections. In the restrictive subtype, low</a:t>
            </a:r>
            <a:r>
              <a:rPr lang="en-US" baseline="0" dirty="0" smtClean="0"/>
              <a:t> </a:t>
            </a:r>
            <a:r>
              <a:rPr lang="en-US" dirty="0" smtClean="0"/>
              <a:t>weight is achieved by starvation alone or with over-activity. The binge-purge subtype</a:t>
            </a:r>
            <a:r>
              <a:rPr lang="en-US" baseline="0" dirty="0" smtClean="0"/>
              <a:t> </a:t>
            </a:r>
            <a:r>
              <a:rPr lang="en-US" dirty="0" smtClean="0"/>
              <a:t>involves purging by means of vomiting, use of laxatives, diuretics or slimming pills</a:t>
            </a:r>
            <a:r>
              <a:rPr lang="en-US" baseline="0" dirty="0" smtClean="0"/>
              <a:t> </a:t>
            </a:r>
            <a:r>
              <a:rPr lang="en-US" dirty="0" smtClean="0"/>
              <a:t>to get rid of calories. It is widely agreed that these criteria exclude many who</a:t>
            </a:r>
            <a:r>
              <a:rPr lang="en-US" baseline="0" dirty="0" smtClean="0"/>
              <a:t> </a:t>
            </a:r>
            <a:r>
              <a:rPr lang="en-US" dirty="0" smtClean="0"/>
              <a:t>may fit into the spirit of the diagnosis and DSM-5 has introduced a new category</a:t>
            </a:r>
            <a:r>
              <a:rPr lang="en-US" baseline="0" dirty="0" smtClean="0"/>
              <a:t> </a:t>
            </a:r>
            <a:r>
              <a:rPr lang="en-US" dirty="0" smtClean="0"/>
              <a:t>under the other specified feeding or eating disorder (OSFED): atypical anorexia</a:t>
            </a:r>
            <a:r>
              <a:rPr lang="en-US" baseline="0" dirty="0" smtClean="0"/>
              <a:t> </a:t>
            </a:r>
            <a:r>
              <a:rPr lang="en-US" dirty="0" smtClean="0"/>
              <a:t>nervosa where the person may have lost a substantive amount of weight but is not</a:t>
            </a:r>
            <a:r>
              <a:rPr lang="en-US" baseline="0" dirty="0" smtClean="0"/>
              <a:t> </a:t>
            </a:r>
            <a:r>
              <a:rPr lang="en-US" dirty="0" smtClean="0"/>
              <a:t>technically underweight.</a:t>
            </a:r>
          </a:p>
          <a:p>
            <a:endParaRPr lang="en-US" dirty="0" smtClean="0"/>
          </a:p>
          <a:p>
            <a:r>
              <a:rPr lang="en-US" dirty="0" smtClean="0"/>
              <a:t> In children and teenagers it is even more important not to adhere to strict</a:t>
            </a:r>
          </a:p>
          <a:p>
            <a:r>
              <a:rPr lang="en-US" dirty="0" smtClean="0"/>
              <a:t>definitions of normal weight and DSM-5 does not specify an upper limit of</a:t>
            </a:r>
          </a:p>
          <a:p>
            <a:r>
              <a:rPr lang="en-US" dirty="0" smtClean="0"/>
              <a:t>underweight criteria. This </a:t>
            </a:r>
            <a:r>
              <a:rPr lang="en-US" dirty="0" err="1" smtClean="0"/>
              <a:t>recognises</a:t>
            </a:r>
            <a:r>
              <a:rPr lang="en-US" dirty="0" smtClean="0"/>
              <a:t> that weight and height are moving targets</a:t>
            </a:r>
            <a:r>
              <a:rPr lang="en-US" baseline="0" dirty="0" smtClean="0"/>
              <a:t> </a:t>
            </a:r>
            <a:r>
              <a:rPr lang="en-US" dirty="0" smtClean="0"/>
              <a:t>in a growing body. A healthy 12 year old boy on the 50th centile for both weight</a:t>
            </a:r>
            <a:r>
              <a:rPr lang="en-US" baseline="0" dirty="0" smtClean="0"/>
              <a:t> </a:t>
            </a:r>
            <a:r>
              <a:rPr lang="en-US" dirty="0" smtClean="0"/>
              <a:t>and height will have a BMI of around 17.5 – which would be underweight for</a:t>
            </a:r>
            <a:r>
              <a:rPr lang="en-US" baseline="0" dirty="0" smtClean="0"/>
              <a:t> </a:t>
            </a:r>
            <a:r>
              <a:rPr lang="en-US" dirty="0" smtClean="0"/>
              <a:t>most adult women. On the other hand the teenage daughter of tall parents may</a:t>
            </a:r>
            <a:r>
              <a:rPr lang="en-US" baseline="0" dirty="0" smtClean="0"/>
              <a:t> </a:t>
            </a:r>
            <a:r>
              <a:rPr lang="en-US" dirty="0" smtClean="0"/>
              <a:t>have a BMI within the normal range but have severely restricted her intake so that</a:t>
            </a:r>
            <a:r>
              <a:rPr lang="en-US" baseline="0" dirty="0" smtClean="0"/>
              <a:t> </a:t>
            </a:r>
            <a:r>
              <a:rPr lang="en-US" dirty="0" smtClean="0"/>
              <a:t>her metabolic rate slows down; she fails to grow and experiences severe obsessive</a:t>
            </a:r>
            <a:r>
              <a:rPr lang="en-US" baseline="0" dirty="0" smtClean="0"/>
              <a:t> </a:t>
            </a:r>
            <a:r>
              <a:rPr lang="en-US" dirty="0" smtClean="0"/>
              <a:t>symptoms. She would now be diagnosed with atypical anorexia nervosa.</a:t>
            </a:r>
          </a:p>
          <a:p>
            <a:endParaRPr lang="en-US" dirty="0" smtClean="0"/>
          </a:p>
          <a:p>
            <a:r>
              <a:rPr lang="en-US" dirty="0" smtClean="0"/>
              <a:t>It is best practice to plot the weight and height of young patients on</a:t>
            </a:r>
          </a:p>
          <a:p>
            <a:r>
              <a:rPr lang="en-US" dirty="0" smtClean="0"/>
              <a:t>standard growth charts to compare progression and trends with what is expected.</a:t>
            </a:r>
            <a:r>
              <a:rPr lang="en-US" baseline="0" dirty="0" smtClean="0"/>
              <a:t> </a:t>
            </a:r>
            <a:r>
              <a:rPr lang="en-US" dirty="0" smtClean="0"/>
              <a:t>Information about parental height improves the perspective in which growth is</a:t>
            </a:r>
            <a:r>
              <a:rPr lang="en-US" baseline="0" dirty="0" smtClean="0"/>
              <a:t> </a:t>
            </a:r>
            <a:r>
              <a:rPr lang="en-US" dirty="0" smtClean="0"/>
              <a:t>assessed. The outward weight and height trajectory of a child is our best proxy for</a:t>
            </a:r>
            <a:r>
              <a:rPr lang="en-US" baseline="0" dirty="0" smtClean="0"/>
              <a:t> </a:t>
            </a:r>
            <a:r>
              <a:rPr lang="en-US" dirty="0" smtClean="0"/>
              <a:t>the healthy nutrition of the developing brain within. As already discussed, current</a:t>
            </a:r>
            <a:r>
              <a:rPr lang="en-US" baseline="0" dirty="0" smtClean="0"/>
              <a:t> </a:t>
            </a:r>
            <a:r>
              <a:rPr lang="en-US" dirty="0" smtClean="0"/>
              <a:t>definitions and classifications fail to discriminate between probable differences</a:t>
            </a:r>
            <a:r>
              <a:rPr lang="en-US" baseline="0" dirty="0" smtClean="0"/>
              <a:t> </a:t>
            </a:r>
            <a:r>
              <a:rPr lang="en-US" dirty="0" smtClean="0"/>
              <a:t>in genetic susceptibility, but adolescents whose eating disorder causes starvation</a:t>
            </a:r>
            <a:r>
              <a:rPr lang="en-US" baseline="0" dirty="0" smtClean="0"/>
              <a:t> </a:t>
            </a:r>
            <a:r>
              <a:rPr lang="en-US" dirty="0" smtClean="0"/>
              <a:t>must be re-fed to prevent physical and neurological stunting, regardless of precise</a:t>
            </a:r>
            <a:r>
              <a:rPr lang="en-US" baseline="0" dirty="0" smtClean="0"/>
              <a:t> </a:t>
            </a:r>
            <a:r>
              <a:rPr lang="en-US" dirty="0" err="1" smtClean="0"/>
              <a:t>aetiology</a:t>
            </a:r>
            <a:r>
              <a:rPr lang="en-US"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15</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best practice to plot the weight and height of young patients on</a:t>
            </a:r>
          </a:p>
          <a:p>
            <a:r>
              <a:rPr lang="en-US" dirty="0" smtClean="0"/>
              <a:t>standard growth charts to compare progression and trends with what is expected.</a:t>
            </a:r>
            <a:r>
              <a:rPr lang="en-US" baseline="0" dirty="0" smtClean="0"/>
              <a:t> </a:t>
            </a:r>
            <a:r>
              <a:rPr lang="en-US" dirty="0" smtClean="0"/>
              <a:t>Information about parental height improves the perspective in which growth is</a:t>
            </a:r>
            <a:r>
              <a:rPr lang="en-US" baseline="0" dirty="0" smtClean="0"/>
              <a:t> </a:t>
            </a:r>
            <a:r>
              <a:rPr lang="en-US" dirty="0" smtClean="0"/>
              <a:t>assessed. The outward weight and height trajectory of a child is our best proxy for</a:t>
            </a:r>
            <a:r>
              <a:rPr lang="en-US" baseline="0" dirty="0" smtClean="0"/>
              <a:t> </a:t>
            </a:r>
            <a:r>
              <a:rPr lang="en-US" dirty="0" smtClean="0"/>
              <a:t>the healthy nutrition of the developing brain within. As already discussed, current</a:t>
            </a:r>
            <a:r>
              <a:rPr lang="en-US" baseline="0" dirty="0" smtClean="0"/>
              <a:t> </a:t>
            </a:r>
            <a:r>
              <a:rPr lang="en-US" dirty="0" smtClean="0"/>
              <a:t>definitions and classifications fail to discriminate between probable differences</a:t>
            </a:r>
            <a:r>
              <a:rPr lang="en-US" baseline="0" dirty="0" smtClean="0"/>
              <a:t> </a:t>
            </a:r>
            <a:r>
              <a:rPr lang="en-US" dirty="0" smtClean="0"/>
              <a:t>in genetic susceptibility, but adolescents whose eating disorder causes starvation</a:t>
            </a:r>
            <a:r>
              <a:rPr lang="en-US" baseline="0" dirty="0" smtClean="0"/>
              <a:t> </a:t>
            </a:r>
            <a:r>
              <a:rPr lang="en-US" dirty="0" smtClean="0"/>
              <a:t>must be re-fed to prevent physical and neurological stunting, regardless of precise</a:t>
            </a:r>
            <a:r>
              <a:rPr lang="en-US" baseline="0" dirty="0" smtClean="0"/>
              <a:t> </a:t>
            </a:r>
            <a:r>
              <a:rPr lang="en-US" dirty="0" err="1" smtClean="0"/>
              <a:t>aetiology</a:t>
            </a:r>
            <a:r>
              <a:rPr lang="en-US" dirty="0" smtClean="0"/>
              <a:t>.</a:t>
            </a:r>
          </a:p>
          <a:p>
            <a:endParaRPr lang="en-US" dirty="0" smtClean="0"/>
          </a:p>
          <a:p>
            <a:r>
              <a:rPr lang="en-US" dirty="0" smtClean="0"/>
              <a:t>Anorexia nervosa patients are usually protective of their habits, or so</a:t>
            </a:r>
          </a:p>
          <a:p>
            <a:r>
              <a:rPr lang="en-US" dirty="0" smtClean="0"/>
              <a:t>focused on losing weight they no longer notice or admit the physical and social</a:t>
            </a:r>
            <a:r>
              <a:rPr lang="en-US" baseline="0" dirty="0" smtClean="0"/>
              <a:t> </a:t>
            </a:r>
            <a:r>
              <a:rPr lang="en-US" dirty="0" smtClean="0"/>
              <a:t>consequences of starvation, so it is important to also hear from parents, siblings or</a:t>
            </a:r>
            <a:r>
              <a:rPr lang="en-US" baseline="0" dirty="0" smtClean="0"/>
              <a:t> </a:t>
            </a:r>
            <a:r>
              <a:rPr lang="en-US" dirty="0" smtClean="0"/>
              <a:t>other informants. It is recommended to document the timeline of weight loss, the patient’s highest and lowest weight, preferred weight, and menstruation. Clinicians</a:t>
            </a:r>
            <a:r>
              <a:rPr lang="en-US" baseline="0" dirty="0" smtClean="0"/>
              <a:t> </a:t>
            </a:r>
            <a:r>
              <a:rPr lang="en-US" dirty="0" smtClean="0"/>
              <a:t>need to know about current daily food intake, liquids consumed, including low</a:t>
            </a:r>
            <a:r>
              <a:rPr lang="en-US" baseline="0" dirty="0" smtClean="0"/>
              <a:t> </a:t>
            </a:r>
            <a:r>
              <a:rPr lang="en-US" dirty="0" smtClean="0"/>
              <a:t>calorie and caffeine-containing drinks, alcohol, drugs and medications. Is there</a:t>
            </a:r>
            <a:r>
              <a:rPr lang="en-US" baseline="0" dirty="0" smtClean="0"/>
              <a:t> </a:t>
            </a:r>
            <a:r>
              <a:rPr lang="en-US" dirty="0" smtClean="0"/>
              <a:t>self-induced vomiting, compulsive activity and exercise, use of laxatives, diet pills,</a:t>
            </a:r>
            <a:r>
              <a:rPr lang="en-US" baseline="0" dirty="0" smtClean="0"/>
              <a:t> </a:t>
            </a:r>
            <a:r>
              <a:rPr lang="en-US" dirty="0" smtClean="0"/>
              <a:t>herbal medicines, and deliberate exposure to the cold? These behaviors interfere</a:t>
            </a:r>
            <a:r>
              <a:rPr lang="en-US" baseline="0" dirty="0" smtClean="0"/>
              <a:t> </a:t>
            </a:r>
            <a:r>
              <a:rPr lang="en-US" dirty="0" smtClean="0"/>
              <a:t>with health and social functioning as well as prevent weight gain. Sufferers</a:t>
            </a:r>
            <a:r>
              <a:rPr lang="en-US" baseline="0" dirty="0" smtClean="0"/>
              <a:t> </a:t>
            </a:r>
            <a:r>
              <a:rPr lang="en-US" dirty="0" smtClean="0"/>
              <a:t>typically engage in a mixture of both body-checking behaviors (repeated weighing,</a:t>
            </a:r>
            <a:r>
              <a:rPr lang="en-US" baseline="0" dirty="0" smtClean="0"/>
              <a:t> </a:t>
            </a:r>
            <a:r>
              <a:rPr lang="en-US" dirty="0" smtClean="0"/>
              <a:t>measuring, mirror gazing, touching, prodding, pinching, trying on particular</a:t>
            </a:r>
            <a:r>
              <a:rPr lang="en-US" baseline="0" dirty="0" smtClean="0"/>
              <a:t> </a:t>
            </a:r>
            <a:r>
              <a:rPr lang="en-US" dirty="0" smtClean="0"/>
              <a:t>garments and comparison with others) and avoidance (such as not appearing in swimming costumes or without makeup, or being unable to take a bath</a:t>
            </a:r>
            <a:r>
              <a:rPr lang="en-US" baseline="0" dirty="0" smtClean="0"/>
              <a:t> </a:t>
            </a:r>
            <a:r>
              <a:rPr lang="en-US" dirty="0" smtClean="0"/>
              <a:t>because of</a:t>
            </a:r>
            <a:r>
              <a:rPr lang="en-US" baseline="0" dirty="0" smtClean="0"/>
              <a:t> </a:t>
            </a:r>
            <a:r>
              <a:rPr lang="en-US" dirty="0" smtClean="0"/>
              <a:t>looking down on their body). Social withdrawal and conflict are both common,</a:t>
            </a:r>
            <a:r>
              <a:rPr lang="en-US" baseline="0" dirty="0" smtClean="0"/>
              <a:t> </a:t>
            </a:r>
            <a:r>
              <a:rPr lang="en-US" dirty="0" smtClean="0"/>
              <a:t>and shy, obedient girls may become verbally or physically violent, or self-harming</a:t>
            </a:r>
            <a:r>
              <a:rPr lang="en-US" baseline="0" dirty="0" smtClean="0"/>
              <a:t> </a:t>
            </a:r>
            <a:r>
              <a:rPr lang="en-US" dirty="0" smtClean="0"/>
              <a:t>if their eating disordered rules are challenged. Those with bulimic difficulties may</a:t>
            </a:r>
            <a:r>
              <a:rPr lang="en-US" baseline="0" dirty="0" smtClean="0"/>
              <a:t> </a:t>
            </a:r>
            <a:r>
              <a:rPr lang="en-US" dirty="0" smtClean="0"/>
              <a:t>become so desperately hungry that they steal or hoard food.</a:t>
            </a:r>
          </a:p>
          <a:p>
            <a:endParaRPr lang="en-US" dirty="0" smtClean="0"/>
          </a:p>
          <a:p>
            <a:r>
              <a:rPr lang="en-US" dirty="0" smtClean="0"/>
              <a:t>Surprisingly, even very low weight can be missed when young patients dress</a:t>
            </a:r>
          </a:p>
          <a:p>
            <a:r>
              <a:rPr lang="en-US" dirty="0" smtClean="0"/>
              <a:t>and make up smartly. Family members who see the person daily may not notice</a:t>
            </a:r>
            <a:r>
              <a:rPr lang="en-US" baseline="0" dirty="0" smtClean="0"/>
              <a:t> </a:t>
            </a:r>
            <a:r>
              <a:rPr lang="en-US" dirty="0" smtClean="0"/>
              <a:t>insidious changes. It is helpful if there is a climate of awareness in schools and</a:t>
            </a:r>
            <a:r>
              <a:rPr lang="en-US" baseline="0" dirty="0" smtClean="0"/>
              <a:t> </a:t>
            </a:r>
            <a:r>
              <a:rPr lang="en-US" dirty="0" smtClean="0"/>
              <a:t>among primary care clinicians. We can make it a habit to routinely ask young</a:t>
            </a:r>
            <a:r>
              <a:rPr lang="en-US" baseline="0" dirty="0" smtClean="0"/>
              <a:t> </a:t>
            </a:r>
            <a:r>
              <a:rPr lang="en-US" dirty="0" smtClean="0"/>
              <a:t>patients about their eating habits. The SCOFF questionnaire (Morgan et al, 1999)</a:t>
            </a:r>
            <a:r>
              <a:rPr lang="en-US" baseline="0" dirty="0" smtClean="0"/>
              <a:t> </a:t>
            </a:r>
            <a:r>
              <a:rPr lang="en-US" dirty="0" smtClean="0"/>
              <a:t>is a validated, brief instrument to screen for eating disorders, similar in concept</a:t>
            </a:r>
            <a:r>
              <a:rPr lang="en-US" baseline="0" dirty="0" smtClean="0"/>
              <a:t> </a:t>
            </a:r>
            <a:r>
              <a:rPr lang="en-US" dirty="0" smtClean="0"/>
              <a:t>to the CAGE questionnaire for alcohol problems (see Box). It is important to</a:t>
            </a:r>
            <a:r>
              <a:rPr lang="en-US" baseline="0" dirty="0" smtClean="0"/>
              <a:t> </a:t>
            </a:r>
            <a:r>
              <a:rPr lang="en-US" dirty="0" smtClean="0"/>
              <a:t>actively seek the psychological symptoms of eating disorders rather than proceed</a:t>
            </a:r>
            <a:r>
              <a:rPr lang="en-US" baseline="0" dirty="0" smtClean="0"/>
              <a:t> </a:t>
            </a:r>
            <a:r>
              <a:rPr lang="en-US" dirty="0" smtClean="0"/>
              <a:t>simply by excluding physical diseases. In our concern not to overlook diabetes,</a:t>
            </a:r>
          </a:p>
          <a:p>
            <a:r>
              <a:rPr lang="en-US" dirty="0" smtClean="0"/>
              <a:t>thyrotoxicosis, cystic fibrosis, bowel diseases, malignancies or other causes of</a:t>
            </a:r>
            <a:r>
              <a:rPr lang="en-US" baseline="0" dirty="0" smtClean="0"/>
              <a:t> </a:t>
            </a:r>
            <a:r>
              <a:rPr lang="en-US" dirty="0" smtClean="0"/>
              <a:t>weight loss, young people are often over-investigated while the possibility of</a:t>
            </a:r>
            <a:r>
              <a:rPr lang="en-US" baseline="0" dirty="0" smtClean="0"/>
              <a:t> </a:t>
            </a:r>
            <a:r>
              <a:rPr lang="en-US" dirty="0" smtClean="0"/>
              <a:t>anorexia nervosa is neglected.</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16</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best practice to plot the weight and height of young patients on</a:t>
            </a:r>
          </a:p>
          <a:p>
            <a:r>
              <a:rPr lang="en-US" dirty="0" smtClean="0"/>
              <a:t>standard growth charts to compare progression and trends with what is expected.</a:t>
            </a:r>
            <a:r>
              <a:rPr lang="en-US" baseline="0" dirty="0" smtClean="0"/>
              <a:t> </a:t>
            </a:r>
            <a:r>
              <a:rPr lang="en-US" dirty="0" smtClean="0"/>
              <a:t>Information about parental height improves the perspective in which growth is</a:t>
            </a:r>
            <a:r>
              <a:rPr lang="en-US" baseline="0" dirty="0" smtClean="0"/>
              <a:t> </a:t>
            </a:r>
            <a:r>
              <a:rPr lang="en-US" dirty="0" smtClean="0"/>
              <a:t>assessed. The outward weight and height trajectory of a child is our best proxy for</a:t>
            </a:r>
            <a:r>
              <a:rPr lang="en-US" baseline="0" dirty="0" smtClean="0"/>
              <a:t> </a:t>
            </a:r>
            <a:r>
              <a:rPr lang="en-US" dirty="0" smtClean="0"/>
              <a:t>the healthy nutrition of the developing brain within. As already discussed, current</a:t>
            </a:r>
            <a:r>
              <a:rPr lang="en-US" baseline="0" dirty="0" smtClean="0"/>
              <a:t> </a:t>
            </a:r>
            <a:r>
              <a:rPr lang="en-US" dirty="0" smtClean="0"/>
              <a:t>definitions and classifications fail to discriminate between probable differences</a:t>
            </a:r>
            <a:r>
              <a:rPr lang="en-US" baseline="0" dirty="0" smtClean="0"/>
              <a:t> </a:t>
            </a:r>
            <a:r>
              <a:rPr lang="en-US" dirty="0" smtClean="0"/>
              <a:t>in genetic susceptibility, but adolescents whose eating disorder causes starvation</a:t>
            </a:r>
            <a:r>
              <a:rPr lang="en-US" baseline="0" dirty="0" smtClean="0"/>
              <a:t> </a:t>
            </a:r>
            <a:r>
              <a:rPr lang="en-US" dirty="0" smtClean="0"/>
              <a:t>must be re-fed to prevent physical and neurological stunting, regardless of precise</a:t>
            </a:r>
            <a:r>
              <a:rPr lang="en-US" baseline="0" dirty="0" smtClean="0"/>
              <a:t> </a:t>
            </a:r>
            <a:r>
              <a:rPr lang="en-US" dirty="0" err="1" smtClean="0"/>
              <a:t>aetiology</a:t>
            </a:r>
            <a:r>
              <a:rPr lang="en-US" dirty="0" smtClean="0"/>
              <a:t>.</a:t>
            </a:r>
          </a:p>
          <a:p>
            <a:endParaRPr lang="en-US" dirty="0" smtClean="0"/>
          </a:p>
          <a:p>
            <a:r>
              <a:rPr lang="en-US" dirty="0" smtClean="0"/>
              <a:t>Anorexia nervosa patients are usually protective of their habits, or so</a:t>
            </a:r>
          </a:p>
          <a:p>
            <a:r>
              <a:rPr lang="en-US" dirty="0" smtClean="0"/>
              <a:t>focused on losing weight they no longer notice or admit the physical and social</a:t>
            </a:r>
            <a:r>
              <a:rPr lang="en-US" baseline="0" dirty="0" smtClean="0"/>
              <a:t> </a:t>
            </a:r>
            <a:r>
              <a:rPr lang="en-US" dirty="0" smtClean="0"/>
              <a:t>consequences of starvation, so it is important to also hear from parents, siblings or</a:t>
            </a:r>
            <a:r>
              <a:rPr lang="en-US" baseline="0" dirty="0" smtClean="0"/>
              <a:t> </a:t>
            </a:r>
            <a:r>
              <a:rPr lang="en-US" dirty="0" smtClean="0"/>
              <a:t>other informants. It is recommended to document the timeline of weight loss, the patient’s highest and lowest weight, preferred weight, and menstruation. Clinicians</a:t>
            </a:r>
            <a:r>
              <a:rPr lang="en-US" baseline="0" dirty="0" smtClean="0"/>
              <a:t> </a:t>
            </a:r>
            <a:r>
              <a:rPr lang="en-US" dirty="0" smtClean="0"/>
              <a:t>need to know about current daily food intake, liquids consumed, including low</a:t>
            </a:r>
            <a:r>
              <a:rPr lang="en-US" baseline="0" dirty="0" smtClean="0"/>
              <a:t> </a:t>
            </a:r>
            <a:r>
              <a:rPr lang="en-US" dirty="0" smtClean="0"/>
              <a:t>calorie and caffeine-containing drinks, alcohol, drugs and medications. Is there</a:t>
            </a:r>
            <a:r>
              <a:rPr lang="en-US" baseline="0" dirty="0" smtClean="0"/>
              <a:t> </a:t>
            </a:r>
            <a:r>
              <a:rPr lang="en-US" dirty="0" smtClean="0"/>
              <a:t>self-induced vomiting, compulsive activity and exercise, use of laxatives, diet pills,</a:t>
            </a:r>
            <a:r>
              <a:rPr lang="en-US" baseline="0" dirty="0" smtClean="0"/>
              <a:t> </a:t>
            </a:r>
            <a:r>
              <a:rPr lang="en-US" dirty="0" smtClean="0"/>
              <a:t>herbal medicines, and deliberate exposure to the cold? These behaviors interfere</a:t>
            </a:r>
            <a:r>
              <a:rPr lang="en-US" baseline="0" dirty="0" smtClean="0"/>
              <a:t> </a:t>
            </a:r>
            <a:r>
              <a:rPr lang="en-US" dirty="0" smtClean="0"/>
              <a:t>with health and social functioning as well as prevent weight gain. Sufferers</a:t>
            </a:r>
            <a:r>
              <a:rPr lang="en-US" baseline="0" dirty="0" smtClean="0"/>
              <a:t> </a:t>
            </a:r>
            <a:r>
              <a:rPr lang="en-US" dirty="0" smtClean="0"/>
              <a:t>typically engage in a mixture of both body-checking behaviors (repeated weighing,</a:t>
            </a:r>
            <a:r>
              <a:rPr lang="en-US" baseline="0" dirty="0" smtClean="0"/>
              <a:t> </a:t>
            </a:r>
            <a:r>
              <a:rPr lang="en-US" dirty="0" smtClean="0"/>
              <a:t>measuring, mirror gazing, touching, prodding, pinching, trying on particular</a:t>
            </a:r>
            <a:r>
              <a:rPr lang="en-US" baseline="0" dirty="0" smtClean="0"/>
              <a:t> </a:t>
            </a:r>
            <a:r>
              <a:rPr lang="en-US" dirty="0" smtClean="0"/>
              <a:t>garments and comparison with others) and avoidance (such as not appearing in swimming costumes or without makeup, or being unable to take a bath</a:t>
            </a:r>
            <a:r>
              <a:rPr lang="en-US" baseline="0" dirty="0" smtClean="0"/>
              <a:t> </a:t>
            </a:r>
            <a:r>
              <a:rPr lang="en-US" dirty="0" smtClean="0"/>
              <a:t>because of</a:t>
            </a:r>
            <a:r>
              <a:rPr lang="en-US" baseline="0" dirty="0" smtClean="0"/>
              <a:t> </a:t>
            </a:r>
            <a:r>
              <a:rPr lang="en-US" dirty="0" smtClean="0"/>
              <a:t>looking down on their body). Social withdrawal and conflict are both common,</a:t>
            </a:r>
            <a:r>
              <a:rPr lang="en-US" baseline="0" dirty="0" smtClean="0"/>
              <a:t> </a:t>
            </a:r>
            <a:r>
              <a:rPr lang="en-US" dirty="0" smtClean="0"/>
              <a:t>and shy, obedient girls may become verbally or physically violent, or self-harming</a:t>
            </a:r>
            <a:r>
              <a:rPr lang="en-US" baseline="0" dirty="0" smtClean="0"/>
              <a:t> </a:t>
            </a:r>
            <a:r>
              <a:rPr lang="en-US" dirty="0" smtClean="0"/>
              <a:t>if their eating disordered rules are challenged. Those with bulimic difficulties may</a:t>
            </a:r>
            <a:r>
              <a:rPr lang="en-US" baseline="0" dirty="0" smtClean="0"/>
              <a:t> </a:t>
            </a:r>
            <a:r>
              <a:rPr lang="en-US" dirty="0" smtClean="0"/>
              <a:t>become so desperately hungry that they steal or hoard food.</a:t>
            </a:r>
          </a:p>
          <a:p>
            <a:endParaRPr lang="en-US" dirty="0" smtClean="0"/>
          </a:p>
          <a:p>
            <a:r>
              <a:rPr lang="en-US" dirty="0" smtClean="0"/>
              <a:t>Surprisingly, even very low weight can be missed when young patients dress</a:t>
            </a:r>
          </a:p>
          <a:p>
            <a:r>
              <a:rPr lang="en-US" dirty="0" smtClean="0"/>
              <a:t>and make up smartly. Family members who see the person daily may not notice</a:t>
            </a:r>
            <a:r>
              <a:rPr lang="en-US" baseline="0" dirty="0" smtClean="0"/>
              <a:t> </a:t>
            </a:r>
            <a:r>
              <a:rPr lang="en-US" dirty="0" smtClean="0"/>
              <a:t>insidious changes. It is helpful if there is a climate of awareness in schools and</a:t>
            </a:r>
            <a:r>
              <a:rPr lang="en-US" baseline="0" dirty="0" smtClean="0"/>
              <a:t> </a:t>
            </a:r>
            <a:r>
              <a:rPr lang="en-US" dirty="0" smtClean="0"/>
              <a:t>among primary care clinicians. We can make it a habit to routinely ask young</a:t>
            </a:r>
            <a:r>
              <a:rPr lang="en-US" baseline="0" dirty="0" smtClean="0"/>
              <a:t> </a:t>
            </a:r>
            <a:r>
              <a:rPr lang="en-US" dirty="0" smtClean="0"/>
              <a:t>patients about their eating habits. The SCOFF questionnaire (Morgan et al, 1999)</a:t>
            </a:r>
            <a:r>
              <a:rPr lang="en-US" baseline="0" dirty="0" smtClean="0"/>
              <a:t> </a:t>
            </a:r>
            <a:r>
              <a:rPr lang="en-US" dirty="0" smtClean="0"/>
              <a:t>is a validated, brief instrument to screen for eating disorders, similar in concept</a:t>
            </a:r>
            <a:r>
              <a:rPr lang="en-US" baseline="0" dirty="0" smtClean="0"/>
              <a:t> </a:t>
            </a:r>
            <a:r>
              <a:rPr lang="en-US" dirty="0" smtClean="0"/>
              <a:t>to the CAGE questionnaire for alcohol problems (see Box). It is important to</a:t>
            </a:r>
            <a:r>
              <a:rPr lang="en-US" baseline="0" dirty="0" smtClean="0"/>
              <a:t> </a:t>
            </a:r>
            <a:r>
              <a:rPr lang="en-US" dirty="0" smtClean="0"/>
              <a:t>actively seek the psychological symptoms of eating disorders rather than proceed</a:t>
            </a:r>
            <a:r>
              <a:rPr lang="en-US" baseline="0" dirty="0" smtClean="0"/>
              <a:t> </a:t>
            </a:r>
            <a:r>
              <a:rPr lang="en-US" dirty="0" smtClean="0"/>
              <a:t>simply by excluding physical diseases. In our concern not to overlook diabetes,</a:t>
            </a:r>
          </a:p>
          <a:p>
            <a:r>
              <a:rPr lang="en-US" dirty="0" smtClean="0"/>
              <a:t>thyrotoxicosis, cystic fibrosis, bowel diseases, malignancies or other causes of</a:t>
            </a:r>
            <a:r>
              <a:rPr lang="en-US" baseline="0" dirty="0" smtClean="0"/>
              <a:t> </a:t>
            </a:r>
            <a:r>
              <a:rPr lang="en-US" dirty="0" smtClean="0"/>
              <a:t>weight loss, young people are often over-investigated while the possibility of</a:t>
            </a:r>
            <a:r>
              <a:rPr lang="en-US" baseline="0" dirty="0" smtClean="0"/>
              <a:t> </a:t>
            </a:r>
            <a:r>
              <a:rPr lang="en-US" dirty="0" smtClean="0"/>
              <a:t>anorexia nervosa is neglected.</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17</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 the end of primary school, this girl was amongst the tallest of her peers, though in healthy proportion in terms of weight for height. However, she developed anorexia nervosa and lost weight over a matter of months. </a:t>
            </a:r>
            <a:r>
              <a:rPr lang="en-US" sz="1200" kern="1200" smtClean="0">
                <a:solidFill>
                  <a:schemeClr val="tx1"/>
                </a:solidFill>
                <a:effectLst/>
                <a:latin typeface="+mn-lt"/>
                <a:ea typeface="+mn-ea"/>
                <a:cs typeface="+mn-cs"/>
              </a:rPr>
              <a:t>From the onset of the illness she also stopped gaining height and was overtaken by her classmates. </a:t>
            </a:r>
            <a:endParaRPr lang="en-US" smtClean="0">
              <a:effectLst/>
            </a:endParaRPr>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18</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diagnosis is made where there is recurrent regular binge eating in the absence of purging, vomiting, fasting or compulsive exercise as compensatory </a:t>
            </a:r>
            <a:r>
              <a:rPr lang="en-US" sz="1200" kern="1200" dirty="0" err="1" smtClean="0">
                <a:solidFill>
                  <a:schemeClr val="tx1"/>
                </a:solidFill>
                <a:effectLst/>
                <a:latin typeface="+mn-lt"/>
                <a:ea typeface="+mn-ea"/>
                <a:cs typeface="+mn-cs"/>
              </a:rPr>
              <a:t>behaviour</a:t>
            </a:r>
            <a:r>
              <a:rPr lang="en-US" sz="1200" kern="1200" dirty="0" smtClean="0">
                <a:solidFill>
                  <a:schemeClr val="tx1"/>
                </a:solidFill>
                <a:effectLst/>
                <a:latin typeface="+mn-lt"/>
                <a:ea typeface="+mn-ea"/>
                <a:cs typeface="+mn-cs"/>
              </a:rPr>
              <a:t>. These weight control behaviors may occur but do not meet threshold frequency for a diagnosis of bulimia nervosa. Unlike anorexia and bulimia nervosa, body image concern is not a requirement. However, marked distress and at least three other symptoms consequent to the binge eating (such as guilt and disgust) are required. </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19</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diagnosis is usually made from the binge-purge behavior of a normal weight sufferer – the BITE questionnaire (see Appendix) is a useful way to assess the range and severity of symptoms. Menstrual irregularities, fertility problems, unexplained seizures, “funny turns”, and chronic fatigue should alert us to a possible eating disorder. Gastro-intestinal complaints can be both the consequence of and the excuse for an eating disorder (as in the case vignette of </a:t>
            </a:r>
            <a:r>
              <a:rPr lang="en-US" sz="1200" kern="1200" dirty="0" err="1" smtClean="0">
                <a:solidFill>
                  <a:schemeClr val="tx1"/>
                </a:solidFill>
                <a:effectLst/>
                <a:latin typeface="+mn-lt"/>
                <a:ea typeface="+mn-ea"/>
                <a:cs typeface="+mn-cs"/>
              </a:rPr>
              <a:t>Sita</a:t>
            </a:r>
            <a:r>
              <a:rPr lang="en-US" sz="1200" kern="1200" dirty="0" smtClean="0">
                <a:solidFill>
                  <a:schemeClr val="tx1"/>
                </a:solidFill>
                <a:effectLst/>
                <a:latin typeface="+mn-lt"/>
                <a:ea typeface="+mn-ea"/>
                <a:cs typeface="+mn-cs"/>
              </a:rPr>
              <a:t>). More psychological presentations include depression, anxiety, obsessional symptoms and relationship problems. Girls are of course at higher risk, but boys with unexplained weight loss should be also asked about diet, exercise and attitudes to their physique. Observation in a hospital or day clinic may reveal symptoms a patient does not tell clinicians. </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20</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the end of this presentation,</a:t>
            </a:r>
            <a:r>
              <a:rPr lang="en-US" baseline="0" dirty="0" smtClean="0"/>
              <a:t> you should understand the following about eating disorders in children and adolescents</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3</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Other disorders </a:t>
            </a:r>
            <a:endParaRPr lang="en-US" dirty="0" smtClean="0"/>
          </a:p>
          <a:p>
            <a:r>
              <a:rPr lang="en-US" sz="1200" kern="1200" dirty="0" smtClean="0">
                <a:solidFill>
                  <a:schemeClr val="tx1"/>
                </a:solidFill>
                <a:effectLst/>
                <a:latin typeface="+mn-lt"/>
                <a:ea typeface="+mn-ea"/>
                <a:cs typeface="+mn-cs"/>
              </a:rPr>
              <a:t>DSM-5 specifies five </a:t>
            </a:r>
            <a:r>
              <a:rPr lang="en-US" sz="1200" i="1" kern="1200" dirty="0" smtClean="0">
                <a:solidFill>
                  <a:schemeClr val="tx1"/>
                </a:solidFill>
                <a:effectLst/>
                <a:latin typeface="+mn-lt"/>
                <a:ea typeface="+mn-ea"/>
                <a:cs typeface="+mn-cs"/>
              </a:rPr>
              <a:t>other specified feeding or eating disorder </a:t>
            </a:r>
            <a:r>
              <a:rPr lang="en-US" sz="1200" kern="1200" dirty="0" smtClean="0">
                <a:solidFill>
                  <a:schemeClr val="tx1"/>
                </a:solidFill>
                <a:effectLst/>
                <a:latin typeface="+mn-lt"/>
                <a:ea typeface="+mn-ea"/>
                <a:cs typeface="+mn-cs"/>
              </a:rPr>
              <a:t>(OSFED) categories: </a:t>
            </a:r>
            <a:endParaRPr lang="en-US" dirty="0" smtClean="0"/>
          </a:p>
          <a:p>
            <a:r>
              <a:rPr lang="en-US" sz="1200" kern="1200" dirty="0" smtClean="0">
                <a:solidFill>
                  <a:schemeClr val="tx1"/>
                </a:solidFill>
                <a:effectLst/>
                <a:latin typeface="+mn-lt"/>
                <a:ea typeface="+mn-ea"/>
                <a:cs typeface="+mn-cs"/>
              </a:rPr>
              <a:t>Atypical anorexia nervosa </a:t>
            </a:r>
          </a:p>
          <a:p>
            <a:r>
              <a:rPr lang="en-US" sz="1200" kern="1200" dirty="0" err="1" smtClean="0">
                <a:solidFill>
                  <a:schemeClr val="tx1"/>
                </a:solidFill>
                <a:effectLst/>
                <a:latin typeface="+mn-lt"/>
                <a:ea typeface="+mn-ea"/>
                <a:cs typeface="+mn-cs"/>
              </a:rPr>
              <a:t>Subthreshold</a:t>
            </a:r>
            <a:r>
              <a:rPr lang="en-US" sz="1200" kern="1200" dirty="0" smtClean="0">
                <a:solidFill>
                  <a:schemeClr val="tx1"/>
                </a:solidFill>
                <a:effectLst/>
                <a:latin typeface="+mn-lt"/>
                <a:ea typeface="+mn-ea"/>
                <a:cs typeface="+mn-cs"/>
              </a:rPr>
              <a:t> bulimia nervosa </a:t>
            </a:r>
          </a:p>
          <a:p>
            <a:r>
              <a:rPr lang="en-US" sz="1200" kern="1200" dirty="0" smtClean="0">
                <a:solidFill>
                  <a:schemeClr val="tx1"/>
                </a:solidFill>
                <a:effectLst/>
                <a:latin typeface="+mn-lt"/>
                <a:ea typeface="+mn-ea"/>
                <a:cs typeface="+mn-cs"/>
              </a:rPr>
              <a:t>Binge-eating disorder (of low frequency or limited duration) </a:t>
            </a:r>
          </a:p>
          <a:p>
            <a:r>
              <a:rPr lang="en-US" sz="1200" kern="1200" dirty="0" smtClean="0">
                <a:solidFill>
                  <a:schemeClr val="tx1"/>
                </a:solidFill>
                <a:effectLst/>
                <a:latin typeface="+mn-lt"/>
                <a:ea typeface="+mn-ea"/>
                <a:cs typeface="+mn-cs"/>
              </a:rPr>
              <a:t>Purging disorder, and </a:t>
            </a:r>
          </a:p>
          <a:p>
            <a:r>
              <a:rPr lang="en-US" sz="1200" kern="1200" dirty="0" smtClean="0">
                <a:solidFill>
                  <a:schemeClr val="tx1"/>
                </a:solidFill>
                <a:effectLst/>
                <a:latin typeface="+mn-lt"/>
                <a:ea typeface="+mn-ea"/>
                <a:cs typeface="+mn-cs"/>
              </a:rPr>
              <a:t>Night eating syndrome. </a:t>
            </a:r>
          </a:p>
          <a:p>
            <a:r>
              <a:rPr lang="en-US" sz="1200" kern="1200" dirty="0" smtClean="0">
                <a:solidFill>
                  <a:schemeClr val="tx1"/>
                </a:solidFill>
                <a:effectLst/>
                <a:latin typeface="+mn-lt"/>
                <a:ea typeface="+mn-ea"/>
                <a:cs typeface="+mn-cs"/>
              </a:rPr>
              <a:t>People who do not meet criteria for OSFED or </a:t>
            </a:r>
            <a:r>
              <a:rPr lang="en-US" sz="1200" i="1" kern="1200" dirty="0" smtClean="0">
                <a:solidFill>
                  <a:schemeClr val="tx1"/>
                </a:solidFill>
                <a:effectLst/>
                <a:latin typeface="+mn-lt"/>
                <a:ea typeface="+mn-ea"/>
                <a:cs typeface="+mn-cs"/>
              </a:rPr>
              <a:t>avoidant/restrictive food intake disorder </a:t>
            </a:r>
            <a:r>
              <a:rPr lang="en-US" sz="1200" kern="1200" dirty="0" smtClean="0">
                <a:solidFill>
                  <a:schemeClr val="tx1"/>
                </a:solidFill>
                <a:effectLst/>
                <a:latin typeface="+mn-lt"/>
                <a:ea typeface="+mn-ea"/>
                <a:cs typeface="+mn-cs"/>
              </a:rPr>
              <a:t>(ARFID) (food avoidance/restriction with physical or psychological consequence in absence of body image concern) may be diagnosed with </a:t>
            </a:r>
            <a:r>
              <a:rPr lang="en-US" sz="1200" i="1" kern="1200" dirty="0" err="1" smtClean="0">
                <a:solidFill>
                  <a:schemeClr val="tx1"/>
                </a:solidFill>
                <a:effectLst/>
                <a:latin typeface="+mn-lt"/>
                <a:ea typeface="+mn-ea"/>
                <a:cs typeface="+mn-cs"/>
              </a:rPr>
              <a:t>unspecifed</a:t>
            </a:r>
            <a:r>
              <a:rPr lang="en-US" sz="1200" i="1" kern="1200" dirty="0" smtClean="0">
                <a:solidFill>
                  <a:schemeClr val="tx1"/>
                </a:solidFill>
                <a:effectLst/>
                <a:latin typeface="+mn-lt"/>
                <a:ea typeface="+mn-ea"/>
                <a:cs typeface="+mn-cs"/>
              </a:rPr>
              <a:t> feeding or eating disorder </a:t>
            </a:r>
            <a:r>
              <a:rPr lang="en-US" sz="1200" kern="1200" dirty="0" smtClean="0">
                <a:solidFill>
                  <a:schemeClr val="tx1"/>
                </a:solidFill>
                <a:effectLst/>
                <a:latin typeface="+mn-lt"/>
                <a:ea typeface="+mn-ea"/>
                <a:cs typeface="+mn-cs"/>
              </a:rPr>
              <a:t>(UFED). The revision of the ICD (ICD-11) is likely to also introduce ARFID and </a:t>
            </a:r>
            <a:r>
              <a:rPr lang="en-US" sz="1200" kern="1200" dirty="0" err="1" smtClean="0">
                <a:solidFill>
                  <a:schemeClr val="tx1"/>
                </a:solidFill>
                <a:effectLst/>
                <a:latin typeface="+mn-lt"/>
                <a:ea typeface="+mn-ea"/>
                <a:cs typeface="+mn-cs"/>
              </a:rPr>
              <a:t>subthreshold</a:t>
            </a:r>
            <a:r>
              <a:rPr lang="en-US" sz="1200" kern="1200" dirty="0" smtClean="0">
                <a:solidFill>
                  <a:schemeClr val="tx1"/>
                </a:solidFill>
                <a:effectLst/>
                <a:latin typeface="+mn-lt"/>
                <a:ea typeface="+mn-ea"/>
                <a:cs typeface="+mn-cs"/>
              </a:rPr>
              <a:t> categories. </a:t>
            </a:r>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21</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Useful questionnaires and rating scales </a:t>
            </a:r>
            <a:endParaRPr lang="en-US" dirty="0" smtClean="0">
              <a:effectLst/>
            </a:endParaRPr>
          </a:p>
          <a:p>
            <a:r>
              <a:rPr lang="en-US" sz="1200" kern="1200" dirty="0" smtClean="0">
                <a:solidFill>
                  <a:schemeClr val="tx1"/>
                </a:solidFill>
                <a:effectLst/>
                <a:latin typeface="+mn-lt"/>
                <a:ea typeface="+mn-ea"/>
                <a:cs typeface="+mn-cs"/>
              </a:rPr>
              <a:t>The Eating Disorders Examination, self- </a:t>
            </a:r>
          </a:p>
          <a:p>
            <a:r>
              <a:rPr lang="en-US" sz="1200" kern="1200" dirty="0" smtClean="0">
                <a:solidFill>
                  <a:schemeClr val="tx1"/>
                </a:solidFill>
                <a:effectLst/>
                <a:latin typeface="+mn-lt"/>
                <a:ea typeface="+mn-ea"/>
                <a:cs typeface="+mn-cs"/>
              </a:rPr>
              <a:t>report version (EDE-Q; Fairburn &amp; </a:t>
            </a:r>
            <a:r>
              <a:rPr lang="en-US" sz="1200" kern="1200" dirty="0" err="1" smtClean="0">
                <a:solidFill>
                  <a:schemeClr val="tx1"/>
                </a:solidFill>
                <a:effectLst/>
                <a:latin typeface="+mn-lt"/>
                <a:ea typeface="+mn-ea"/>
                <a:cs typeface="+mn-cs"/>
              </a:rPr>
              <a:t>Beglin</a:t>
            </a:r>
            <a:r>
              <a:rPr lang="en-US" sz="1200" kern="1200" dirty="0" smtClean="0">
                <a:solidFill>
                  <a:schemeClr val="tx1"/>
                </a:solidFill>
                <a:effectLst/>
                <a:latin typeface="+mn-lt"/>
                <a:ea typeface="+mn-ea"/>
                <a:cs typeface="+mn-cs"/>
              </a:rPr>
              <a:t>, 1994). This instrument is freely available and one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of the most widely used self-report questionnaires; suitable for adolescents but not for younger children. </a:t>
            </a:r>
          </a:p>
          <a:p>
            <a:r>
              <a:rPr lang="en-US" sz="1200" kern="1200" dirty="0" smtClean="0">
                <a:solidFill>
                  <a:schemeClr val="tx1"/>
                </a:solidFill>
                <a:effectLst/>
                <a:latin typeface="+mn-lt"/>
                <a:ea typeface="+mn-ea"/>
                <a:cs typeface="+mn-cs"/>
              </a:rPr>
              <a:t>Eating Disorders Inventory-3 (Garner, </a:t>
            </a:r>
          </a:p>
          <a:p>
            <a:r>
              <a:rPr lang="en-US" sz="1200" kern="1200" dirty="0" smtClean="0">
                <a:solidFill>
                  <a:schemeClr val="tx1"/>
                </a:solidFill>
                <a:effectLst/>
                <a:latin typeface="+mn-lt"/>
                <a:ea typeface="+mn-ea"/>
                <a:cs typeface="+mn-cs"/>
              </a:rPr>
              <a:t>2004). Self-rated questionnaire covering 12 domains of eating cognitions, </a:t>
            </a:r>
            <a:r>
              <a:rPr lang="en-US" sz="1200" kern="1200" dirty="0" err="1" smtClean="0">
                <a:solidFill>
                  <a:schemeClr val="tx1"/>
                </a:solidFill>
                <a:effectLst/>
                <a:latin typeface="+mn-lt"/>
                <a:ea typeface="+mn-ea"/>
                <a:cs typeface="+mn-cs"/>
              </a:rPr>
              <a:t>behaviours</a:t>
            </a:r>
            <a:r>
              <a:rPr lang="en-US" sz="1200" kern="1200" dirty="0" smtClean="0">
                <a:solidFill>
                  <a:schemeClr val="tx1"/>
                </a:solidFill>
                <a:effectLst/>
                <a:latin typeface="+mn-lt"/>
                <a:ea typeface="+mn-ea"/>
                <a:cs typeface="+mn-cs"/>
              </a:rPr>
              <a:t> and social function; validated for younger patients and sensitive to change. </a:t>
            </a:r>
          </a:p>
          <a:p>
            <a:r>
              <a:rPr lang="en-US" sz="1200" kern="1200" dirty="0" smtClean="0">
                <a:solidFill>
                  <a:schemeClr val="tx1"/>
                </a:solidFill>
                <a:effectLst/>
                <a:latin typeface="+mn-lt"/>
                <a:ea typeface="+mn-ea"/>
                <a:cs typeface="+mn-cs"/>
              </a:rPr>
              <a:t>The Children’s Eating Attitudes Test (</a:t>
            </a:r>
            <a:r>
              <a:rPr lang="en-US" sz="1200" kern="1200" dirty="0" err="1" smtClean="0">
                <a:solidFill>
                  <a:schemeClr val="tx1"/>
                </a:solidFill>
                <a:effectLst/>
                <a:latin typeface="+mn-lt"/>
                <a:ea typeface="+mn-ea"/>
                <a:cs typeface="+mn-cs"/>
              </a:rPr>
              <a:t>ChEAT</a:t>
            </a:r>
            <a:r>
              <a:rPr lang="en-US" sz="1200" kern="1200" dirty="0" smtClean="0">
                <a:solidFill>
                  <a:schemeClr val="tx1"/>
                </a:solidFill>
                <a:effectLst/>
                <a:latin typeface="+mn-lt"/>
                <a:ea typeface="+mn-ea"/>
                <a:cs typeface="+mn-cs"/>
              </a:rPr>
              <a:t>; Maloney et al, 1988). Version of the adult EAT, also self-report questionnaire </a:t>
            </a:r>
          </a:p>
          <a:p>
            <a:r>
              <a:rPr lang="en-US" sz="1200" kern="1200" dirty="0" smtClean="0">
                <a:solidFill>
                  <a:schemeClr val="tx1"/>
                </a:solidFill>
                <a:effectLst/>
                <a:latin typeface="+mn-lt"/>
                <a:ea typeface="+mn-ea"/>
                <a:cs typeface="+mn-cs"/>
              </a:rPr>
              <a:t>Morgan-Russell Average Outcome </a:t>
            </a:r>
          </a:p>
          <a:p>
            <a:r>
              <a:rPr lang="en-US" sz="1200" kern="1200" dirty="0" smtClean="0">
                <a:solidFill>
                  <a:schemeClr val="tx1"/>
                </a:solidFill>
                <a:effectLst/>
                <a:latin typeface="+mn-lt"/>
                <a:ea typeface="+mn-ea"/>
                <a:cs typeface="+mn-cs"/>
              </a:rPr>
              <a:t>Scale (MRAOS; Morgan &amp; Hayward, 1988). Interviewer- based measure of global outcome in anorexia nervosa (not copyright). </a:t>
            </a:r>
          </a:p>
          <a:p>
            <a:r>
              <a:rPr lang="en-US" sz="1200" kern="1200" dirty="0" smtClean="0">
                <a:solidFill>
                  <a:schemeClr val="tx1"/>
                </a:solidFill>
                <a:effectLst/>
                <a:latin typeface="+mn-lt"/>
                <a:ea typeface="+mn-ea"/>
                <a:cs typeface="+mn-cs"/>
              </a:rPr>
              <a:t>Bulimic Investigatory Test (BITE; Freeman &amp; Henderson, 1997). Self-report questionnaire validated for </a:t>
            </a:r>
          </a:p>
          <a:p>
            <a:r>
              <a:rPr lang="en-US" sz="1200" kern="1200" dirty="0" smtClean="0">
                <a:solidFill>
                  <a:schemeClr val="tx1"/>
                </a:solidFill>
                <a:effectLst/>
                <a:latin typeface="+mn-lt"/>
                <a:ea typeface="+mn-ea"/>
                <a:cs typeface="+mn-cs"/>
              </a:rPr>
              <a:t>adult patients but also suitable for adolescents; highly sensitive to change in bulimic symptoms, thus useful to track progress in treatment (not copyright). </a:t>
            </a:r>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22</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Eating and feeding disorders need a multi-disciplinary evaluation involving physical investigations, food diaries, growth charts, and psychiatric assessment. Family history and involvement are crucial; it is illuminating to observe a family meal, preferably in the home. Alternatively, the family can be asked to bring a picnic meal to be eaten in the clinic. </a:t>
            </a:r>
            <a:endParaRPr lang="en-US" dirty="0" smtClean="0">
              <a:effectLst/>
            </a:endParaRPr>
          </a:p>
          <a:p>
            <a:r>
              <a:rPr lang="en-US" sz="1200" kern="1200" dirty="0" smtClean="0">
                <a:solidFill>
                  <a:schemeClr val="tx1"/>
                </a:solidFill>
                <a:effectLst/>
                <a:latin typeface="+mn-lt"/>
                <a:ea typeface="+mn-ea"/>
                <a:cs typeface="+mn-cs"/>
              </a:rPr>
              <a:t>It’s essential to measure and weigh patients – extreme reluctance to be weighed is likely to be a symptom of excessive body image concern. This can help to explain that patients who co-operate with physical monitoring can be more safely managed as outpatients that those who are uncooperative, where the severity of starvation can only be estimated. Physicians sometimes decline to admit patients whose diagnosis is a psychiatric one, and may need to be supported by specialist consultation liaison services, so that treatment for the physical </a:t>
            </a:r>
            <a:r>
              <a:rPr lang="en-US" sz="1200" kern="1200" dirty="0" err="1" smtClean="0">
                <a:solidFill>
                  <a:schemeClr val="tx1"/>
                </a:solidFill>
                <a:effectLst/>
                <a:latin typeface="+mn-lt"/>
                <a:ea typeface="+mn-ea"/>
                <a:cs typeface="+mn-cs"/>
              </a:rPr>
              <a:t>sequelae</a:t>
            </a:r>
            <a:r>
              <a:rPr lang="en-US" sz="1200" kern="1200" dirty="0" smtClean="0">
                <a:solidFill>
                  <a:schemeClr val="tx1"/>
                </a:solidFill>
                <a:effectLst/>
                <a:latin typeface="+mn-lt"/>
                <a:ea typeface="+mn-ea"/>
                <a:cs typeface="+mn-cs"/>
              </a:rPr>
              <a:t> of starvation are not undermined by the patient’s psychopathological concerns. </a:t>
            </a:r>
            <a:endParaRPr lang="en-US" dirty="0" smtClean="0">
              <a:effectLst/>
            </a:endParaRPr>
          </a:p>
          <a:p>
            <a:r>
              <a:rPr lang="en-US" sz="1200" kern="1200" dirty="0" smtClean="0">
                <a:solidFill>
                  <a:schemeClr val="tx1"/>
                </a:solidFill>
                <a:effectLst/>
                <a:latin typeface="+mn-lt"/>
                <a:ea typeface="+mn-ea"/>
                <a:cs typeface="+mn-cs"/>
              </a:rPr>
              <a:t>Routine blood tests are helpful in excluding most of the common differential diagnoses of weight loss. Glucose is low in anorexia (except with comorbid, poorly controlled diabetes). The thyroid is often protectively and reversibly underactive in anorexia nervosa, with normal or slightly low TSH, whereas T4 will be high with suppressed TSH if weight loss is caused by thyrotoxicosis. Electrolytes may show low (reflecting protein intake) or high urea (reflecting dehydration) and low potassium (vomiting). Liver function tests may suggest comorbid drug or alcohol problems, though extreme starvation alone can cause liver damage. Anorexia often causes anemia, and if white cell count is not low, this may reflect infection. Neutropenia is usual in starved patients – if significantly below one, the patient needs to be protected from exposure to infection. ECGs are helpful to monitor electrolyte and cardiac status. Annual bone density scans, if available, allow monitoring the risk of osteoporosis but at this stage may not change management. </a:t>
            </a:r>
            <a:endParaRPr lang="en-US" dirty="0" smtClean="0">
              <a:effectLst/>
            </a:endParaRPr>
          </a:p>
          <a:p>
            <a:r>
              <a:rPr lang="en-US" sz="1200" kern="1200" dirty="0" smtClean="0">
                <a:solidFill>
                  <a:schemeClr val="tx1"/>
                </a:solidFill>
                <a:effectLst/>
                <a:latin typeface="+mn-lt"/>
                <a:ea typeface="+mn-ea"/>
                <a:cs typeface="+mn-cs"/>
              </a:rPr>
              <a:t>Young women may become pregnant at an unhealthy low weight and vomiting makes oral contraception unreliable. It is wise always to consider pregnancy as a possibility in young women with weight change, vomiting and amenorrhea. If there is both an eating disorder and pregnancy, the patient needs to be monitored physically, nutritionally and psychologically with great care throughout the pregnancy and beyond, so that the mother-baby pair can build a healthy relationship and survive the eating disorder together. Eating disorders, even if sub-clinical, can impair fertility and increase the risk of damage to an unborn child. Both pregnancy and labor may be more difficult. Up-to-date information should be sought about the relative risks of medication versus untreated disorders during pregnancy and lactation. Mothers who have suffered from an eating disorder themselves may need support to learn the skills of healthy playful toddler feeding. It follows that it is always advisable to discuss issues related to conception in a sensitive and supportive manner. </a:t>
            </a:r>
            <a:endParaRPr lang="en-US" dirty="0" smtClean="0"/>
          </a:p>
          <a:p>
            <a:r>
              <a:rPr lang="en-US" sz="1200" kern="1200" dirty="0" smtClean="0">
                <a:solidFill>
                  <a:schemeClr val="tx1"/>
                </a:solidFill>
                <a:effectLst/>
                <a:latin typeface="+mn-lt"/>
                <a:ea typeface="+mn-ea"/>
                <a:cs typeface="+mn-cs"/>
              </a:rPr>
              <a:t>Always assess mood and anxiety symptoms – this is a helpful way to find common ground with patients who reject physical concerns. Moreover the risk of self-harm and suicide is raised in all eating disorders (</a:t>
            </a:r>
            <a:r>
              <a:rPr lang="en-US" sz="1200" kern="1200" dirty="0" err="1" smtClean="0">
                <a:solidFill>
                  <a:schemeClr val="tx1"/>
                </a:solidFill>
                <a:effectLst/>
                <a:latin typeface="+mn-lt"/>
                <a:ea typeface="+mn-ea"/>
                <a:cs typeface="+mn-cs"/>
              </a:rPr>
              <a:t>Arcelus</a:t>
            </a:r>
            <a:r>
              <a:rPr lang="en-US" sz="1200" kern="1200" dirty="0" smtClean="0">
                <a:solidFill>
                  <a:schemeClr val="tx1"/>
                </a:solidFill>
                <a:effectLst/>
                <a:latin typeface="+mn-lt"/>
                <a:ea typeface="+mn-ea"/>
                <a:cs typeface="+mn-cs"/>
              </a:rPr>
              <a:t> et al, 2011). </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23</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addition to considering the following conditions as differential diagnoses, it is important to recognize their co-existence with eating disorders. </a:t>
            </a:r>
            <a:endParaRPr lang="en-US" dirty="0" smtClean="0"/>
          </a:p>
          <a:p>
            <a:r>
              <a:rPr lang="en-US" sz="1200" b="1" kern="1200" dirty="0" smtClean="0">
                <a:solidFill>
                  <a:schemeClr val="tx1"/>
                </a:solidFill>
                <a:effectLst/>
                <a:latin typeface="+mn-lt"/>
                <a:ea typeface="+mn-ea"/>
                <a:cs typeface="+mn-cs"/>
              </a:rPr>
              <a:t>Psychological co-morbidity: </a:t>
            </a:r>
            <a:endParaRPr lang="en-US" dirty="0" smtClean="0"/>
          </a:p>
          <a:p>
            <a:r>
              <a:rPr lang="en-US" sz="1200" kern="1200" dirty="0" smtClean="0">
                <a:solidFill>
                  <a:schemeClr val="tx1"/>
                </a:solidFill>
                <a:effectLst/>
                <a:latin typeface="+mn-lt"/>
                <a:ea typeface="+mn-ea"/>
                <a:cs typeface="+mn-cs"/>
              </a:rPr>
              <a:t>Depression. Low mood and </a:t>
            </a:r>
            <a:r>
              <a:rPr lang="en-US" sz="1200" kern="1200" dirty="0" err="1" smtClean="0">
                <a:solidFill>
                  <a:schemeClr val="tx1"/>
                </a:solidFill>
                <a:effectLst/>
                <a:latin typeface="+mn-lt"/>
                <a:ea typeface="+mn-ea"/>
                <a:cs typeface="+mn-cs"/>
              </a:rPr>
              <a:t>dysphoria</a:t>
            </a:r>
            <a:r>
              <a:rPr lang="en-US" sz="1200" kern="1200" dirty="0" smtClean="0">
                <a:solidFill>
                  <a:schemeClr val="tx1"/>
                </a:solidFill>
                <a:effectLst/>
                <a:latin typeface="+mn-lt"/>
                <a:ea typeface="+mn-ea"/>
                <a:cs typeface="+mn-cs"/>
              </a:rPr>
              <a:t> secondary to starvation needs to be distinguished from a co-morbid major depressive episode </a:t>
            </a:r>
          </a:p>
          <a:p>
            <a:r>
              <a:rPr lang="en-US" sz="1200" kern="1200" dirty="0" smtClean="0">
                <a:solidFill>
                  <a:schemeClr val="tx1"/>
                </a:solidFill>
                <a:effectLst/>
                <a:latin typeface="+mn-lt"/>
                <a:ea typeface="+mn-ea"/>
                <a:cs typeface="+mn-cs"/>
              </a:rPr>
              <a:t>Anxiety and </a:t>
            </a:r>
            <a:r>
              <a:rPr lang="en-US" sz="1200" kern="1200" dirty="0" err="1" smtClean="0">
                <a:solidFill>
                  <a:schemeClr val="tx1"/>
                </a:solidFill>
                <a:effectLst/>
                <a:latin typeface="+mn-lt"/>
                <a:ea typeface="+mn-ea"/>
                <a:cs typeface="+mn-cs"/>
              </a:rPr>
              <a:t>obsessionality</a:t>
            </a:r>
            <a:r>
              <a:rPr lang="en-US" sz="1200" kern="1200" dirty="0" smtClean="0">
                <a:solidFill>
                  <a:schemeClr val="tx1"/>
                </a:solidFill>
                <a:effectLst/>
                <a:latin typeface="+mn-lt"/>
                <a:ea typeface="+mn-ea"/>
                <a:cs typeface="+mn-cs"/>
              </a:rPr>
              <a:t>. In some cases the eating disorder is one </a:t>
            </a:r>
          </a:p>
          <a:p>
            <a:r>
              <a:rPr lang="en-US" sz="1200" kern="1200" dirty="0" smtClean="0">
                <a:solidFill>
                  <a:schemeClr val="tx1"/>
                </a:solidFill>
                <a:effectLst/>
                <a:latin typeface="+mn-lt"/>
                <a:ea typeface="+mn-ea"/>
                <a:cs typeface="+mn-cs"/>
              </a:rPr>
              <a:t>of a range of symptoms of extreme anxiety. Social anxiety is the most common comorbidity (</a:t>
            </a:r>
            <a:r>
              <a:rPr lang="en-US" sz="1200" kern="1200" dirty="0" err="1" smtClean="0">
                <a:solidFill>
                  <a:schemeClr val="tx1"/>
                </a:solidFill>
                <a:effectLst/>
                <a:latin typeface="+mn-lt"/>
                <a:ea typeface="+mn-ea"/>
                <a:cs typeface="+mn-cs"/>
              </a:rPr>
              <a:t>Swinbourne</a:t>
            </a:r>
            <a:r>
              <a:rPr lang="en-US" sz="1200" kern="1200" dirty="0" smtClean="0">
                <a:solidFill>
                  <a:schemeClr val="tx1"/>
                </a:solidFill>
                <a:effectLst/>
                <a:latin typeface="+mn-lt"/>
                <a:ea typeface="+mn-ea"/>
                <a:cs typeface="+mn-cs"/>
              </a:rPr>
              <a:t> et al, 2012). Starvation also causes obsessive symptoms around food and body image (Keys, 1950). </a:t>
            </a:r>
            <a:endParaRPr lang="en-US" dirty="0" smtClean="0"/>
          </a:p>
          <a:p>
            <a:r>
              <a:rPr lang="en-US" sz="1200" kern="1200" dirty="0" smtClean="0">
                <a:solidFill>
                  <a:schemeClr val="tx1"/>
                </a:solidFill>
                <a:effectLst/>
                <a:latin typeface="+mn-lt"/>
                <a:ea typeface="+mn-ea"/>
                <a:cs typeface="+mn-cs"/>
              </a:rPr>
              <a:t>Autistic spectrum disorders </a:t>
            </a:r>
          </a:p>
          <a:p>
            <a:r>
              <a:rPr lang="en-US" sz="1200" kern="1200" dirty="0" smtClean="0">
                <a:solidFill>
                  <a:schemeClr val="tx1"/>
                </a:solidFill>
                <a:effectLst/>
                <a:latin typeface="+mn-lt"/>
                <a:ea typeface="+mn-ea"/>
                <a:cs typeface="+mn-cs"/>
              </a:rPr>
              <a:t>Emerging borderline personality disorder. Binge eating is a common emotion regulating behavior seen in borderline personality disorder but in this context occurs without weight or shape overvaluation </a:t>
            </a:r>
          </a:p>
          <a:p>
            <a:r>
              <a:rPr lang="en-US" sz="1200" kern="1200" dirty="0" smtClean="0">
                <a:solidFill>
                  <a:schemeClr val="tx1"/>
                </a:solidFill>
                <a:effectLst/>
                <a:latin typeface="+mn-lt"/>
                <a:ea typeface="+mn-ea"/>
                <a:cs typeface="+mn-cs"/>
              </a:rPr>
              <a:t>Substance abuse. Steroids may be used to increase body musculature and stimulants to reduce weight. Opiates cause nausea and reduced appetite, young people may use all available money for drugs rather than food </a:t>
            </a:r>
          </a:p>
          <a:p>
            <a:r>
              <a:rPr lang="en-US" sz="1200" kern="1200" dirty="0" smtClean="0">
                <a:solidFill>
                  <a:schemeClr val="tx1"/>
                </a:solidFill>
                <a:effectLst/>
                <a:latin typeface="+mn-lt"/>
                <a:ea typeface="+mn-ea"/>
                <a:cs typeface="+mn-cs"/>
              </a:rPr>
              <a:t>Chronic fatigue syndrome. It may be associated with eating disorders and is unlikely to respond to treatment unless all symptoms are tackled simultaneously. </a:t>
            </a:r>
          </a:p>
          <a:p>
            <a:r>
              <a:rPr lang="en-US" sz="1200" b="1" kern="1200" dirty="0" smtClean="0">
                <a:solidFill>
                  <a:schemeClr val="tx1"/>
                </a:solidFill>
                <a:effectLst/>
                <a:latin typeface="+mn-lt"/>
                <a:ea typeface="+mn-ea"/>
                <a:cs typeface="+mn-cs"/>
              </a:rPr>
              <a:t>Physical comorbidity: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Diabetes. Insulin omission is a common practice in people with insulin-dependent diabetes, particularly girls, who use it as a way to lose weight. The result is that even if weight remains in the normal range and no other purging behaviors are present, lasting damage can be done to the body because of poor glycemic control. Mortality in people with comorbid diabetes and an eating disorder is many times the mortality for either condition separately </a:t>
            </a:r>
          </a:p>
          <a:p>
            <a:r>
              <a:rPr lang="en-US" sz="1200" kern="1200" dirty="0" smtClean="0">
                <a:solidFill>
                  <a:schemeClr val="tx1"/>
                </a:solidFill>
                <a:effectLst/>
                <a:latin typeface="+mn-lt"/>
                <a:ea typeface="+mn-ea"/>
                <a:cs typeface="+mn-cs"/>
              </a:rPr>
              <a:t>Cystic fibrosis is another condition where under-treatment of the disease results in weight loss, which may be welcomed by the young person, but at the unrealized expense to overall health </a:t>
            </a:r>
          </a:p>
          <a:p>
            <a:r>
              <a:rPr lang="en-US" sz="1200" kern="1200" dirty="0" smtClean="0">
                <a:solidFill>
                  <a:schemeClr val="tx1"/>
                </a:solidFill>
                <a:effectLst/>
                <a:latin typeface="+mn-lt"/>
                <a:ea typeface="+mn-ea"/>
                <a:cs typeface="+mn-cs"/>
              </a:rPr>
              <a:t>Gastrointestinal conditions, epilepsy and even cancer may predispose body-image conscious youth to neglect any treatment which increases body weight </a:t>
            </a:r>
          </a:p>
          <a:p>
            <a:r>
              <a:rPr lang="en-US" sz="1200" kern="1200" dirty="0" smtClean="0">
                <a:solidFill>
                  <a:schemeClr val="tx1"/>
                </a:solidFill>
                <a:effectLst/>
                <a:latin typeface="+mn-lt"/>
                <a:ea typeface="+mn-ea"/>
                <a:cs typeface="+mn-cs"/>
              </a:rPr>
              <a:t>Obesity. Increasingly people with bulimia nervosa and binge eating disorder are overweight/obese. </a:t>
            </a:r>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24</a:t>
            </a:fld>
            <a:endParaRPr lang="en-US"/>
          </a:p>
        </p:txBody>
      </p:sp>
    </p:spTree>
    <p:extLst>
      <p:ext uri="{BB962C8B-B14F-4D97-AF65-F5344CB8AC3E}">
        <p14:creationId xmlns:p14="http://schemas.microsoft.com/office/powerpoint/2010/main" val="29774555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Anorexia nervosa is one of the most lethal of psychiatric conditions and whilst around 40% may achieve a full recovery, a small percentage have a severe and enduring course; the average time to recovery (where it occurs) is six to seven years (</a:t>
            </a:r>
            <a:r>
              <a:rPr lang="en-US" sz="1200" kern="1200" dirty="0" err="1" smtClean="0">
                <a:solidFill>
                  <a:schemeClr val="tx1"/>
                </a:solidFill>
                <a:effectLst/>
                <a:latin typeface="+mn-lt"/>
                <a:ea typeface="+mn-ea"/>
                <a:cs typeface="+mn-cs"/>
              </a:rPr>
              <a:t>Strober</a:t>
            </a:r>
            <a:r>
              <a:rPr lang="en-US" sz="1200" kern="1200" dirty="0" smtClean="0">
                <a:solidFill>
                  <a:schemeClr val="tx1"/>
                </a:solidFill>
                <a:effectLst/>
                <a:latin typeface="+mn-lt"/>
                <a:ea typeface="+mn-ea"/>
                <a:cs typeface="+mn-cs"/>
              </a:rPr>
              <a:t> et al, 1997; </a:t>
            </a:r>
            <a:r>
              <a:rPr lang="en-US" sz="1200" kern="1200" dirty="0" err="1" smtClean="0">
                <a:solidFill>
                  <a:schemeClr val="tx1"/>
                </a:solidFill>
                <a:effectLst/>
                <a:latin typeface="+mn-lt"/>
                <a:ea typeface="+mn-ea"/>
                <a:cs typeface="+mn-cs"/>
              </a:rPr>
              <a:t>Steinhausen</a:t>
            </a:r>
            <a:r>
              <a:rPr lang="en-US" sz="1200" kern="1200" dirty="0" smtClean="0">
                <a:solidFill>
                  <a:schemeClr val="tx1"/>
                </a:solidFill>
                <a:effectLst/>
                <a:latin typeface="+mn-lt"/>
                <a:ea typeface="+mn-ea"/>
                <a:cs typeface="+mn-cs"/>
              </a:rPr>
              <a:t>, 2002; </a:t>
            </a:r>
            <a:r>
              <a:rPr lang="en-US" sz="1200" kern="1200" dirty="0" err="1" smtClean="0">
                <a:solidFill>
                  <a:schemeClr val="tx1"/>
                </a:solidFill>
                <a:effectLst/>
                <a:latin typeface="+mn-lt"/>
                <a:ea typeface="+mn-ea"/>
                <a:cs typeface="+mn-cs"/>
              </a:rPr>
              <a:t>Steinhausen</a:t>
            </a:r>
            <a:r>
              <a:rPr lang="en-US" sz="1200" kern="1200" dirty="0" smtClean="0">
                <a:solidFill>
                  <a:schemeClr val="tx1"/>
                </a:solidFill>
                <a:effectLst/>
                <a:latin typeface="+mn-lt"/>
                <a:ea typeface="+mn-ea"/>
                <a:cs typeface="+mn-cs"/>
              </a:rPr>
              <a:t> et al, 2003). As a result, patients with anorexia are a substantial burden on psychiatric services and on their families, with morbidity in </a:t>
            </a:r>
            <a:r>
              <a:rPr lang="en-US" sz="1200" kern="1200" dirty="0" err="1" smtClean="0">
                <a:solidFill>
                  <a:schemeClr val="tx1"/>
                </a:solidFill>
                <a:effectLst/>
                <a:latin typeface="+mn-lt"/>
                <a:ea typeface="+mn-ea"/>
                <a:cs typeface="+mn-cs"/>
              </a:rPr>
              <a:t>carers</a:t>
            </a:r>
            <a:r>
              <a:rPr lang="en-US" sz="1200" kern="1200" dirty="0" smtClean="0">
                <a:solidFill>
                  <a:schemeClr val="tx1"/>
                </a:solidFill>
                <a:effectLst/>
                <a:latin typeface="+mn-lt"/>
                <a:ea typeface="+mn-ea"/>
                <a:cs typeface="+mn-cs"/>
              </a:rPr>
              <a:t> on a par with that experienced by those caring for patients with schizophrenia (Whitney, 2007). Whilst symptoms of bulimia nervosa may remit spontaneously in the young, there is still disagreement as to whether early diagnosis and intervention bring about better outcomes or whether they merely reflect the natural course of the disorder in teenagers. Over fifty percent of individuals with bulimia nervosa or binge eating disorder will achieve remission at five years of follow-up (</a:t>
            </a:r>
            <a:r>
              <a:rPr lang="en-US" sz="1200" kern="1200" dirty="0" err="1" smtClean="0">
                <a:solidFill>
                  <a:schemeClr val="tx1"/>
                </a:solidFill>
                <a:effectLst/>
                <a:latin typeface="+mn-lt"/>
                <a:ea typeface="+mn-ea"/>
                <a:cs typeface="+mn-cs"/>
              </a:rPr>
              <a:t>Steinhausen</a:t>
            </a:r>
            <a:r>
              <a:rPr lang="en-US" sz="1200" kern="1200" dirty="0" smtClean="0">
                <a:solidFill>
                  <a:schemeClr val="tx1"/>
                </a:solidFill>
                <a:effectLst/>
                <a:latin typeface="+mn-lt"/>
                <a:ea typeface="+mn-ea"/>
                <a:cs typeface="+mn-cs"/>
              </a:rPr>
              <a:t> &amp; Weber, 2009) but untreated symptoms are likely to persist with significant impact on health related quality of life (Hay et al, 2012).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25</a:t>
            </a:fld>
            <a:endParaRPr lang="en-US"/>
          </a:p>
        </p:txBody>
      </p:sp>
    </p:spTree>
    <p:extLst>
      <p:ext uri="{BB962C8B-B14F-4D97-AF65-F5344CB8AC3E}">
        <p14:creationId xmlns:p14="http://schemas.microsoft.com/office/powerpoint/2010/main" val="19922464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anorexia nervosa, clinicians are faced with the challenge of managing the acute physical risk, being aware of how psychopathology increases that risk beyond that of the physical condition alone. Precipitous weight loss (&gt;1kg/week, less in small children) is dangerous. Mortality is further increased by purging or substance abuse. Such patients should be urgently discussed with specialists. Some need hospital admission – and involuntary treatment if necessary to save life. Particular danger signs in emaciated patients are weakness (climbing stairs, rising from a squat), chest pain, and cognitive slowing. </a:t>
            </a:r>
            <a:endParaRPr lang="en-US" dirty="0" smtClean="0"/>
          </a:p>
          <a:p>
            <a:r>
              <a:rPr lang="en-US" sz="1200" kern="1200" dirty="0" smtClean="0">
                <a:solidFill>
                  <a:schemeClr val="tx1"/>
                </a:solidFill>
                <a:effectLst/>
                <a:latin typeface="+mn-lt"/>
                <a:ea typeface="+mn-ea"/>
                <a:cs typeface="+mn-cs"/>
              </a:rPr>
              <a:t>Physical indices of risk such as blood tests or weight measurements fail to take account of the behavioral risk, which would be absent in patients with similar results from other illness, as the latter can be expected to co-operate with advice and treatment rather than opposing and undermining it. Thus general medical wards need extra support in nursing children and young people with eating disorders in order to compassionately but firmly deal with their damaging behaviors. </a:t>
            </a:r>
            <a:endParaRPr lang="en-US" dirty="0" smtClean="0"/>
          </a:p>
          <a:p>
            <a:r>
              <a:rPr lang="en-US" sz="1200" kern="1200" dirty="0" smtClean="0">
                <a:solidFill>
                  <a:schemeClr val="tx1"/>
                </a:solidFill>
                <a:effectLst/>
                <a:latin typeface="+mn-lt"/>
                <a:ea typeface="+mn-ea"/>
                <a:cs typeface="+mn-cs"/>
              </a:rPr>
              <a:t>There is particular urgency about </a:t>
            </a:r>
            <a:r>
              <a:rPr lang="en-US" sz="1200" kern="1200" dirty="0" err="1" smtClean="0">
                <a:solidFill>
                  <a:schemeClr val="tx1"/>
                </a:solidFill>
                <a:effectLst/>
                <a:latin typeface="+mn-lt"/>
                <a:ea typeface="+mn-ea"/>
                <a:cs typeface="+mn-cs"/>
              </a:rPr>
              <a:t>refeeding</a:t>
            </a:r>
            <a:r>
              <a:rPr lang="en-US" sz="1200" kern="1200" dirty="0" smtClean="0">
                <a:solidFill>
                  <a:schemeClr val="tx1"/>
                </a:solidFill>
                <a:effectLst/>
                <a:latin typeface="+mn-lt"/>
                <a:ea typeface="+mn-ea"/>
                <a:cs typeface="+mn-cs"/>
              </a:rPr>
              <a:t> underweight children; the smaller the child, the faster the dehydration and deterioration. Children’s metabolism is faster than adults’. Physical growth and exposure to infections add further demands. Starvation at times of crucial physiological growth may cause long-term damage. For example, starvation in 10-14 year olds during the siege of Leningrad was associated with higher blood pressure, cholesterol levels, and overall mortality in long term survivors. The Dutch famine of 1944 (Stein et al, 1975), showed similar consequences including second generation consequences of starvation, such as obesity in the offspring of starved pregnant women. There may be permanent stunting of height in those starved during puberty and effects on a still developing brain. The brain, particularly the frontal lobes, continues developing during adolescence, with both myelination and pruning of neural connections (</a:t>
            </a:r>
            <a:r>
              <a:rPr lang="en-US" sz="1200" kern="1200" dirty="0" err="1" smtClean="0">
                <a:solidFill>
                  <a:schemeClr val="tx1"/>
                </a:solidFill>
                <a:effectLst/>
                <a:latin typeface="+mn-lt"/>
                <a:ea typeface="+mn-ea"/>
                <a:cs typeface="+mn-cs"/>
              </a:rPr>
              <a:t>Giedd</a:t>
            </a:r>
            <a:r>
              <a:rPr lang="en-US" sz="1200" kern="1200" dirty="0" smtClean="0">
                <a:solidFill>
                  <a:schemeClr val="tx1"/>
                </a:solidFill>
                <a:effectLst/>
                <a:latin typeface="+mn-lt"/>
                <a:ea typeface="+mn-ea"/>
                <a:cs typeface="+mn-cs"/>
              </a:rPr>
              <a:t>, 2008), reflected in growing social skills and capacity for abstract thought, but many patients with severe anorexia nervosa can continue to function showing academic success and superficial maturity. </a:t>
            </a:r>
            <a:endParaRPr lang="en-US" dirty="0" smtClean="0"/>
          </a:p>
          <a:p>
            <a:r>
              <a:rPr lang="en-US" sz="1200" kern="1200" dirty="0" smtClean="0">
                <a:solidFill>
                  <a:schemeClr val="tx1"/>
                </a:solidFill>
                <a:effectLst/>
                <a:latin typeface="+mn-lt"/>
                <a:ea typeface="+mn-ea"/>
                <a:cs typeface="+mn-cs"/>
              </a:rPr>
              <a:t>Cognitive function is impaired by short-term starvation and by vomiting – with enormous individual variation. Considerable recovery occurs with re- nutrition, allowing better engagement in psychological therapies. Social and psychological development can be compromised by illness and by hospitalization. Happily, there is evidence that a well-supported family engaged in family-based treatment can provide an alternative to inpatient care, can maintain progress and allow earlier discharged from hospital (Madden et al, 2014). </a:t>
            </a:r>
            <a:endParaRPr lang="en-US" dirty="0" smtClean="0"/>
          </a:p>
          <a:p>
            <a:r>
              <a:rPr lang="en-US" sz="1200" kern="1200" dirty="0" smtClean="0">
                <a:solidFill>
                  <a:schemeClr val="tx1"/>
                </a:solidFill>
                <a:effectLst/>
                <a:latin typeface="+mn-lt"/>
                <a:ea typeface="+mn-ea"/>
                <a:cs typeface="+mn-cs"/>
              </a:rPr>
              <a:t>Families become understandably frightened, helpless and angry when children starve themselves, and high levels of arousal make eating even harder. Family education needs to avoid blame but welcome responsibility, acknowledge the seriousness and difficulty of the situation, and teach firmness with calm. It’s helpful if </a:t>
            </a:r>
            <a:r>
              <a:rPr lang="en-US" sz="1200" kern="1200" dirty="0" err="1" smtClean="0">
                <a:solidFill>
                  <a:schemeClr val="tx1"/>
                </a:solidFill>
                <a:effectLst/>
                <a:latin typeface="+mn-lt"/>
                <a:ea typeface="+mn-ea"/>
                <a:cs typeface="+mn-cs"/>
              </a:rPr>
              <a:t>carers</a:t>
            </a:r>
            <a:r>
              <a:rPr lang="en-US" sz="1200" kern="1200" dirty="0" smtClean="0">
                <a:solidFill>
                  <a:schemeClr val="tx1"/>
                </a:solidFill>
                <a:effectLst/>
                <a:latin typeface="+mn-lt"/>
                <a:ea typeface="+mn-ea"/>
                <a:cs typeface="+mn-cs"/>
              </a:rPr>
              <a:t> can understand the child’s fears but not let go of the conviction that the symptoms are unacceptable and damaging. Neither collusion nor bullying is as effective in facilitating healthy change as concerned firmness. </a:t>
            </a:r>
            <a:endParaRPr lang="en-US" dirty="0" smtClean="0"/>
          </a:p>
          <a:p>
            <a:r>
              <a:rPr lang="en-US" sz="1200" kern="1200" dirty="0" smtClean="0">
                <a:solidFill>
                  <a:schemeClr val="tx1"/>
                </a:solidFill>
                <a:effectLst/>
                <a:latin typeface="+mn-lt"/>
                <a:ea typeface="+mn-ea"/>
                <a:cs typeface="+mn-cs"/>
              </a:rPr>
              <a:t>It is helpful to communicate with schools and other agencies involved. </a:t>
            </a:r>
            <a:endParaRPr lang="en-US" dirty="0" smtClean="0"/>
          </a:p>
          <a:p>
            <a:r>
              <a:rPr lang="en-US" sz="1200" kern="1200" dirty="0" smtClean="0">
                <a:solidFill>
                  <a:schemeClr val="tx1"/>
                </a:solidFill>
                <a:effectLst/>
                <a:latin typeface="+mn-lt"/>
                <a:ea typeface="+mn-ea"/>
                <a:cs typeface="+mn-cs"/>
              </a:rPr>
              <a:t>Teachers and youth leaders may not want to supervise meals, but they can set appropriate boundaries on exercise and activity and arrange privacy at mealtimes. School activity trips may not be safe for low weight children or ritualistic eaters. </a:t>
            </a:r>
            <a:endParaRPr lang="en-US" dirty="0" smtClean="0"/>
          </a:p>
          <a:p>
            <a:r>
              <a:rPr lang="en-US" sz="1200" kern="1200" dirty="0" smtClean="0">
                <a:solidFill>
                  <a:schemeClr val="tx1"/>
                </a:solidFill>
                <a:effectLst/>
                <a:latin typeface="+mn-lt"/>
                <a:ea typeface="+mn-ea"/>
                <a:cs typeface="+mn-cs"/>
              </a:rPr>
              <a:t>Dietetic expertise is essential on inpatient wards and it is important for outpatients to have specialist dietetic input. However, the problem lies far less in terms of knowing what to eat – learning how to tolerate the absorption of sufficient calories is the struggle. Re-nutrition is central to treatment and recovery cannot occur without this. Restoration of weight against the patient’s will can only lead to recovery if therapy – or life itself – can persuade the patient to voluntarily maintain a healthy weight. Therapy, preferably family based, is needed to support non-negotiable benefit from therapy not only to prevent burnout and depression, but because family based treatment has been demonstrated to be thus far the most effective long term treatment for the disorder and is recommended by international guidelines (NICE, 2004; Hay et al, 2014). Well-meaning efforts to treat depression in an extremely low weight patient are likely to meet with limited success unless re-nutrition is in progress. </a:t>
            </a:r>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26</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Principles of the </a:t>
            </a:r>
            <a:r>
              <a:rPr lang="en-US" sz="1200" b="1" kern="1200" dirty="0" err="1" smtClean="0">
                <a:solidFill>
                  <a:schemeClr val="tx1"/>
                </a:solidFill>
                <a:effectLst/>
                <a:latin typeface="+mn-lt"/>
                <a:ea typeface="+mn-ea"/>
                <a:cs typeface="+mn-cs"/>
              </a:rPr>
              <a:t>Mausdsley</a:t>
            </a:r>
            <a:r>
              <a:rPr lang="en-US" sz="1200" b="1" kern="1200" dirty="0" smtClean="0">
                <a:solidFill>
                  <a:schemeClr val="tx1"/>
                </a:solidFill>
                <a:effectLst/>
                <a:latin typeface="+mn-lt"/>
                <a:ea typeface="+mn-ea"/>
                <a:cs typeface="+mn-cs"/>
              </a:rPr>
              <a:t> model of family therapy in anorexia nervosa </a:t>
            </a:r>
            <a:endParaRPr lang="en-US" dirty="0" smtClean="0">
              <a:effectLst/>
            </a:endParaRPr>
          </a:p>
          <a:p>
            <a:r>
              <a:rPr lang="en-US" sz="1200" kern="1200" dirty="0" smtClean="0">
                <a:solidFill>
                  <a:schemeClr val="tx1"/>
                </a:solidFill>
                <a:effectLst/>
                <a:latin typeface="+mn-lt"/>
                <a:ea typeface="+mn-ea"/>
                <a:cs typeface="+mn-cs"/>
              </a:rPr>
              <a:t>The family is encouraged to take the illness very seriously </a:t>
            </a:r>
          </a:p>
          <a:p>
            <a:r>
              <a:rPr lang="en-US" sz="1200" kern="1200" dirty="0" smtClean="0">
                <a:solidFill>
                  <a:schemeClr val="tx1"/>
                </a:solidFill>
                <a:effectLst/>
                <a:latin typeface="+mn-lt"/>
                <a:ea typeface="+mn-ea"/>
                <a:cs typeface="+mn-cs"/>
              </a:rPr>
              <a:t>Anorexia is </a:t>
            </a:r>
            <a:r>
              <a:rPr lang="en-US" sz="1200" i="1" kern="1200" dirty="0" smtClean="0">
                <a:solidFill>
                  <a:schemeClr val="tx1"/>
                </a:solidFill>
                <a:effectLst/>
                <a:latin typeface="+mn-lt"/>
                <a:ea typeface="+mn-ea"/>
                <a:cs typeface="+mn-cs"/>
              </a:rPr>
              <a:t>externalized</a:t>
            </a:r>
            <a:r>
              <a:rPr lang="en-US" sz="1200" kern="1200" dirty="0" smtClean="0">
                <a:solidFill>
                  <a:schemeClr val="tx1"/>
                </a:solidFill>
                <a:effectLst/>
                <a:latin typeface="+mn-lt"/>
                <a:ea typeface="+mn-ea"/>
                <a:cs typeface="+mn-cs"/>
              </a:rPr>
              <a:t>; that is, it is spoken of as an entity in itself (“the anorexia”) and treated as a life-threatening illness rather than the child’s choice </a:t>
            </a:r>
          </a:p>
          <a:p>
            <a:r>
              <a:rPr lang="en-US" sz="1200" kern="1200" dirty="0" smtClean="0">
                <a:solidFill>
                  <a:schemeClr val="tx1"/>
                </a:solidFill>
                <a:effectLst/>
                <a:latin typeface="+mn-lt"/>
                <a:ea typeface="+mn-ea"/>
                <a:cs typeface="+mn-cs"/>
              </a:rPr>
              <a:t>Therapy is not focused on the causes of the illness and avoids blaming the family for their child’s illness </a:t>
            </a:r>
          </a:p>
          <a:p>
            <a:r>
              <a:rPr lang="en-US" sz="1200" kern="1200" dirty="0" smtClean="0">
                <a:solidFill>
                  <a:schemeClr val="tx1"/>
                </a:solidFill>
                <a:effectLst/>
                <a:latin typeface="+mn-lt"/>
                <a:ea typeface="+mn-ea"/>
                <a:cs typeface="+mn-cs"/>
              </a:rPr>
              <a:t>On the other hand responsibility for recovery is explicitly placed with the family in partnership with professionals. It is assumed families “know best” how to feed their children. </a:t>
            </a:r>
          </a:p>
          <a:p>
            <a:r>
              <a:rPr lang="en-US" sz="1200" kern="1200" dirty="0" smtClean="0">
                <a:solidFill>
                  <a:schemeClr val="tx1"/>
                </a:solidFill>
                <a:effectLst/>
                <a:latin typeface="+mn-lt"/>
                <a:ea typeface="+mn-ea"/>
                <a:cs typeface="+mn-cs"/>
              </a:rPr>
              <a:t>The adults re-take control until the child can feed herself autonomously again. They are urged to use all their existing skills and to learn new ones where necessary to bring this about </a:t>
            </a:r>
          </a:p>
          <a:p>
            <a:r>
              <a:rPr lang="en-US" sz="1200" kern="1200" dirty="0" smtClean="0">
                <a:solidFill>
                  <a:schemeClr val="tx1"/>
                </a:solidFill>
                <a:effectLst/>
                <a:latin typeface="+mn-lt"/>
                <a:ea typeface="+mn-ea"/>
                <a:cs typeface="+mn-cs"/>
              </a:rPr>
              <a:t>Only when adequate nutrition is successfully achieved and maintained there is an examination of developmental issues and age-appropriate autonomy facilitated..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BE46673-C549-6F4B-B00B-E45BB8C71152}" type="slidenum">
              <a:rPr lang="en-US" smtClean="0"/>
              <a:t>27</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Sadly, it is not common for an intelligent child who is shown the physical dangers of starvation to be frightened into eating normally again. Indeed the child’s indifference, in contrast with adults’ increasingly fearful concern, may widen the gulf between them. The best approach is to gradually and repeatedly help children see the links between the symptoms they dislike – weariness, agitation, </a:t>
            </a:r>
            <a:r>
              <a:rPr lang="en-US" sz="1200" kern="1200" dirty="0" err="1" smtClean="0">
                <a:solidFill>
                  <a:schemeClr val="tx1"/>
                </a:solidFill>
                <a:effectLst/>
                <a:latin typeface="+mn-lt"/>
                <a:ea typeface="+mn-ea"/>
                <a:cs typeface="+mn-cs"/>
              </a:rPr>
              <a:t>obsessionality</a:t>
            </a:r>
            <a:r>
              <a:rPr lang="en-US" sz="1200" kern="1200" dirty="0" smtClean="0">
                <a:solidFill>
                  <a:schemeClr val="tx1"/>
                </a:solidFill>
                <a:effectLst/>
                <a:latin typeface="+mn-lt"/>
                <a:ea typeface="+mn-ea"/>
                <a:cs typeface="+mn-cs"/>
              </a:rPr>
              <a:t>, being preoccupied with food and its avoidance, sleep problems, feeling the cold, loss of friendships, inability to join in socially, falling sport or academic performance, “fussing” by parents – and the anorexic illness. </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28</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is useful as children progresses to help them notice how weight gain brings the corresponding benefits: more energy, clear headedness, resistance to cold, growing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height (it’s generally “cool” to be tall), capacity to have fun with friends, and being well enough to join in games again. </a:t>
            </a:r>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29</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should acknowledge sympathetically, not angrily, the benefits which undoubtedly come with a serious eating disorder: its power to oblige people to care and placate, the relief from social and sexual demands, the sense that one’s body is now controlled rather than terrifyingly unpredictable. Young patients need new techniques for coping with these aspects of life without having to starve themselves. </a:t>
            </a:r>
            <a:endParaRPr lang="en-US" dirty="0" smtClean="0"/>
          </a:p>
          <a:p>
            <a:r>
              <a:rPr lang="en-US" sz="1200" kern="1200" dirty="0" smtClean="0">
                <a:solidFill>
                  <a:schemeClr val="tx1"/>
                </a:solidFill>
                <a:effectLst/>
                <a:latin typeface="+mn-lt"/>
                <a:ea typeface="+mn-ea"/>
                <a:cs typeface="+mn-cs"/>
              </a:rPr>
              <a:t>The principles of motivational interviewing have been adapted for use in the management of eating disorders from the Miller and </a:t>
            </a:r>
            <a:r>
              <a:rPr lang="en-US" sz="1200" kern="1200" dirty="0" err="1" smtClean="0">
                <a:solidFill>
                  <a:schemeClr val="tx1"/>
                </a:solidFill>
                <a:effectLst/>
                <a:latin typeface="+mn-lt"/>
                <a:ea typeface="+mn-ea"/>
                <a:cs typeface="+mn-cs"/>
              </a:rPr>
              <a:t>Rollnick</a:t>
            </a:r>
            <a:r>
              <a:rPr lang="en-US" sz="1200" kern="1200" dirty="0" smtClean="0">
                <a:solidFill>
                  <a:schemeClr val="tx1"/>
                </a:solidFill>
                <a:effectLst/>
                <a:latin typeface="+mn-lt"/>
                <a:ea typeface="+mn-ea"/>
                <a:cs typeface="+mn-cs"/>
              </a:rPr>
              <a:t> (2008) approach to substance misuse disorders. They are not intended to constitute a stand-alone treatment but to enable the development of a therapeutic relationship in otherwise unpromising circumstances (Geller, 2005). The clinician encourages the patients to explore the consequences of anorexic behavior as openly and scientifically as possible, so that patients are the ones to articulate the disadvantages as much as possible. When a therapist tells patients what to do, they resort automatically to an oppositional stance (even the best clinicians find this but can recover by realizing that the pattern is happening.) There are a number of workbooks available to foster playful motivation techniques, such as writing “love letters” and “rejection letters” to anorexia. </a:t>
            </a:r>
            <a:endParaRPr lang="en-US" dirty="0" smtClean="0"/>
          </a:p>
          <a:p>
            <a:r>
              <a:rPr lang="en-US" sz="1200" kern="1200" dirty="0" smtClean="0">
                <a:solidFill>
                  <a:schemeClr val="tx1"/>
                </a:solidFill>
                <a:effectLst/>
                <a:latin typeface="+mn-lt"/>
                <a:ea typeface="+mn-ea"/>
                <a:cs typeface="+mn-cs"/>
              </a:rPr>
              <a:t>Clinicians who explore ambivalence sensitively, seeking to understand both pros and cons of the eating disorder, are more likely to find themselves on the side of the patient against the disorder. Patients find it less daunting to give up their eating disorder if they can learn alternative coping skills. </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30</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types of eating and feeding disorders. This </a:t>
            </a:r>
            <a:r>
              <a:rPr lang="en-US" dirty="0" err="1" smtClean="0"/>
              <a:t>powerpoint</a:t>
            </a:r>
            <a:r>
              <a:rPr lang="en-US" dirty="0" smtClean="0"/>
              <a:t> will focus on anorexia and bulimia nervosa, and to a lesser extent binge eating disorder.</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4</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One useful metaphor in work with anorexia nervosa is that food is the medicine. This means that food has to be prescribed and taken at the times specified and in the amounts prescribed. It is the task of the nurses or parents to dispense the medicine in the right dose and ensure that the child takes it. It is the child’s job to take the medicine and not get rid of it, even though they may not enjoy the taste or may be upset by the side-effects (weight gain). This is non-negotiable ; the choice for the young person is limited to how they take their medicine – orally as food, orally as commercially available supplement drinks (if available) or by a </a:t>
            </a:r>
            <a:r>
              <a:rPr lang="en-US" sz="1200" kern="1200" dirty="0" err="1" smtClean="0">
                <a:solidFill>
                  <a:schemeClr val="tx1"/>
                </a:solidFill>
                <a:effectLst/>
                <a:latin typeface="+mn-lt"/>
                <a:ea typeface="+mn-ea"/>
                <a:cs typeface="+mn-cs"/>
              </a:rPr>
              <a:t>naso</a:t>
            </a:r>
            <a:r>
              <a:rPr lang="en-US" sz="1200" kern="1200" dirty="0" smtClean="0">
                <a:solidFill>
                  <a:schemeClr val="tx1"/>
                </a:solidFill>
                <a:effectLst/>
                <a:latin typeface="+mn-lt"/>
                <a:ea typeface="+mn-ea"/>
                <a:cs typeface="+mn-cs"/>
              </a:rPr>
              <a:t>-gastric tube. </a:t>
            </a:r>
            <a:endParaRPr lang="en-US" dirty="0" smtClean="0"/>
          </a:p>
          <a:p>
            <a:r>
              <a:rPr lang="en-US" sz="1200" kern="1200" dirty="0" smtClean="0">
                <a:solidFill>
                  <a:schemeClr val="tx1"/>
                </a:solidFill>
                <a:effectLst/>
                <a:latin typeface="+mn-lt"/>
                <a:ea typeface="+mn-ea"/>
                <a:cs typeface="+mn-cs"/>
              </a:rPr>
              <a:t>There is little evidence to support prescribing of psychoactive medication in the treatment of eating disorders, and in fact it is important to avoid drugs which may prolong the </a:t>
            </a:r>
            <a:r>
              <a:rPr lang="en-US" sz="1200" kern="1200" dirty="0" err="1" smtClean="0">
                <a:solidFill>
                  <a:schemeClr val="tx1"/>
                </a:solidFill>
                <a:effectLst/>
                <a:latin typeface="+mn-lt"/>
                <a:ea typeface="+mn-ea"/>
                <a:cs typeface="+mn-cs"/>
              </a:rPr>
              <a:t>QTc</a:t>
            </a:r>
            <a:r>
              <a:rPr lang="en-US" sz="1200" kern="1200" dirty="0" smtClean="0">
                <a:solidFill>
                  <a:schemeClr val="tx1"/>
                </a:solidFill>
                <a:effectLst/>
                <a:latin typeface="+mn-lt"/>
                <a:ea typeface="+mn-ea"/>
                <a:cs typeface="+mn-cs"/>
              </a:rPr>
              <a:t> interval and thus threaten the weakened heart (e.g., first generation antipsychotics, tricyclic antidepressants, some antihistamines and macrolide antibiotics). Initial reports that fluoxetine might reduce relapse in weight-recovered anorexic patients failed to be replicated in later studies, unfortunately. </a:t>
            </a:r>
            <a:endParaRPr lang="en-US" dirty="0" smtClean="0"/>
          </a:p>
          <a:p>
            <a:r>
              <a:rPr lang="en-US" sz="1200" kern="1200" dirty="0" smtClean="0">
                <a:solidFill>
                  <a:schemeClr val="tx1"/>
                </a:solidFill>
                <a:effectLst/>
                <a:latin typeface="+mn-lt"/>
                <a:ea typeface="+mn-ea"/>
                <a:cs typeface="+mn-cs"/>
              </a:rPr>
              <a:t>A growing body of evidence supports the prescription of relatively low doses (2.5-10mg) of olanzapine or other antipsychotic to reduce rumination and improve tolerance of weight gain in both adults and young people with anorexia nervosa and it is safe (Couturier &amp; Lock, 2007). It may be preferred to benzodiazepines in promoting relief from anxiety and, if necessary, tranquillization to allow insertion of nasogastric tubes. </a:t>
            </a:r>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31</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Admit to hospital or manage at home? </a:t>
            </a:r>
            <a:endParaRPr lang="en-US" dirty="0" smtClean="0">
              <a:effectLst/>
            </a:endParaRPr>
          </a:p>
          <a:p>
            <a:r>
              <a:rPr lang="en-US" sz="1200" kern="1200" dirty="0" err="1" smtClean="0">
                <a:solidFill>
                  <a:schemeClr val="tx1"/>
                </a:solidFill>
                <a:effectLst/>
                <a:latin typeface="+mn-lt"/>
                <a:ea typeface="+mn-ea"/>
                <a:cs typeface="+mn-cs"/>
              </a:rPr>
              <a:t>Gowers</a:t>
            </a:r>
            <a:r>
              <a:rPr lang="en-US" sz="1200" kern="1200" dirty="0" smtClean="0">
                <a:solidFill>
                  <a:schemeClr val="tx1"/>
                </a:solidFill>
                <a:effectLst/>
                <a:latin typeface="+mn-lt"/>
                <a:ea typeface="+mn-ea"/>
                <a:cs typeface="+mn-cs"/>
              </a:rPr>
              <a:t> et al (2007)</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found that, when it was safe to manage anorexic patients on an outpatient basis, the outcome was significantly better if treatment was delivered</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by an outpatient clinic</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with specialist expertise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in eating disorders. Even general outpatient child and adolescent psychiatrists brought about greater physical and psychosocial improvement than did inpatient treatment. </a:t>
            </a:r>
            <a:endParaRPr lang="en-US" dirty="0" smtClean="0">
              <a:effectLst/>
            </a:endParaRPr>
          </a:p>
          <a:p>
            <a:r>
              <a:rPr lang="en-US" sz="1200" kern="1200" dirty="0" smtClean="0">
                <a:solidFill>
                  <a:schemeClr val="tx1"/>
                </a:solidFill>
                <a:effectLst/>
                <a:latin typeface="+mn-lt"/>
                <a:ea typeface="+mn-ea"/>
                <a:cs typeface="+mn-cs"/>
              </a:rPr>
              <a:t>Guidelines now recommend outpatient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care for medically stable adolescents with anorexia nervosa. Where there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is no outpatient clinic available, outreach services and telemedicine are increasingly able to deliver home-based care.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32</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t>
            </a:r>
            <a:r>
              <a:rPr lang="en-US" sz="1200" kern="1200" dirty="0" err="1" smtClean="0">
                <a:solidFill>
                  <a:schemeClr val="tx1"/>
                </a:solidFill>
                <a:effectLst/>
                <a:latin typeface="+mn-lt"/>
                <a:ea typeface="+mn-ea"/>
                <a:cs typeface="+mn-cs"/>
              </a:rPr>
              <a:t>refeeding</a:t>
            </a:r>
            <a:r>
              <a:rPr lang="en-US" sz="1200" kern="1200" dirty="0" smtClean="0">
                <a:solidFill>
                  <a:schemeClr val="tx1"/>
                </a:solidFill>
                <a:effectLst/>
                <a:latin typeface="+mn-lt"/>
                <a:ea typeface="+mn-ea"/>
                <a:cs typeface="+mn-cs"/>
              </a:rPr>
              <a:t> syndrome is a potentially fatal shift in fluids and electrolytes that can</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occur in malnourished patients receiving too</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fast, imperfectly balanced, artificial or even oral feeding. It may encompass a mixture of biochemical, electrolyte, fluid balance and metabolic changes that may include—or lead to—hypophosphatemia, hypomagnesaemia, hypokalemia, gastric dilation, congestive cardiac failure, severe edema, confusion, coma, and death. </a:t>
            </a:r>
            <a:endParaRPr lang="en-US" dirty="0" smtClean="0">
              <a:effectLst/>
            </a:endParaRPr>
          </a:p>
          <a:p>
            <a:r>
              <a:rPr lang="en-US" sz="1200" kern="1200" dirty="0" smtClean="0">
                <a:solidFill>
                  <a:schemeClr val="tx1"/>
                </a:solidFill>
                <a:effectLst/>
                <a:latin typeface="+mn-lt"/>
                <a:ea typeface="+mn-ea"/>
                <a:cs typeface="+mn-cs"/>
              </a:rPr>
              <a:t>The </a:t>
            </a:r>
            <a:r>
              <a:rPr lang="en-US" sz="1200" kern="1200" dirty="0" err="1" smtClean="0">
                <a:solidFill>
                  <a:schemeClr val="tx1"/>
                </a:solidFill>
                <a:effectLst/>
                <a:latin typeface="+mn-lt"/>
                <a:ea typeface="+mn-ea"/>
                <a:cs typeface="+mn-cs"/>
              </a:rPr>
              <a:t>refeeding</a:t>
            </a:r>
            <a:r>
              <a:rPr lang="en-US" sz="1200" kern="1200" dirty="0" smtClean="0">
                <a:solidFill>
                  <a:schemeClr val="tx1"/>
                </a:solidFill>
                <a:effectLst/>
                <a:latin typeface="+mn-lt"/>
                <a:ea typeface="+mn-ea"/>
                <a:cs typeface="+mn-cs"/>
              </a:rPr>
              <a:t> syndrome was a common cause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of death in the early management of anorexia as well as other starved patients. However, there has been criticism that current guidelines on </a:t>
            </a:r>
            <a:r>
              <a:rPr lang="en-US" sz="1200" kern="1200" dirty="0" err="1" smtClean="0">
                <a:solidFill>
                  <a:schemeClr val="tx1"/>
                </a:solidFill>
                <a:effectLst/>
                <a:latin typeface="+mn-lt"/>
                <a:ea typeface="+mn-ea"/>
                <a:cs typeface="+mn-cs"/>
              </a:rPr>
              <a:t>refeeding</a:t>
            </a:r>
            <a:r>
              <a:rPr lang="en-US" sz="1200" kern="1200" dirty="0" smtClean="0">
                <a:solidFill>
                  <a:schemeClr val="tx1"/>
                </a:solidFill>
                <a:effectLst/>
                <a:latin typeface="+mn-lt"/>
                <a:ea typeface="+mn-ea"/>
                <a:cs typeface="+mn-cs"/>
              </a:rPr>
              <a:t> are over-cautious and lead to initial further weight loss with increased risk and longer stays in hospital. With adequate medical monitoring and replacement, especially </a:t>
            </a:r>
            <a:endParaRPr lang="en-US" dirty="0" smtClean="0">
              <a:effectLst/>
            </a:endParaRPr>
          </a:p>
          <a:p>
            <a:r>
              <a:rPr lang="en-US" sz="1200" kern="1200" dirty="0" smtClean="0">
                <a:solidFill>
                  <a:schemeClr val="tx1"/>
                </a:solidFill>
                <a:effectLst/>
                <a:latin typeface="+mn-lt"/>
                <a:ea typeface="+mn-ea"/>
                <a:cs typeface="+mn-cs"/>
              </a:rPr>
              <a:t>of phosphate, </a:t>
            </a:r>
            <a:r>
              <a:rPr lang="en-US" sz="1200" kern="1200" dirty="0" err="1" smtClean="0">
                <a:solidFill>
                  <a:schemeClr val="tx1"/>
                </a:solidFill>
                <a:effectLst/>
                <a:latin typeface="+mn-lt"/>
                <a:ea typeface="+mn-ea"/>
                <a:cs typeface="+mn-cs"/>
              </a:rPr>
              <a:t>refeeding</a:t>
            </a:r>
            <a:r>
              <a:rPr lang="en-US" sz="1200" kern="1200" dirty="0" smtClean="0">
                <a:solidFill>
                  <a:schemeClr val="tx1"/>
                </a:solidFill>
                <a:effectLst/>
                <a:latin typeface="+mn-lt"/>
                <a:ea typeface="+mn-ea"/>
                <a:cs typeface="+mn-cs"/>
              </a:rPr>
              <a:t> syndrome should not occur. </a:t>
            </a:r>
            <a:endParaRPr lang="en-US" dirty="0" smtClean="0">
              <a:effectLst/>
            </a:endParaRPr>
          </a:p>
          <a:p>
            <a:r>
              <a:rPr lang="en-US" sz="1200" kern="1200" dirty="0" err="1" smtClean="0">
                <a:solidFill>
                  <a:schemeClr val="tx1"/>
                </a:solidFill>
                <a:effectLst/>
                <a:latin typeface="+mn-lt"/>
                <a:ea typeface="+mn-ea"/>
                <a:cs typeface="+mn-cs"/>
              </a:rPr>
              <a:t>Refeeding</a:t>
            </a:r>
            <a:r>
              <a:rPr lang="en-US" sz="1200" kern="1200" dirty="0" smtClean="0">
                <a:solidFill>
                  <a:schemeClr val="tx1"/>
                </a:solidFill>
                <a:effectLst/>
                <a:latin typeface="+mn-lt"/>
                <a:ea typeface="+mn-ea"/>
                <a:cs typeface="+mn-cs"/>
              </a:rPr>
              <a:t> at home can be undertaken more safely by avoiding sudden changes to the diet and using </a:t>
            </a:r>
            <a:endParaRPr lang="en-US" dirty="0" smtClean="0">
              <a:effectLst/>
            </a:endParaRPr>
          </a:p>
          <a:p>
            <a:r>
              <a:rPr lang="en-US" sz="1200" kern="1200" dirty="0" smtClean="0">
                <a:solidFill>
                  <a:schemeClr val="tx1"/>
                </a:solidFill>
                <a:effectLst/>
                <a:latin typeface="+mn-lt"/>
                <a:ea typeface="+mn-ea"/>
                <a:cs typeface="+mn-cs"/>
              </a:rPr>
              <a:t>high phosphate products such as milk as a major constituent of the diet. </a:t>
            </a:r>
            <a:endParaRPr lang="en-US" dirty="0" smtClean="0">
              <a:effectLst/>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33</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Bulima</a:t>
            </a:r>
            <a:r>
              <a:rPr lang="en-US" sz="1200" kern="1200" dirty="0" smtClean="0">
                <a:solidFill>
                  <a:schemeClr val="tx1"/>
                </a:solidFill>
                <a:effectLst/>
                <a:latin typeface="+mn-lt"/>
                <a:ea typeface="+mn-ea"/>
                <a:cs typeface="+mn-cs"/>
              </a:rPr>
              <a:t> nervosa in young people appears to benefit from antidepressants as in adults – typically fluoxetine 60mg daily (Couturier &amp; Lock, 2007) and these are also reported effective in binge eating disorder. However, cognitive behavioral therapy (CBT), targeting bulimic symptoms, is the gold standard treatment for both disorders in adolescents as in adults (Pretorius et al, 2009). Where no trained therapists are available there are good results reported using self-help books, CDs, or web-based programs, guided or directed by a professional if possible. The interpersonal therapy (IPT) model of Kerman and </a:t>
            </a:r>
            <a:r>
              <a:rPr lang="en-US" sz="1200" kern="1200" dirty="0" err="1" smtClean="0">
                <a:solidFill>
                  <a:schemeClr val="tx1"/>
                </a:solidFill>
                <a:effectLst/>
                <a:latin typeface="+mn-lt"/>
                <a:ea typeface="+mn-ea"/>
                <a:cs typeface="+mn-cs"/>
              </a:rPr>
              <a:t>Weissman</a:t>
            </a:r>
            <a:r>
              <a:rPr lang="en-US" sz="1200" kern="1200" dirty="0" smtClean="0">
                <a:solidFill>
                  <a:schemeClr val="tx1"/>
                </a:solidFill>
                <a:effectLst/>
                <a:latin typeface="+mn-lt"/>
                <a:ea typeface="+mn-ea"/>
                <a:cs typeface="+mn-cs"/>
              </a:rPr>
              <a:t> has also been successfully used in the treatment of bulimia nervosa in young adults, and is potentially a reasonable alternative to CBT for adolescents (Fairburn et al, 1995). </a:t>
            </a:r>
            <a:endParaRPr lang="en-US" dirty="0" smtClean="0"/>
          </a:p>
          <a:p>
            <a:r>
              <a:rPr lang="en-US" sz="1200" kern="1200" dirty="0" smtClean="0">
                <a:solidFill>
                  <a:schemeClr val="tx1"/>
                </a:solidFill>
                <a:effectLst/>
                <a:latin typeface="+mn-lt"/>
                <a:ea typeface="+mn-ea"/>
                <a:cs typeface="+mn-cs"/>
              </a:rPr>
              <a:t>It would appear reasonable to employ CBT for low weight as well as normal weight eating disorders, and indeed Fairburn’s CBT-E – an enhanced version of CBT – has been recommended by the originator as suitable for all eating disorders in patients down to age 15 and down to a BMI of 15 (Fairburn, 2009); unfortunately, many young patients will not fall into this category.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34</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key to safe and effective treatment of anorexia nervosa is the orchestration of a coordinated systemic response. This is harder than it sounds when the patients instinctively behave in a way which protects anorexic behavior and brings about maximum confusion and disruption to the therapeutic process. School can be a particularly difficult place for teenagers who need to be monitored – their return to school may not turn out to be a journey towards health and progress but a retreat from adult supervision, allowing anorexic behaviors to flourish. The competitive environment of school examinations often further drives anorexic and obsessive responses to stress, and adults often hesitate to interrupt public examinations to prioritize treatment. </a:t>
            </a:r>
            <a:endParaRPr lang="en-US" dirty="0" smtClean="0"/>
          </a:p>
          <a:p>
            <a:r>
              <a:rPr lang="en-US" sz="1200" kern="1200" dirty="0" smtClean="0">
                <a:solidFill>
                  <a:schemeClr val="tx1"/>
                </a:solidFill>
                <a:effectLst/>
                <a:latin typeface="+mn-lt"/>
                <a:ea typeface="+mn-ea"/>
                <a:cs typeface="+mn-cs"/>
              </a:rPr>
              <a:t>Group therapy may appear on the face of it to be a more economical way to deliver treatment. However, anorexia nervosa patients tend to avoid groups or use them to compete with other sufferers. Group therapy has however been used successfully with patients who have bulimia nervosa or binge-eating disorder. Families also benefit considerably from the support offered by other struggling parents and there is growing evidence for the value of multi-family groups (</a:t>
            </a:r>
            <a:r>
              <a:rPr lang="en-US" sz="1200" kern="1200" dirty="0" err="1" smtClean="0">
                <a:solidFill>
                  <a:schemeClr val="tx1"/>
                </a:solidFill>
                <a:effectLst/>
                <a:latin typeface="+mn-lt"/>
                <a:ea typeface="+mn-ea"/>
                <a:cs typeface="+mn-cs"/>
              </a:rPr>
              <a:t>Eisler</a:t>
            </a:r>
            <a:r>
              <a:rPr lang="en-US" sz="1200" kern="1200" dirty="0" smtClean="0">
                <a:solidFill>
                  <a:schemeClr val="tx1"/>
                </a:solidFill>
                <a:effectLst/>
                <a:latin typeface="+mn-lt"/>
                <a:ea typeface="+mn-ea"/>
                <a:cs typeface="+mn-cs"/>
              </a:rPr>
              <a:t>, 2005). </a:t>
            </a:r>
            <a:endParaRPr lang="en-US" dirty="0" smtClean="0"/>
          </a:p>
          <a:p>
            <a:r>
              <a:rPr lang="en-US" sz="1200" kern="1200" dirty="0" smtClean="0">
                <a:solidFill>
                  <a:schemeClr val="tx1"/>
                </a:solidFill>
                <a:effectLst/>
                <a:latin typeface="+mn-lt"/>
                <a:ea typeface="+mn-ea"/>
                <a:cs typeface="+mn-cs"/>
              </a:rPr>
              <a:t>When a bulimia nervosa patient is maintaining a normal weight and is able to access minimal medical monitoring, web-based and CD-ROM </a:t>
            </a:r>
            <a:r>
              <a:rPr lang="en-US" sz="1200" kern="1200" dirty="0" err="1" smtClean="0">
                <a:solidFill>
                  <a:schemeClr val="tx1"/>
                </a:solidFill>
                <a:effectLst/>
                <a:latin typeface="+mn-lt"/>
                <a:ea typeface="+mn-ea"/>
                <a:cs typeface="+mn-cs"/>
              </a:rPr>
              <a:t>manualized</a:t>
            </a:r>
            <a:r>
              <a:rPr lang="en-US" sz="1200" kern="1200" dirty="0" smtClean="0">
                <a:solidFill>
                  <a:schemeClr val="tx1"/>
                </a:solidFill>
                <a:effectLst/>
                <a:latin typeface="+mn-lt"/>
                <a:ea typeface="+mn-ea"/>
                <a:cs typeface="+mn-cs"/>
              </a:rPr>
              <a:t> treatments can provide a useful initial treatment (Hay &amp; </a:t>
            </a:r>
            <a:r>
              <a:rPr lang="en-US" sz="1200" kern="1200" dirty="0" err="1" smtClean="0">
                <a:solidFill>
                  <a:schemeClr val="tx1"/>
                </a:solidFill>
                <a:effectLst/>
                <a:latin typeface="+mn-lt"/>
                <a:ea typeface="+mn-ea"/>
                <a:cs typeface="+mn-cs"/>
              </a:rPr>
              <a:t>Claudino</a:t>
            </a:r>
            <a:r>
              <a:rPr lang="en-US" sz="1200" kern="1200" dirty="0" smtClean="0">
                <a:solidFill>
                  <a:schemeClr val="tx1"/>
                </a:solidFill>
                <a:effectLst/>
                <a:latin typeface="+mn-lt"/>
                <a:ea typeface="+mn-ea"/>
                <a:cs typeface="+mn-cs"/>
              </a:rPr>
              <a:t>, 2015). Schmidt’s team (Pretorius et al, 2009) have modified these materials specifically for adolescents from the authors’ own self-help book </a:t>
            </a:r>
            <a:r>
              <a:rPr lang="en-US" sz="1200" i="1" kern="1200" dirty="0" smtClean="0">
                <a:solidFill>
                  <a:schemeClr val="tx1"/>
                </a:solidFill>
                <a:effectLst/>
                <a:latin typeface="+mn-lt"/>
                <a:ea typeface="+mn-ea"/>
                <a:cs typeface="+mn-cs"/>
              </a:rPr>
              <a:t>Getting Better Bit(e) by Bit(e) </a:t>
            </a:r>
            <a:r>
              <a:rPr lang="en-US" sz="1200" kern="1200" dirty="0" smtClean="0">
                <a:solidFill>
                  <a:schemeClr val="tx1"/>
                </a:solidFill>
                <a:effectLst/>
                <a:latin typeface="+mn-lt"/>
                <a:ea typeface="+mn-ea"/>
                <a:cs typeface="+mn-cs"/>
              </a:rPr>
              <a:t>(Schmidt &amp; Treasure, 1993).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35</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Sten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Theander’s</a:t>
            </a:r>
            <a:r>
              <a:rPr lang="en-US" sz="1200" kern="1200" dirty="0" smtClean="0">
                <a:solidFill>
                  <a:schemeClr val="tx1"/>
                </a:solidFill>
                <a:effectLst/>
                <a:latin typeface="+mn-lt"/>
                <a:ea typeface="+mn-ea"/>
                <a:cs typeface="+mn-cs"/>
              </a:rPr>
              <a:t> (1985) early follow up studies found that a shocking 20% of anorexic patients died of causes related to the disorder. Even now, mortality in anorexia is ten times that in the general population and is among the top three or four causes of death in teenagers in Western countries. Today’s lower mortality figures partly reflect changes in diagnostic criteria – since the publication of DSM III-R in 1987 we require only 15% body weight to be lost (or a BMI below 17.5) before making the diagnosis, compared with 25% (BMI below 15) previously. As a result, the population of people diagnosed with anorexia nervosa has expanded, whilst the number of people so starved by the disorder that they die remains fairly constant, so that when expressed as a percentage, it would appear superficially that the death rate is decreasing. </a:t>
            </a:r>
            <a:endParaRPr lang="en-US" dirty="0" smtClean="0"/>
          </a:p>
          <a:p>
            <a:r>
              <a:rPr lang="en-US" sz="1200" kern="1200" dirty="0" smtClean="0">
                <a:solidFill>
                  <a:schemeClr val="tx1"/>
                </a:solidFill>
                <a:effectLst/>
                <a:latin typeface="+mn-lt"/>
                <a:ea typeface="+mn-ea"/>
                <a:cs typeface="+mn-cs"/>
              </a:rPr>
              <a:t>Treatment for fully established anorexia nervosa is slow and difficult: the average time to recovery is six to seven years though treatment is likely to be episodic rather than continuous over this period. Younger, intensively-treated patients often show a more rapid improvement, and it is likely that some cases will have resolved even without treatment. </a:t>
            </a:r>
            <a:endParaRPr lang="en-US" dirty="0" smtClean="0"/>
          </a:p>
          <a:p>
            <a:r>
              <a:rPr lang="en-US" sz="1200" kern="1200" dirty="0" smtClean="0">
                <a:solidFill>
                  <a:schemeClr val="tx1"/>
                </a:solidFill>
                <a:effectLst/>
                <a:latin typeface="+mn-lt"/>
                <a:ea typeface="+mn-ea"/>
                <a:cs typeface="+mn-cs"/>
              </a:rPr>
              <a:t>Improved management may also contribute to longer survival – it is now acknowledged that a tolerant, respectful relationship allows long-term physical monitoring and support to be offered. Early treatments for anorexia nervosa tended to involve strict </a:t>
            </a:r>
            <a:r>
              <a:rPr lang="en-US" sz="1200" kern="1200" dirty="0" err="1" smtClean="0">
                <a:solidFill>
                  <a:schemeClr val="tx1"/>
                </a:solidFill>
                <a:effectLst/>
                <a:latin typeface="+mn-lt"/>
                <a:ea typeface="+mn-ea"/>
                <a:cs typeface="+mn-cs"/>
              </a:rPr>
              <a:t>behavioural</a:t>
            </a:r>
            <a:r>
              <a:rPr lang="en-US" sz="1200" kern="1200" dirty="0" smtClean="0">
                <a:solidFill>
                  <a:schemeClr val="tx1"/>
                </a:solidFill>
                <a:effectLst/>
                <a:latin typeface="+mn-lt"/>
                <a:ea typeface="+mn-ea"/>
                <a:cs typeface="+mn-cs"/>
              </a:rPr>
              <a:t> regimes whereby patients started hospital admission on bed-rest and were allowed </a:t>
            </a:r>
            <a:r>
              <a:rPr lang="en-US" sz="1200" i="1" kern="1200" dirty="0" smtClean="0">
                <a:solidFill>
                  <a:schemeClr val="tx1"/>
                </a:solidFill>
                <a:effectLst/>
                <a:latin typeface="+mn-lt"/>
                <a:ea typeface="+mn-ea"/>
                <a:cs typeface="+mn-cs"/>
              </a:rPr>
              <a:t>privileges </a:t>
            </a:r>
            <a:r>
              <a:rPr lang="en-US" sz="1200" kern="1200" dirty="0" smtClean="0">
                <a:solidFill>
                  <a:schemeClr val="tx1"/>
                </a:solidFill>
                <a:effectLst/>
                <a:latin typeface="+mn-lt"/>
                <a:ea typeface="+mn-ea"/>
                <a:cs typeface="+mn-cs"/>
              </a:rPr>
              <a:t>such as using a toilet rather than a bed-pan, or being allowed to receive visitors only in return for weight gain. Such regimes are no longer seen as either useful or acceptable, although sadly, the spirit of “rewarding” or “punishing” patients based on their weight, seems to persist in some </a:t>
            </a:r>
            <a:r>
              <a:rPr lang="en-US" sz="1200" kern="1200" dirty="0" err="1" smtClean="0">
                <a:solidFill>
                  <a:schemeClr val="tx1"/>
                </a:solidFill>
                <a:effectLst/>
                <a:latin typeface="+mn-lt"/>
                <a:ea typeface="+mn-ea"/>
                <a:cs typeface="+mn-cs"/>
              </a:rPr>
              <a:t>centres</a:t>
            </a:r>
            <a:r>
              <a:rPr lang="en-US" sz="1200" kern="1200" dirty="0" smtClean="0">
                <a:solidFill>
                  <a:schemeClr val="tx1"/>
                </a:solidFill>
                <a:effectLst/>
                <a:latin typeface="+mn-lt"/>
                <a:ea typeface="+mn-ea"/>
                <a:cs typeface="+mn-cs"/>
              </a:rPr>
              <a:t>. This may be an instinctive response to the nature of anorexia nervosa itself, which is to offer a sense of reward for weight lost or punishment for weight gained. A significant minority of patients with anorexia nervosa fail to fully recover but these patients may at least be enabled to live valuable and tolerable lives. It is not possible to identify which patients will fall into this category whilst they are still in their teens, and young people should not be regarded as chronic sufferers until many years of treatment have passed. </a:t>
            </a:r>
            <a:endParaRPr lang="en-US" dirty="0" smtClean="0"/>
          </a:p>
          <a:p>
            <a:r>
              <a:rPr lang="en-US" sz="1200" kern="1200" dirty="0" smtClean="0">
                <a:solidFill>
                  <a:schemeClr val="tx1"/>
                </a:solidFill>
                <a:effectLst/>
                <a:latin typeface="+mn-lt"/>
                <a:ea typeface="+mn-ea"/>
                <a:cs typeface="+mn-cs"/>
              </a:rPr>
              <a:t>Starvation and malnutrition from all causes reduce fertility. The minimum weight needed for menstruation and fertility varies between individuals. Young people with anorexia and their families often fear that fertility is irredeemably damaged by the disorder, when in fact with restoration of adequate weight and healthy eating patterns, fertility returns given time. Patients in their thirties and forties, with longstanding primary </a:t>
            </a:r>
            <a:r>
              <a:rPr lang="en-US" sz="1200" kern="1200" dirty="0" err="1" smtClean="0">
                <a:solidFill>
                  <a:schemeClr val="tx1"/>
                </a:solidFill>
                <a:effectLst/>
                <a:latin typeface="+mn-lt"/>
                <a:ea typeface="+mn-ea"/>
                <a:cs typeface="+mn-cs"/>
              </a:rPr>
              <a:t>amenorrhoea</a:t>
            </a:r>
            <a:r>
              <a:rPr lang="en-US" sz="1200" kern="1200" dirty="0" smtClean="0">
                <a:solidFill>
                  <a:schemeClr val="tx1"/>
                </a:solidFill>
                <a:effectLst/>
                <a:latin typeface="+mn-lt"/>
                <a:ea typeface="+mn-ea"/>
                <a:cs typeface="+mn-cs"/>
              </a:rPr>
              <a:t> have been shown to be ovulating normally after weight recovery. </a:t>
            </a:r>
            <a:endParaRPr lang="en-US" dirty="0" smtClean="0"/>
          </a:p>
          <a:p>
            <a:r>
              <a:rPr lang="en-US" sz="1200" kern="1200" dirty="0" smtClean="0">
                <a:solidFill>
                  <a:schemeClr val="tx1"/>
                </a:solidFill>
                <a:effectLst/>
                <a:latin typeface="+mn-lt"/>
                <a:ea typeface="+mn-ea"/>
                <a:cs typeface="+mn-cs"/>
              </a:rPr>
              <a:t>Sadly, though, the death rate from anorexia nervosa is still high (</a:t>
            </a:r>
            <a:r>
              <a:rPr lang="en-US" sz="1200" kern="1200" dirty="0" err="1" smtClean="0">
                <a:solidFill>
                  <a:schemeClr val="tx1"/>
                </a:solidFill>
                <a:effectLst/>
                <a:latin typeface="+mn-lt"/>
                <a:ea typeface="+mn-ea"/>
                <a:cs typeface="+mn-cs"/>
              </a:rPr>
              <a:t>Arcelus</a:t>
            </a:r>
            <a:r>
              <a:rPr lang="en-US" sz="1200" kern="1200" dirty="0" smtClean="0">
                <a:solidFill>
                  <a:schemeClr val="tx1"/>
                </a:solidFill>
                <a:effectLst/>
                <a:latin typeface="+mn-lt"/>
                <a:ea typeface="+mn-ea"/>
                <a:cs typeface="+mn-cs"/>
              </a:rPr>
              <a:t> et al, 2011). The excess mortality is partly as a result of the physical damage associated with the illness and partly because of suicide. Some deaths may result from ambivalently-taken overdoses that would not have killed individuals with a healthy weight. Likewise, the effects of substance abuse are greatly amplified at low weight. In cold countries, the majority of deaths occur in the winter months when hypothermia and infections (including tuberculosis) account for many fatalities. The starved heart is especially vulnerable when over-exercised in cold temperatures. In hot countries dehydration and enteric infections are important risks. Patients who have induced vomiting can harm the gastrointestinal system, predisposing them to fatal perforation.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36</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Prevention programs are typically conducted with groups of children or adolescents in school or clinic settings or with youth groups such as athletics clubs. Overall, the outcome of prevention programs has been mixed. Targeted programs show small to moderate effect sizes, whereas universal ones have been found to be largely ineffective. The most efficacious interventions focus on improving self- esteem, media literacy training and a specific approach, cognitive dissonance training individually or in groups (</a:t>
            </a:r>
            <a:r>
              <a:rPr lang="en-US" sz="1200" kern="1200" dirty="0" err="1" smtClean="0">
                <a:solidFill>
                  <a:schemeClr val="tx1"/>
                </a:solidFill>
                <a:effectLst/>
                <a:latin typeface="+mn-lt"/>
                <a:ea typeface="+mn-ea"/>
                <a:cs typeface="+mn-cs"/>
              </a:rPr>
              <a:t>Stice</a:t>
            </a:r>
            <a:r>
              <a:rPr lang="en-US" sz="1200" kern="1200" dirty="0" smtClean="0">
                <a:solidFill>
                  <a:schemeClr val="tx1"/>
                </a:solidFill>
                <a:effectLst/>
                <a:latin typeface="+mn-lt"/>
                <a:ea typeface="+mn-ea"/>
                <a:cs typeface="+mn-cs"/>
              </a:rPr>
              <a:t> et al, 2007). Some countries have introduced legislation to require a minimum BMI for fashion models and already some schools of dance require minimum as well as maximum BMI bands. It is too soon as yet to evaluate the preventative effects of such policies, but they give a sound message to the public. </a:t>
            </a:r>
            <a:endParaRPr lang="en-US" dirty="0" smtClean="0"/>
          </a:p>
          <a:p>
            <a:r>
              <a:rPr lang="en-US" sz="1200" kern="1200" dirty="0" smtClean="0">
                <a:solidFill>
                  <a:schemeClr val="tx1"/>
                </a:solidFill>
                <a:effectLst/>
                <a:latin typeface="+mn-lt"/>
                <a:ea typeface="+mn-ea"/>
                <a:cs typeface="+mn-cs"/>
              </a:rPr>
              <a:t>Concern has been raised that anti-obesity campaigns may have the undesirable side-effect of promoting eating disorders in the vulnerable. It has been demonstrated, however, that thoughtfully delivered health promotion that examines healthy nutrition and exercise (rather than </a:t>
            </a:r>
            <a:r>
              <a:rPr lang="en-US" sz="1200" kern="1200" dirty="0" err="1" smtClean="0">
                <a:solidFill>
                  <a:schemeClr val="tx1"/>
                </a:solidFill>
                <a:effectLst/>
                <a:latin typeface="+mn-lt"/>
                <a:ea typeface="+mn-ea"/>
                <a:cs typeface="+mn-cs"/>
              </a:rPr>
              <a:t>focussing</a:t>
            </a:r>
            <a:r>
              <a:rPr lang="en-US" sz="1200" kern="1200" dirty="0" smtClean="0">
                <a:solidFill>
                  <a:schemeClr val="tx1"/>
                </a:solidFill>
                <a:effectLst/>
                <a:latin typeface="+mn-lt"/>
                <a:ea typeface="+mn-ea"/>
                <a:cs typeface="+mn-cs"/>
              </a:rPr>
              <a:t> on weight reduction) can actually protect against both obesity and body-image related eating disorders (Schwarz &amp; Henderson, 2009). </a:t>
            </a:r>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37</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Until recently, traditional and ceremonial eating practices and family influences offered developing countries relative protection against the development of eating disorders, together with an ideal setting in which to treat those who have succumbed to the illness. The structured regular eating patterns of specialist units and the ethos that patients eat what is put in front of them without quibbling and with respect to people eating alongside them is very close to the traditional attitudes to eating that can keep humans healthy physically, psychologically and socially. The thin body image ideal has not been endorsed by non-Western cultures until lately and, even now, countries where AIDS is feared tend not to admire an emaciated body. </a:t>
            </a:r>
            <a:endParaRPr lang="en-US" dirty="0" smtClean="0"/>
          </a:p>
          <a:p>
            <a:r>
              <a:rPr lang="en-US" sz="1200" kern="1200" dirty="0" smtClean="0">
                <a:solidFill>
                  <a:schemeClr val="tx1"/>
                </a:solidFill>
                <a:effectLst/>
                <a:latin typeface="+mn-lt"/>
                <a:ea typeface="+mn-ea"/>
                <a:cs typeface="+mn-cs"/>
              </a:rPr>
              <a:t>It is a sad irony that whilst disordered and obsessive body image values have been widely transmitted by TV, the Internet and other media, it is more difficult for health services to keep up with the harm. Although the treatment of eating disorders in young people does not need to rely on sophisticated or expensive medications, education and training in structured psychotherapies is equally – if not more – expensive. Bulimia nervosa and other eating disorders respond well to CBT delivered in self-help or guided self-help form, but there is evidence that in anorexia nervosa outcome relates more closely to the level of experience of the clinician than to any specific model of therapy (Hay et al, 2014). Anorexia nervosa, though devastating, is often hidden not only by sufferers but also by ashamed families, so that general clinicians are unlikely to build up expertise, whilst specialist </a:t>
            </a:r>
            <a:r>
              <a:rPr lang="en-US" sz="1200" kern="1200" dirty="0" err="1" smtClean="0">
                <a:solidFill>
                  <a:schemeClr val="tx1"/>
                </a:solidFill>
                <a:effectLst/>
                <a:latin typeface="+mn-lt"/>
                <a:ea typeface="+mn-ea"/>
                <a:cs typeface="+mn-cs"/>
              </a:rPr>
              <a:t>centres</a:t>
            </a:r>
            <a:r>
              <a:rPr lang="en-US" sz="1200" kern="1200" dirty="0" smtClean="0">
                <a:solidFill>
                  <a:schemeClr val="tx1"/>
                </a:solidFill>
                <a:effectLst/>
                <a:latin typeface="+mn-lt"/>
                <a:ea typeface="+mn-ea"/>
                <a:cs typeface="+mn-cs"/>
              </a:rPr>
              <a:t> are too expensive and too far geographically to serve much of the world’s population. </a:t>
            </a:r>
            <a:endParaRPr lang="en-US" dirty="0" smtClean="0"/>
          </a:p>
          <a:p>
            <a:r>
              <a:rPr lang="en-US" sz="1200" kern="1200" dirty="0" smtClean="0">
                <a:solidFill>
                  <a:schemeClr val="tx1"/>
                </a:solidFill>
                <a:effectLst/>
                <a:latin typeface="+mn-lt"/>
                <a:ea typeface="+mn-ea"/>
                <a:cs typeface="+mn-cs"/>
              </a:rPr>
              <a:t>In the final analysis it is the family – or surrogate family – which will need to come to the rescue of the child with anorexia nervosa. The style of parenting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required can seem counter-intuitive to western middle-class families and may also be counter-intuitive to families afflicted by the same </a:t>
            </a:r>
            <a:r>
              <a:rPr lang="en-US" sz="1200" kern="1200" dirty="0" err="1" smtClean="0">
                <a:solidFill>
                  <a:schemeClr val="tx1"/>
                </a:solidFill>
                <a:effectLst/>
                <a:latin typeface="+mn-lt"/>
                <a:ea typeface="+mn-ea"/>
                <a:cs typeface="+mn-cs"/>
              </a:rPr>
              <a:t>obsessionality</a:t>
            </a:r>
            <a:r>
              <a:rPr lang="en-US" sz="1200" kern="1200" dirty="0" smtClean="0">
                <a:solidFill>
                  <a:schemeClr val="tx1"/>
                </a:solidFill>
                <a:effectLst/>
                <a:latin typeface="+mn-lt"/>
                <a:ea typeface="+mn-ea"/>
                <a:cs typeface="+mn-cs"/>
              </a:rPr>
              <a:t> as the affected child. However, family based treatment is both </a:t>
            </a:r>
            <a:r>
              <a:rPr lang="en-US" sz="1200" kern="1200" dirty="0" err="1" smtClean="0">
                <a:solidFill>
                  <a:schemeClr val="tx1"/>
                </a:solidFill>
                <a:effectLst/>
                <a:latin typeface="+mn-lt"/>
                <a:ea typeface="+mn-ea"/>
                <a:cs typeface="+mn-cs"/>
              </a:rPr>
              <a:t>manualized</a:t>
            </a:r>
            <a:r>
              <a:rPr lang="en-US" sz="1200" kern="1200" dirty="0" smtClean="0">
                <a:solidFill>
                  <a:schemeClr val="tx1"/>
                </a:solidFill>
                <a:effectLst/>
                <a:latin typeface="+mn-lt"/>
                <a:ea typeface="+mn-ea"/>
                <a:cs typeface="+mn-cs"/>
              </a:rPr>
              <a:t> and described in a lay paperback so that it is accessible to all English speaking literate families (Lock et al, 2001; Lock &amp; Le Grange, 2005). Rather than the cause of eating disorders modern research has demonstrated that families are the most likely source of recovery. </a:t>
            </a:r>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38</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Websites </a:t>
            </a:r>
            <a:endParaRPr lang="en-US" dirty="0" smtClean="0">
              <a:effectLst/>
            </a:endParaRPr>
          </a:p>
          <a:p>
            <a:r>
              <a:rPr lang="en-US" sz="1200" kern="1200" dirty="0" smtClean="0">
                <a:solidFill>
                  <a:schemeClr val="tx1"/>
                </a:solidFill>
                <a:effectLst/>
                <a:latin typeface="+mn-lt"/>
                <a:ea typeface="+mn-ea"/>
                <a:cs typeface="+mn-cs"/>
              </a:rPr>
              <a:t>Most of the websites of larger professional or</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major charitable bodies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are reliable and up to date. There are many excellent lay-run sites and also many dangerously misinformed and even “pro-anorexia” sites, often short-lived or outdated. </a:t>
            </a:r>
            <a:endParaRPr lang="en-US" dirty="0" smtClean="0">
              <a:effectLst/>
            </a:endParaRPr>
          </a:p>
          <a:p>
            <a:r>
              <a:rPr lang="en-US" sz="1200" kern="1200" dirty="0" smtClean="0">
                <a:solidFill>
                  <a:schemeClr val="tx1"/>
                </a:solidFill>
                <a:effectLst/>
                <a:latin typeface="+mn-lt"/>
                <a:ea typeface="+mn-ea"/>
                <a:cs typeface="+mn-cs"/>
              </a:rPr>
              <a:t>The Centre for Eating and Dieting Disorders (Australia) </a:t>
            </a:r>
          </a:p>
          <a:p>
            <a:r>
              <a:rPr lang="en-US" sz="1200" kern="1200" dirty="0" smtClean="0">
                <a:solidFill>
                  <a:schemeClr val="tx1"/>
                </a:solidFill>
                <a:effectLst/>
                <a:latin typeface="+mn-lt"/>
                <a:ea typeface="+mn-ea"/>
                <a:cs typeface="+mn-cs"/>
              </a:rPr>
              <a:t>The American-based but internationally </a:t>
            </a:r>
          </a:p>
          <a:p>
            <a:r>
              <a:rPr lang="en-US" sz="1200" kern="1200" dirty="0" smtClean="0">
                <a:solidFill>
                  <a:schemeClr val="tx1"/>
                </a:solidFill>
                <a:effectLst/>
                <a:latin typeface="+mn-lt"/>
                <a:ea typeface="+mn-ea"/>
                <a:cs typeface="+mn-cs"/>
              </a:rPr>
              <a:t>represented Academy of Eating Disorders offers useful information, including guidelines for medical management. </a:t>
            </a:r>
          </a:p>
          <a:p>
            <a:r>
              <a:rPr lang="en-US" sz="1200" kern="1200" dirty="0" smtClean="0">
                <a:solidFill>
                  <a:schemeClr val="tx1"/>
                </a:solidFill>
                <a:effectLst/>
                <a:latin typeface="+mn-lt"/>
                <a:ea typeface="+mn-ea"/>
                <a:cs typeface="+mn-cs"/>
              </a:rPr>
              <a:t>The site of the Royal College of </a:t>
            </a:r>
            <a:r>
              <a:rPr lang="en-US" sz="1200" kern="1200" dirty="0" err="1" smtClean="0">
                <a:solidFill>
                  <a:schemeClr val="tx1"/>
                </a:solidFill>
                <a:effectLst/>
                <a:latin typeface="+mn-lt"/>
                <a:ea typeface="+mn-ea"/>
                <a:cs typeface="+mn-cs"/>
              </a:rPr>
              <a:t>Paediatrics</a:t>
            </a:r>
            <a:r>
              <a:rPr lang="en-US" sz="1200" kern="1200" dirty="0" smtClean="0">
                <a:solidFill>
                  <a:schemeClr val="tx1"/>
                </a:solidFill>
                <a:effectLst/>
                <a:latin typeface="+mn-lt"/>
                <a:ea typeface="+mn-ea"/>
                <a:cs typeface="+mn-cs"/>
              </a:rPr>
              <a:t> and Child Health</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has a section which makes WHO Growth Charts available (click Child Heath/Research Projects/Growth Charts) </a:t>
            </a:r>
          </a:p>
          <a:p>
            <a:r>
              <a:rPr lang="en-US" sz="1200" kern="1200" dirty="0" smtClean="0">
                <a:solidFill>
                  <a:schemeClr val="tx1"/>
                </a:solidFill>
                <a:effectLst/>
                <a:latin typeface="+mn-lt"/>
                <a:ea typeface="+mn-ea"/>
                <a:cs typeface="+mn-cs"/>
              </a:rPr>
              <a:t>The Royal College of Psychiatrists’ website has useful information both for professionals, </a:t>
            </a:r>
            <a:r>
              <a:rPr lang="en-US" sz="1200" kern="1200" dirty="0" err="1" smtClean="0">
                <a:solidFill>
                  <a:schemeClr val="tx1"/>
                </a:solidFill>
                <a:effectLst/>
                <a:latin typeface="+mn-lt"/>
                <a:ea typeface="+mn-ea"/>
                <a:cs typeface="+mn-cs"/>
              </a:rPr>
              <a:t>carers</a:t>
            </a:r>
            <a:r>
              <a:rPr lang="en-US" sz="1200" kern="1200" dirty="0" smtClean="0">
                <a:solidFill>
                  <a:schemeClr val="tx1"/>
                </a:solidFill>
                <a:effectLst/>
                <a:latin typeface="+mn-lt"/>
                <a:ea typeface="+mn-ea"/>
                <a:cs typeface="+mn-cs"/>
              </a:rPr>
              <a:t> and sufferers of all ages. </a:t>
            </a:r>
          </a:p>
          <a:p>
            <a:r>
              <a:rPr lang="en-US" sz="1200" kern="1200" dirty="0" smtClean="0">
                <a:solidFill>
                  <a:schemeClr val="tx1"/>
                </a:solidFill>
                <a:effectLst/>
                <a:latin typeface="+mn-lt"/>
                <a:ea typeface="+mn-ea"/>
                <a:cs typeface="+mn-cs"/>
              </a:rPr>
              <a:t>“BEAT”, formerly the UK Eating Disorders Association, offers information and help for lay people on all aspects of eating disorders. </a:t>
            </a:r>
          </a:p>
          <a:p>
            <a:r>
              <a:rPr lang="en-US" sz="1200" kern="1200" dirty="0" smtClean="0">
                <a:solidFill>
                  <a:schemeClr val="tx1"/>
                </a:solidFill>
                <a:effectLst/>
                <a:latin typeface="+mn-lt"/>
                <a:ea typeface="+mn-ea"/>
                <a:cs typeface="+mn-cs"/>
              </a:rPr>
              <a:t>“Diabetics With Eating Disorders” (DWED) </a:t>
            </a:r>
          </a:p>
          <a:p>
            <a:r>
              <a:rPr lang="en-US" sz="1200" kern="1200" dirty="0" smtClean="0">
                <a:solidFill>
                  <a:schemeClr val="tx1"/>
                </a:solidFill>
                <a:effectLst/>
                <a:latin typeface="+mn-lt"/>
                <a:ea typeface="+mn-ea"/>
                <a:cs typeface="+mn-cs"/>
              </a:rPr>
              <a:t>a website by and for diabetics with eating disorders. </a:t>
            </a:r>
          </a:p>
          <a:p>
            <a:r>
              <a:rPr lang="en-US" sz="1200" kern="1200" dirty="0" smtClean="0">
                <a:solidFill>
                  <a:schemeClr val="tx1"/>
                </a:solidFill>
                <a:effectLst/>
                <a:latin typeface="+mn-lt"/>
                <a:ea typeface="+mn-ea"/>
                <a:cs typeface="+mn-cs"/>
              </a:rPr>
              <a:t>“Men get eating disorders too” by and for men and boys. </a:t>
            </a:r>
          </a:p>
          <a:p>
            <a:r>
              <a:rPr lang="en-US" sz="1200" kern="1200" dirty="0" smtClean="0">
                <a:solidFill>
                  <a:schemeClr val="tx1"/>
                </a:solidFill>
                <a:effectLst/>
                <a:latin typeface="+mn-lt"/>
                <a:ea typeface="+mn-ea"/>
                <a:cs typeface="+mn-cs"/>
              </a:rPr>
              <a:t>“Something Fishy” is an English language website that provides links to sites in other languages. </a:t>
            </a:r>
          </a:p>
          <a:p>
            <a:r>
              <a:rPr lang="en-US" sz="1200" kern="1200" dirty="0" smtClean="0">
                <a:solidFill>
                  <a:schemeClr val="tx1"/>
                </a:solidFill>
                <a:effectLst/>
                <a:latin typeface="+mn-lt"/>
                <a:ea typeface="+mn-ea"/>
                <a:cs typeface="+mn-cs"/>
              </a:rPr>
              <a:t>The Butterfly Foundation (Australia)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39</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2947251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English physician William Gull (1816-1890) on the right and the French Ernest-Charles </a:t>
            </a:r>
            <a:r>
              <a:rPr lang="en-US" dirty="0" err="1" smtClean="0"/>
              <a:t>Lasègue</a:t>
            </a:r>
            <a:r>
              <a:rPr lang="en-US" dirty="0" smtClean="0"/>
              <a:t> (1816-1883) (left) are considered to have been the first to describe almost simultaneously (in 1873) and independently what we now call anorexia nervosa</a:t>
            </a:r>
          </a:p>
          <a:p>
            <a:endParaRPr lang="en-US" dirty="0" smtClean="0"/>
          </a:p>
          <a:p>
            <a:r>
              <a:rPr lang="en-US" dirty="0" smtClean="0"/>
              <a:t>It has been </a:t>
            </a:r>
            <a:r>
              <a:rPr lang="en-US" dirty="0" err="1" smtClean="0"/>
              <a:t>recognised</a:t>
            </a:r>
            <a:r>
              <a:rPr lang="en-US" dirty="0" smtClean="0"/>
              <a:t> for many centuries, in all societies, even where cultural preference is for a well-fed appearance. It is believed that some of the medieval </a:t>
            </a:r>
            <a:r>
              <a:rPr lang="en-US" dirty="0" err="1" smtClean="0"/>
              <a:t>christian</a:t>
            </a:r>
            <a:r>
              <a:rPr lang="en-US" dirty="0" smtClean="0"/>
              <a:t> female saints, such as St Catherine of Sienna, suffered from anorexia nervosa, whilst Richard Morton famously described two cases in a paper of 1689. By the late 19th century there was competition between the English physician William Gull (1874) and the French </a:t>
            </a:r>
            <a:r>
              <a:rPr lang="en-US" dirty="0" err="1" smtClean="0"/>
              <a:t>Lasègue</a:t>
            </a:r>
            <a:r>
              <a:rPr lang="en-US" dirty="0" smtClean="0"/>
              <a:t>, both claiming to have been the first to describe the condition. While experts still disagree, it would appear that it was </a:t>
            </a:r>
            <a:r>
              <a:rPr lang="en-US" dirty="0" err="1" smtClean="0"/>
              <a:t>Lasègue</a:t>
            </a:r>
            <a:r>
              <a:rPr lang="en-US" dirty="0" smtClean="0"/>
              <a:t> (1873) who gave the condition its enduring name “anorexia” in his paper De </a:t>
            </a:r>
            <a:r>
              <a:rPr lang="en-US" dirty="0" err="1" smtClean="0"/>
              <a:t>L’Anorexie</a:t>
            </a:r>
            <a:r>
              <a:rPr lang="en-US" dirty="0" smtClean="0"/>
              <a:t> </a:t>
            </a:r>
            <a:r>
              <a:rPr lang="en-US" dirty="0" err="1" smtClean="0"/>
              <a:t>Hystèrique</a:t>
            </a:r>
            <a:r>
              <a:rPr lang="en-US" dirty="0" smtClean="0"/>
              <a:t>.</a:t>
            </a:r>
          </a:p>
          <a:p>
            <a:endParaRPr lang="en-US" dirty="0" smtClean="0"/>
          </a:p>
          <a:p>
            <a:r>
              <a:rPr lang="en-US" dirty="0" smtClean="0"/>
              <a:t>Awareness of the condition was largely limited to the medical profession until the latter part of the 20th century, when German-American psychoanalyst Hilde Bruch published her popular work The Golden Cage: the Enigma of Anorexia Nervosa in 1978. At the same time, clinicians were also becoming aware of a new “ominous variant of anorexia nervosa”, or “bulimia nervosa” as Russell (1979) described the condition. The name bulimia nervosa was applied to the newly observed epidemic characterized by </a:t>
            </a:r>
            <a:r>
              <a:rPr lang="en-US" dirty="0" err="1" smtClean="0"/>
              <a:t>dysregulated</a:t>
            </a:r>
            <a:r>
              <a:rPr lang="en-US" dirty="0" smtClean="0"/>
              <a:t> eating in which binge eating undermines the sufferer’s attempts to lose weight.</a:t>
            </a:r>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5</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Menstrual irregularities, fertility problems, unexplained seizures, “funny turns”, and chronic fatigue should alert us to a possible eating disorder. </a:t>
            </a:r>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6</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Defining anorexia</a:t>
            </a:r>
            <a:r>
              <a:rPr lang="en-US" baseline="0" dirty="0" smtClean="0"/>
              <a:t> </a:t>
            </a:r>
            <a:r>
              <a:rPr lang="en-US" baseline="0" dirty="0" err="1" smtClean="0"/>
              <a:t>vs</a:t>
            </a:r>
            <a:r>
              <a:rPr lang="en-US" baseline="0" dirty="0" smtClean="0"/>
              <a:t> bulimia</a:t>
            </a:r>
            <a:endParaRPr lang="en-US" dirty="0" smtClean="0"/>
          </a:p>
          <a:p>
            <a:endParaRPr lang="en-US" dirty="0" smtClean="0"/>
          </a:p>
          <a:p>
            <a:r>
              <a:rPr lang="en-US" sz="1200" kern="1200" dirty="0" smtClean="0">
                <a:solidFill>
                  <a:schemeClr val="tx1"/>
                </a:solidFill>
                <a:effectLst/>
                <a:latin typeface="+mn-lt"/>
                <a:ea typeface="+mn-ea"/>
                <a:cs typeface="+mn-cs"/>
              </a:rPr>
              <a:t>Disordered eating is only one of the symptoms of anorexia nervosa and bulimia nervosa. It may be more helpful to consider them as disorders of obsessive fear of weight gain, involving a range of different compulsions designed to avoid the dreaded consequence. The term anorexia which literally means “lack of hunger” is particularly unsuitable for an illness in which the sufferers are constantly obsessed by thoughts – and even dreams – of food, and tormented by calculating how to resist their extreme hunger in order to avoid weight gain. </a:t>
            </a:r>
            <a:endParaRPr lang="en-US" dirty="0" smtClean="0"/>
          </a:p>
          <a:p>
            <a:r>
              <a:rPr lang="en-US" sz="1200" kern="1200" dirty="0" smtClean="0">
                <a:solidFill>
                  <a:schemeClr val="tx1"/>
                </a:solidFill>
                <a:effectLst/>
                <a:latin typeface="+mn-lt"/>
                <a:ea typeface="+mn-ea"/>
                <a:cs typeface="+mn-cs"/>
              </a:rPr>
              <a:t>Restriction of eating is obviously a prominent feature, but there are many other compensatory behaviors, such as over-exercising, various forms of purging and repeated checking and reassurance-seeking by weighing, measuring or mirror gazing, for instance. The precise definition is a matter of some controversy, since psychiatric diagnosis is evolving. The DSM (American Psychiatric Association, 2013) and ICD (World Health Organization, 1992) are gradually moving closer to describing syndromes that embody statistically valid symptom clusters, reflect growing genetic and neurological understanding, and predict responses to treatment. These considerations make it worthwhile, even in children and adolescents, to divide the disorders into anorexia nervosa and bulimia nervosa, </a:t>
            </a:r>
            <a:r>
              <a:rPr lang="en-US" dirty="0" smtClean="0"/>
              <a:t>acknowledging some overlap and acknowledging also that using weight or body mass index (BMI) to distinguish between the two may not be an accurate proxy for the nature of the core psychological disorder. Young people with bulimia nervosa, who by definition have a normal weight, share the drive for thinness. However, people who maintain low weight for long periods by restriction alone or with exercise may be genetically different from those who end up bingeing and purging (</a:t>
            </a:r>
            <a:r>
              <a:rPr lang="en-US" dirty="0" err="1" smtClean="0"/>
              <a:t>Kiezebrink</a:t>
            </a:r>
            <a:r>
              <a:rPr lang="en-US" dirty="0" smtClean="0"/>
              <a:t> at al, 2009).</a:t>
            </a:r>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7</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Body Mass Index (BMI)</a:t>
            </a:r>
          </a:p>
          <a:p>
            <a:r>
              <a:rPr lang="en-US" dirty="0" smtClean="0"/>
              <a:t>• Body mass index (BMI, </a:t>
            </a:r>
            <a:r>
              <a:rPr lang="en-US" dirty="0" err="1" smtClean="0"/>
              <a:t>Quatelet’s</a:t>
            </a:r>
            <a:endParaRPr lang="en-US" dirty="0" smtClean="0"/>
          </a:p>
          <a:p>
            <a:r>
              <a:rPr lang="en-US" dirty="0" smtClean="0"/>
              <a:t>index) is a commonly used index of adiposity that controls for the effects</a:t>
            </a:r>
          </a:p>
          <a:p>
            <a:r>
              <a:rPr lang="en-US" dirty="0" smtClean="0"/>
              <a:t>of height when assessing weight</a:t>
            </a:r>
          </a:p>
          <a:p>
            <a:r>
              <a:rPr lang="en-US" dirty="0" smtClean="0"/>
              <a:t>• BMI = weight in kg divided by height (in meters) squared</a:t>
            </a:r>
          </a:p>
          <a:p>
            <a:r>
              <a:rPr lang="en-US" dirty="0" smtClean="0"/>
              <a:t>• BMI is used in actuarial tables, since a BMI of 20 to 25</a:t>
            </a:r>
          </a:p>
          <a:p>
            <a:r>
              <a:rPr lang="en-US" dirty="0" smtClean="0"/>
              <a:t>is associated with lower morbidity and mortality</a:t>
            </a:r>
          </a:p>
          <a:p>
            <a:r>
              <a:rPr lang="en-US" dirty="0" smtClean="0"/>
              <a:t>• Children and adolescents are in</a:t>
            </a:r>
          </a:p>
          <a:p>
            <a:r>
              <a:rPr lang="en-US" dirty="0" smtClean="0"/>
              <a:t>a state of perpetual and irregular growth, so that BMI may be blind to a fall-off in expected height as well as weight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8</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Disorders of concern about body image are increasingly seen in pre-pubertal children of both genders. Nomenclature is misleading to non-specialists. On one hand there are so-called “feeding” disorders, such as avoidant restrictive food intake disorder, where food is shunned for reasons other than its fattening capacity, occurring in the context of other physical and psychological disorders. On the other hand anorexia nervosa is characterized by a deliberate drive for thinness. Avoidant restrictive food intake disorder, </a:t>
            </a:r>
            <a:r>
              <a:rPr lang="en-US" dirty="0" err="1" smtClean="0"/>
              <a:t>characterised</a:t>
            </a:r>
            <a:r>
              <a:rPr lang="en-US" dirty="0" smtClean="0"/>
              <a:t> by an obsessive food avoidance without body image concern, can closely resembles anorexia nervosa.</a:t>
            </a:r>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9</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average age of onset for anorexia nervosa is around 15 to19 years. It is the commonest cause of weight loss in teenage girls and the commonest cause of inpatient admission to child and adolescent services. Eric </a:t>
            </a:r>
            <a:r>
              <a:rPr lang="en-US" dirty="0" err="1" smtClean="0"/>
              <a:t>Stice</a:t>
            </a:r>
            <a:r>
              <a:rPr lang="en-US" dirty="0" smtClean="0"/>
              <a:t> and colleagues (2013) found that around 1% of 20 year old women had a life history of anorexia nervosa or atypical anorexia. This is close to the incidence reported in a range of epidemiological studies. Similar outcomes have been reported in Australian adolescents. However, having a full or </a:t>
            </a:r>
            <a:r>
              <a:rPr lang="en-US" dirty="0" err="1" smtClean="0"/>
              <a:t>subthreshold</a:t>
            </a:r>
            <a:r>
              <a:rPr lang="en-US" dirty="0" smtClean="0"/>
              <a:t> eating disorder in adolescence has been found to be associated with increased risk of other mental health problems in adulthood (Patton et al, 2003).</a:t>
            </a:r>
          </a:p>
          <a:p>
            <a:endParaRPr lang="en-US" dirty="0" smtClean="0"/>
          </a:p>
          <a:p>
            <a:r>
              <a:rPr lang="en-US" dirty="0" smtClean="0"/>
              <a:t>Whilst more than 90% of anorexia sufferers are female when prevalence is measured across the life span, in young children the sex difference in prevalence narrows (Madden et al, 2009). There is also growing awareness that body image concerns may take a different form in adolescent boys. Some male sufferers describe striving for a muscular body rather than merely a thin one. Compulsive exercise rather than food restriction may be the earliest sign of the disorder in these cases. Some boys become addicted to exercise without body image concerns at first, although these often develop later.</a:t>
            </a:r>
          </a:p>
          <a:p>
            <a:endParaRPr lang="en-US" dirty="0" smtClean="0"/>
          </a:p>
          <a:p>
            <a:r>
              <a:rPr lang="en-US" dirty="0" smtClean="0"/>
              <a:t>Rationale for food avoidance varies across cultures, with religious explanations for fasting and self-denial prevalent in some, whilst Blake Woodside (2003) has described Indian patients who endorse gastro-intestinal symptoms as their reason for not eating. Interestingly, if these individuals are treated in groups with sufferers from Western anorexia, they often develop fear of becoming fat and body image concerns that replace their earlier somatic concerns. Even in Western settings, some patients start out with somatic or ascetic preoccupations but go on to re-ascribe their behavior to the media-endorsed value of thinness.</a:t>
            </a:r>
          </a:p>
          <a:p>
            <a:endParaRPr lang="en-US" dirty="0" smtClean="0"/>
          </a:p>
          <a:p>
            <a:r>
              <a:rPr lang="en-US" dirty="0" smtClean="0"/>
              <a:t>The epidemiology of avoidant restrictive food intake disorder is unknown. However in very young children it may be a sizable minority of presentations to clinics and is more common than anorexia nervosa in boys (Nicely et al, 2014).</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10</a:t>
            </a:fld>
            <a:endParaRPr lang="en-US"/>
          </a:p>
        </p:txBody>
      </p:sp>
    </p:spTree>
    <p:extLst>
      <p:ext uri="{BB962C8B-B14F-4D97-AF65-F5344CB8AC3E}">
        <p14:creationId xmlns:p14="http://schemas.microsoft.com/office/powerpoint/2010/main" val="2061628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23FF54-3BFC-0043-AC4A-FBEA9026A6CE}" type="datetimeFigureOut">
              <a:rPr lang="en-US" smtClean="0"/>
              <a:t>12/14/2016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3564988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23FF54-3BFC-0043-AC4A-FBEA9026A6CE}" type="datetimeFigureOut">
              <a:rPr lang="en-US" smtClean="0"/>
              <a:t>12/14/2016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3312279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23FF54-3BFC-0043-AC4A-FBEA9026A6CE}" type="datetimeFigureOut">
              <a:rPr lang="en-US" smtClean="0"/>
              <a:t>12/14/2016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8733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23FF54-3BFC-0043-AC4A-FBEA9026A6CE}" type="datetimeFigureOut">
              <a:rPr lang="en-US" smtClean="0"/>
              <a:t>12/14/2016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8285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23FF54-3BFC-0043-AC4A-FBEA9026A6CE}" type="datetimeFigureOut">
              <a:rPr lang="en-US" smtClean="0"/>
              <a:t>12/14/2016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3027161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23FF54-3BFC-0043-AC4A-FBEA9026A6CE}" type="datetimeFigureOut">
              <a:rPr lang="en-US" smtClean="0"/>
              <a:t>12/14/2016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2544854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23FF54-3BFC-0043-AC4A-FBEA9026A6CE}" type="datetimeFigureOut">
              <a:rPr lang="en-US" smtClean="0"/>
              <a:t>12/14/2016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473267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23FF54-3BFC-0043-AC4A-FBEA9026A6CE}" type="datetimeFigureOut">
              <a:rPr lang="en-US" smtClean="0"/>
              <a:t>12/14/2016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1892033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23FF54-3BFC-0043-AC4A-FBEA9026A6CE}" type="datetimeFigureOut">
              <a:rPr lang="en-US" smtClean="0"/>
              <a:t>12/14/2016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2601717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23FF54-3BFC-0043-AC4A-FBEA9026A6CE}" type="datetimeFigureOut">
              <a:rPr lang="en-US" smtClean="0"/>
              <a:t>12/14/2016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1186598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23FF54-3BFC-0043-AC4A-FBEA9026A6CE}" type="datetimeFigureOut">
              <a:rPr lang="en-US" smtClean="0"/>
              <a:t>12/14/2016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3674040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23FF54-3BFC-0043-AC4A-FBEA9026A6CE}" type="datetimeFigureOut">
              <a:rPr lang="en-US" smtClean="0"/>
              <a:t>12/14/2016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A8CD47-D2B9-DC45-B85A-CB309D742935}" type="slidenum">
              <a:rPr lang="en-US" smtClean="0"/>
              <a:t>‹#›</a:t>
            </a:fld>
            <a:endParaRPr lang="en-US"/>
          </a:p>
        </p:txBody>
      </p:sp>
    </p:spTree>
    <p:extLst>
      <p:ext uri="{BB962C8B-B14F-4D97-AF65-F5344CB8AC3E}">
        <p14:creationId xmlns:p14="http://schemas.microsoft.com/office/powerpoint/2010/main" val="3772631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www.davidfaeh.ch/fileadmin/media/pdf_norm/bite.pd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hyperlink" Target="https://www.b-eat.co.uk" TargetMode="External"/><Relationship Id="rId3" Type="http://schemas.openxmlformats.org/officeDocument/2006/relationships/image" Target="../media/image3.png"/><Relationship Id="rId7" Type="http://schemas.openxmlformats.org/officeDocument/2006/relationships/hyperlink" Target="http://www.rcpsych.ac.uk/workinpsychiatry/faculties/eatingdisorders/resourcesforprofessionals.aspx" TargetMode="External"/><Relationship Id="rId12" Type="http://schemas.openxmlformats.org/officeDocument/2006/relationships/hyperlink" Target="https://thebutterflyfoundation.org.au"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http://www.rcpch.ac.uk" TargetMode="External"/><Relationship Id="rId11" Type="http://schemas.openxmlformats.org/officeDocument/2006/relationships/hyperlink" Target="http://www.something-fishy.org" TargetMode="External"/><Relationship Id="rId5" Type="http://schemas.openxmlformats.org/officeDocument/2006/relationships/hyperlink" Target="http://www.aedweb.org" TargetMode="External"/><Relationship Id="rId10" Type="http://schemas.openxmlformats.org/officeDocument/2006/relationships/hyperlink" Target="http://mengeteatingdisorderstoo.tumblr.com" TargetMode="External"/><Relationship Id="rId4" Type="http://schemas.openxmlformats.org/officeDocument/2006/relationships/hyperlink" Target="http://cedd.org.au/?id=1" TargetMode="External"/><Relationship Id="rId9" Type="http://schemas.openxmlformats.org/officeDocument/2006/relationships/hyperlink" Target="http://dwed.org.u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flipH="1">
            <a:off x="5662980" y="4201319"/>
            <a:ext cx="3481020" cy="637381"/>
          </a:xfr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n-US" dirty="0" smtClean="0">
                <a:solidFill>
                  <a:schemeClr val="bg1"/>
                </a:solidFill>
              </a:rPr>
              <a:t>TS</a:t>
            </a:r>
            <a:endParaRPr lang="en-US" dirty="0">
              <a:solidFill>
                <a:schemeClr val="bg1"/>
              </a:solidFill>
            </a:endParaRPr>
          </a:p>
          <a:p>
            <a:endParaRPr lang="en-US" dirty="0" smtClean="0"/>
          </a:p>
          <a:p>
            <a:endParaRPr lang="en-US" dirty="0"/>
          </a:p>
          <a:p>
            <a:endParaRPr lang="en-US" dirty="0" smtClean="0"/>
          </a:p>
        </p:txBody>
      </p:sp>
      <p:sp>
        <p:nvSpPr>
          <p:cNvPr id="4" name="Title 1"/>
          <p:cNvSpPr>
            <a:spLocks noGrp="1"/>
          </p:cNvSpPr>
          <p:nvPr>
            <p:ph type="ctrTitle"/>
          </p:nvPr>
        </p:nvSpPr>
        <p:spPr>
          <a:xfrm>
            <a:off x="-94883" y="190500"/>
            <a:ext cx="5757863" cy="6465888"/>
          </a:xfrm>
        </p:spPr>
        <p:txBody>
          <a:bodyPr>
            <a:normAutofit/>
          </a:bodyPr>
          <a:lstStyle/>
          <a:p>
            <a:endParaRPr lang="en-US" sz="2000" b="1" dirty="0">
              <a:cs typeface="Arial"/>
            </a:endParaRPr>
          </a:p>
        </p:txBody>
      </p:sp>
      <p:sp>
        <p:nvSpPr>
          <p:cNvPr id="7" name="TextBox 6"/>
          <p:cNvSpPr txBox="1"/>
          <p:nvPr/>
        </p:nvSpPr>
        <p:spPr>
          <a:xfrm>
            <a:off x="5662980" y="-46548"/>
            <a:ext cx="3481020" cy="369332"/>
          </a:xfrm>
          <a:prstGeom prst="rect">
            <a:avLst/>
          </a:prstGeom>
          <a:solidFill>
            <a:srgbClr val="008000"/>
          </a:solidFill>
          <a:ln>
            <a:noFill/>
          </a:ln>
        </p:spPr>
        <p:txBody>
          <a:bodyPr wrap="square" rtlCol="0">
            <a:spAutoFit/>
          </a:bodyPr>
          <a:lstStyle/>
          <a:p>
            <a:pPr algn="ctr"/>
            <a:r>
              <a:rPr lang="en-US" dirty="0" smtClean="0">
                <a:solidFill>
                  <a:schemeClr val="bg1"/>
                </a:solidFill>
              </a:rPr>
              <a:t>OTHER </a:t>
            </a:r>
            <a:r>
              <a:rPr lang="en-US" dirty="0">
                <a:solidFill>
                  <a:schemeClr val="bg1"/>
                </a:solidFill>
              </a:rPr>
              <a:t>DISORDERS</a:t>
            </a:r>
          </a:p>
        </p:txBody>
      </p:sp>
      <p:sp>
        <p:nvSpPr>
          <p:cNvPr id="8" name="TextBox 7"/>
          <p:cNvSpPr txBox="1"/>
          <p:nvPr/>
        </p:nvSpPr>
        <p:spPr>
          <a:xfrm>
            <a:off x="5662980" y="877332"/>
            <a:ext cx="3481020" cy="1723549"/>
          </a:xfrm>
          <a:prstGeom prst="rect">
            <a:avLst/>
          </a:prstGeom>
          <a:noFill/>
        </p:spPr>
        <p:txBody>
          <a:bodyPr wrap="square" rtlCol="0">
            <a:spAutoFit/>
          </a:bodyPr>
          <a:lstStyle/>
          <a:p>
            <a:pPr algn="ctr"/>
            <a:endParaRPr lang="en-US" dirty="0" smtClean="0"/>
          </a:p>
          <a:p>
            <a:pPr algn="ctr"/>
            <a:r>
              <a:rPr lang="en-US" sz="4400" b="1" dirty="0" smtClean="0">
                <a:solidFill>
                  <a:srgbClr val="008000"/>
                </a:solidFill>
                <a:latin typeface="Times New Roman"/>
                <a:cs typeface="Times New Roman"/>
              </a:rPr>
              <a:t>EATING</a:t>
            </a:r>
            <a:br>
              <a:rPr lang="en-US" sz="4400" b="1" dirty="0" smtClean="0">
                <a:solidFill>
                  <a:srgbClr val="008000"/>
                </a:solidFill>
                <a:latin typeface="Times New Roman"/>
                <a:cs typeface="Times New Roman"/>
              </a:rPr>
            </a:br>
            <a:r>
              <a:rPr lang="en-US" sz="4400" b="1" dirty="0" smtClean="0">
                <a:solidFill>
                  <a:srgbClr val="008000"/>
                </a:solidFill>
                <a:latin typeface="Times New Roman"/>
                <a:cs typeface="Times New Roman"/>
              </a:rPr>
              <a:t>DISORDERS</a:t>
            </a:r>
            <a:endParaRPr lang="en-US" sz="4400" b="1" dirty="0">
              <a:solidFill>
                <a:srgbClr val="008000"/>
              </a:solidFill>
              <a:latin typeface="Times New Roman"/>
              <a:cs typeface="Times New Roman"/>
            </a:endParaRPr>
          </a:p>
        </p:txBody>
      </p:sp>
      <p:sp>
        <p:nvSpPr>
          <p:cNvPr id="9" name="TextBox 8"/>
          <p:cNvSpPr txBox="1"/>
          <p:nvPr/>
        </p:nvSpPr>
        <p:spPr>
          <a:xfrm>
            <a:off x="5662980" y="6550223"/>
            <a:ext cx="3481020" cy="307777"/>
          </a:xfrm>
          <a:prstGeom prst="rect">
            <a:avLst/>
          </a:prstGeom>
          <a:solidFill>
            <a:srgbClr val="008000"/>
          </a:solidFill>
        </p:spPr>
        <p:txBody>
          <a:bodyPr wrap="square" rtlCol="0">
            <a:spAutoFit/>
          </a:bodyPr>
          <a:lstStyle/>
          <a:p>
            <a:pPr algn="ctr"/>
            <a:r>
              <a:rPr lang="en-US" sz="1400" dirty="0" smtClean="0">
                <a:solidFill>
                  <a:schemeClr val="bg1"/>
                </a:solidFill>
              </a:rPr>
              <a:t>Adapted by Julie Chilton</a:t>
            </a:r>
          </a:p>
        </p:txBody>
      </p:sp>
      <p:sp>
        <p:nvSpPr>
          <p:cNvPr id="10" name="TextBox 9"/>
          <p:cNvSpPr txBox="1"/>
          <p:nvPr/>
        </p:nvSpPr>
        <p:spPr>
          <a:xfrm>
            <a:off x="5662980" y="322784"/>
            <a:ext cx="3481020" cy="369332"/>
          </a:xfrm>
          <a:prstGeom prst="rect">
            <a:avLst/>
          </a:prstGeom>
          <a:solidFill>
            <a:schemeClr val="bg1">
              <a:lumMod val="65000"/>
            </a:schemeClr>
          </a:solidFill>
          <a:ln>
            <a:solidFill>
              <a:schemeClr val="bg1">
                <a:lumMod val="65000"/>
              </a:schemeClr>
            </a:solidFill>
          </a:ln>
        </p:spPr>
        <p:txBody>
          <a:bodyPr wrap="square" rtlCol="0">
            <a:spAutoFit/>
          </a:bodyPr>
          <a:lstStyle/>
          <a:p>
            <a:pPr algn="ctr"/>
            <a:r>
              <a:rPr lang="en-US" dirty="0" smtClean="0">
                <a:solidFill>
                  <a:schemeClr val="bg1"/>
                </a:solidFill>
              </a:rPr>
              <a:t>Chapter </a:t>
            </a:r>
            <a:r>
              <a:rPr lang="en-US" dirty="0">
                <a:solidFill>
                  <a:schemeClr val="bg1"/>
                </a:solidFill>
              </a:rPr>
              <a:t>H</a:t>
            </a:r>
            <a:r>
              <a:rPr lang="en-US" dirty="0" smtClean="0">
                <a:solidFill>
                  <a:schemeClr val="bg1"/>
                </a:solidFill>
              </a:rPr>
              <a:t>1 </a:t>
            </a:r>
          </a:p>
        </p:txBody>
      </p:sp>
      <p:sp>
        <p:nvSpPr>
          <p:cNvPr id="11" name="TextBox 10"/>
          <p:cNvSpPr txBox="1"/>
          <p:nvPr/>
        </p:nvSpPr>
        <p:spPr>
          <a:xfrm>
            <a:off x="5662980" y="5900675"/>
            <a:ext cx="3481020" cy="646331"/>
          </a:xfrm>
          <a:prstGeom prst="rect">
            <a:avLst/>
          </a:prstGeom>
          <a:solidFill>
            <a:schemeClr val="bg1">
              <a:lumMod val="50000"/>
            </a:schemeClr>
          </a:solidFill>
          <a:ln>
            <a:solidFill>
              <a:schemeClr val="bg1"/>
            </a:solidFill>
          </a:ln>
        </p:spPr>
        <p:txBody>
          <a:bodyPr wrap="square" rtlCol="0">
            <a:spAutoFit/>
          </a:bodyPr>
          <a:lstStyle/>
          <a:p>
            <a:pPr algn="ctr"/>
            <a:r>
              <a:rPr lang="en-US"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Companion </a:t>
            </a:r>
            <a:r>
              <a:rPr lang="en-US"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PowerPoint </a:t>
            </a:r>
            <a:r>
              <a:rPr lang="en-US"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Presentation</a:t>
            </a:r>
            <a:endParaRPr lang="en-US"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pic>
        <p:nvPicPr>
          <p:cNvPr id="6" name="Picture 5" descr="Screen Shot 2015-04-25 at 5.22.5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5662980" cy="6858000"/>
          </a:xfrm>
          <a:prstGeom prst="rect">
            <a:avLst/>
          </a:prstGeom>
        </p:spPr>
      </p:pic>
      <p:sp>
        <p:nvSpPr>
          <p:cNvPr id="5" name="TextBox 4"/>
          <p:cNvSpPr txBox="1"/>
          <p:nvPr/>
        </p:nvSpPr>
        <p:spPr>
          <a:xfrm>
            <a:off x="5662981" y="3416489"/>
            <a:ext cx="3481019" cy="1569660"/>
          </a:xfrm>
          <a:prstGeom prst="rect">
            <a:avLst/>
          </a:prstGeom>
          <a:noFill/>
          <a:ln>
            <a:solidFill>
              <a:srgbClr val="FFFFFF"/>
            </a:solidFill>
          </a:ln>
        </p:spPr>
        <p:txBody>
          <a:bodyPr wrap="square" rtlCol="0">
            <a:spAutoFit/>
          </a:bodyPr>
          <a:lstStyle/>
          <a:p>
            <a:pPr algn="ctr"/>
            <a:r>
              <a:rPr lang="en-US" sz="3200" dirty="0" err="1" smtClean="0">
                <a:solidFill>
                  <a:srgbClr val="7F7F7F"/>
                </a:solidFill>
              </a:rPr>
              <a:t>Phillipa</a:t>
            </a:r>
            <a:r>
              <a:rPr lang="en-US" sz="3200" dirty="0" smtClean="0">
                <a:solidFill>
                  <a:srgbClr val="7F7F7F"/>
                </a:solidFill>
              </a:rPr>
              <a:t> Hay </a:t>
            </a:r>
          </a:p>
          <a:p>
            <a:pPr algn="ctr"/>
            <a:r>
              <a:rPr lang="en-US" sz="3200" dirty="0" smtClean="0">
                <a:solidFill>
                  <a:srgbClr val="7F7F7F"/>
                </a:solidFill>
              </a:rPr>
              <a:t>&amp; </a:t>
            </a:r>
          </a:p>
          <a:p>
            <a:pPr algn="ctr"/>
            <a:r>
              <a:rPr lang="en-US" sz="3200" dirty="0" smtClean="0">
                <a:solidFill>
                  <a:srgbClr val="7F7F7F"/>
                </a:solidFill>
              </a:rPr>
              <a:t>Jane Morris</a:t>
            </a:r>
            <a:endParaRPr lang="en-US" sz="3200" dirty="0">
              <a:solidFill>
                <a:srgbClr val="7F7F7F"/>
              </a:solidFill>
            </a:endParaRPr>
          </a:p>
        </p:txBody>
      </p:sp>
    </p:spTree>
    <p:extLst>
      <p:ext uri="{BB962C8B-B14F-4D97-AF65-F5344CB8AC3E}">
        <p14:creationId xmlns:p14="http://schemas.microsoft.com/office/powerpoint/2010/main" val="39870828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rgbClr val="FFFF00"/>
                </a:solidFill>
                <a:effectLst>
                  <a:outerShdw blurRad="25400" algn="tl" rotWithShape="0">
                    <a:srgbClr val="000000">
                      <a:alpha val="43000"/>
                    </a:srgbClr>
                  </a:outerShdw>
                </a:effectLst>
              </a:rPr>
              <a:t/>
            </a:r>
            <a:br>
              <a:rPr lang="en-AU" sz="1800" b="1" spc="150" dirty="0" smtClean="0">
                <a:ln w="11430"/>
                <a:solidFill>
                  <a:srgbClr val="FFFF00"/>
                </a:solidFill>
                <a:effectLst>
                  <a:outerShdw blurRad="25400" algn="tl" rotWithShape="0">
                    <a:srgbClr val="000000">
                      <a:alpha val="43000"/>
                    </a:srgbClr>
                  </a:outerShdw>
                </a:effectLst>
              </a:rPr>
            </a:br>
            <a:r>
              <a:rPr lang="en-AU" sz="1800" b="1" spc="150" dirty="0" smtClean="0">
                <a:ln w="11430"/>
                <a:solidFill>
                  <a:schemeClr val="bg1">
                    <a:lumMod val="75000"/>
                  </a:schemeClr>
                </a:solidFill>
                <a:effectLst>
                  <a:outerShdw blurRad="25400" algn="tl" rotWithShape="0">
                    <a:srgbClr val="000000">
                      <a:alpha val="43000"/>
                    </a:srgbClr>
                  </a:outerShdw>
                </a:effectLst>
              </a:rPr>
              <a:t>Eating Disorders</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200" b="1" spc="150" dirty="0" smtClean="0">
                <a:ln w="11430"/>
                <a:solidFill>
                  <a:schemeClr val="bg1">
                    <a:lumMod val="95000"/>
                  </a:schemeClr>
                </a:solidFill>
                <a:effectLst>
                  <a:outerShdw blurRad="25400" algn="tl" rotWithShape="0">
                    <a:srgbClr val="000000">
                      <a:alpha val="43000"/>
                    </a:srgbClr>
                  </a:outerShdw>
                </a:effectLst>
              </a:rPr>
              <a:t>Epidemiology, Gender &amp; Culture: Anorexia</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8" name="TextBox 7"/>
          <p:cNvSpPr txBox="1"/>
          <p:nvPr/>
        </p:nvSpPr>
        <p:spPr>
          <a:xfrm>
            <a:off x="4305300" y="1689101"/>
            <a:ext cx="4584700" cy="3693319"/>
          </a:xfrm>
          <a:prstGeom prst="rect">
            <a:avLst/>
          </a:prstGeom>
          <a:noFill/>
        </p:spPr>
        <p:txBody>
          <a:bodyPr wrap="square" rtlCol="0">
            <a:spAutoFit/>
          </a:bodyPr>
          <a:lstStyle/>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9"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2" name="Picture 1" descr="Screen Shot 2016-10-09 at 5.57.3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9866" y="1689101"/>
            <a:ext cx="2236934" cy="2155992"/>
          </a:xfrm>
          <a:prstGeom prst="rect">
            <a:avLst/>
          </a:prstGeom>
        </p:spPr>
      </p:pic>
      <p:sp>
        <p:nvSpPr>
          <p:cNvPr id="3" name="TextBox 2"/>
          <p:cNvSpPr txBox="1"/>
          <p:nvPr/>
        </p:nvSpPr>
        <p:spPr>
          <a:xfrm>
            <a:off x="457200" y="1689101"/>
            <a:ext cx="5629677" cy="5539979"/>
          </a:xfrm>
          <a:prstGeom prst="rect">
            <a:avLst/>
          </a:prstGeom>
          <a:noFill/>
        </p:spPr>
        <p:txBody>
          <a:bodyPr wrap="square" rtlCol="0">
            <a:spAutoFit/>
          </a:bodyPr>
          <a:lstStyle/>
          <a:p>
            <a:pPr marL="285750" indent="-285750">
              <a:buFont typeface="Arial"/>
              <a:buChar char="•"/>
            </a:pPr>
            <a:r>
              <a:rPr lang="en-US" sz="2800" dirty="0" smtClean="0"/>
              <a:t>Average age of onset= 15-19</a:t>
            </a:r>
          </a:p>
          <a:p>
            <a:pPr marL="285750" indent="-285750">
              <a:buFont typeface="Arial"/>
              <a:buChar char="•"/>
            </a:pPr>
            <a:r>
              <a:rPr lang="en-US" sz="2800" dirty="0" smtClean="0"/>
              <a:t>Most common cause of:</a:t>
            </a:r>
          </a:p>
          <a:p>
            <a:pPr marL="742950" lvl="1" indent="-285750">
              <a:buFont typeface="Arial"/>
              <a:buChar char="•"/>
            </a:pPr>
            <a:r>
              <a:rPr lang="en-US" sz="2800" dirty="0"/>
              <a:t>W</a:t>
            </a:r>
            <a:r>
              <a:rPr lang="en-US" sz="2800" dirty="0" smtClean="0"/>
              <a:t>eight loss in teen girls</a:t>
            </a:r>
          </a:p>
          <a:p>
            <a:pPr marL="742950" lvl="1" indent="-285750">
              <a:buFont typeface="Arial"/>
              <a:buChar char="•"/>
            </a:pPr>
            <a:r>
              <a:rPr lang="en-US" sz="2800" dirty="0" smtClean="0"/>
              <a:t>Inpatient admission</a:t>
            </a:r>
          </a:p>
          <a:p>
            <a:pPr marL="285750" indent="-285750">
              <a:buFont typeface="Arial"/>
              <a:buChar char="•"/>
            </a:pPr>
            <a:r>
              <a:rPr lang="en-US" sz="2800" dirty="0" smtClean="0"/>
              <a:t>Life history--1% in 20 </a:t>
            </a:r>
            <a:r>
              <a:rPr lang="en-US" sz="2800" dirty="0" err="1" smtClean="0"/>
              <a:t>yr</a:t>
            </a:r>
            <a:r>
              <a:rPr lang="en-US" sz="2800" dirty="0" smtClean="0"/>
              <a:t> old women</a:t>
            </a:r>
          </a:p>
          <a:p>
            <a:pPr marL="285750" indent="-285750">
              <a:buFont typeface="Arial"/>
              <a:buChar char="•"/>
            </a:pPr>
            <a:r>
              <a:rPr lang="en-US" sz="2800" dirty="0" smtClean="0"/>
              <a:t>Increased risk of comorbidities</a:t>
            </a:r>
          </a:p>
          <a:p>
            <a:pPr marL="285750" indent="-285750">
              <a:buFont typeface="Arial"/>
              <a:buChar char="•"/>
            </a:pPr>
            <a:r>
              <a:rPr lang="en-US" sz="2800" dirty="0" smtClean="0"/>
              <a:t>90% female prevalence</a:t>
            </a:r>
          </a:p>
          <a:p>
            <a:pPr marL="285750" indent="-285750">
              <a:buFont typeface="Arial"/>
              <a:buChar char="•"/>
            </a:pPr>
            <a:r>
              <a:rPr lang="en-US" sz="2800" dirty="0" smtClean="0"/>
              <a:t>Rationale varies across cultures</a:t>
            </a:r>
          </a:p>
          <a:p>
            <a:pPr marL="742950" lvl="1" indent="-285750">
              <a:buFont typeface="Arial"/>
              <a:buChar char="•"/>
            </a:pPr>
            <a:r>
              <a:rPr lang="en-US" sz="2800" dirty="0" smtClean="0"/>
              <a:t>Somatic</a:t>
            </a:r>
          </a:p>
          <a:p>
            <a:pPr marL="742950" lvl="1" indent="-285750">
              <a:buFont typeface="Arial"/>
              <a:buChar char="•"/>
            </a:pPr>
            <a:r>
              <a:rPr lang="en-US" sz="2800" dirty="0" smtClean="0"/>
              <a:t>Ascetic</a:t>
            </a:r>
          </a:p>
          <a:p>
            <a:pPr marL="742950" lvl="1" indent="-285750">
              <a:buFont typeface="Arial"/>
              <a:buChar char="•"/>
            </a:pPr>
            <a:r>
              <a:rPr lang="en-US" sz="2800" dirty="0" smtClean="0"/>
              <a:t>Media-endorsed thinness</a:t>
            </a:r>
          </a:p>
          <a:p>
            <a:pPr marL="285750" indent="-285750">
              <a:buFont typeface="Arial"/>
              <a:buChar char="•"/>
            </a:pPr>
            <a:endParaRPr lang="en-US" sz="2800" dirty="0" smtClean="0"/>
          </a:p>
          <a:p>
            <a:pPr marL="285750" indent="-285750">
              <a:buFont typeface="Arial"/>
              <a:buChar char="•"/>
            </a:pPr>
            <a:endParaRPr lang="en-US" dirty="0"/>
          </a:p>
        </p:txBody>
      </p:sp>
    </p:spTree>
    <p:extLst>
      <p:ext uri="{BB962C8B-B14F-4D97-AF65-F5344CB8AC3E}">
        <p14:creationId xmlns:p14="http://schemas.microsoft.com/office/powerpoint/2010/main" val="6317520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3251"/>
            <a:ext cx="8229600" cy="1535849"/>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Eating Disorders</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2800" b="1" spc="150" dirty="0" smtClean="0">
                <a:ln w="11430"/>
                <a:solidFill>
                  <a:schemeClr val="bg1">
                    <a:lumMod val="95000"/>
                  </a:schemeClr>
                </a:solidFill>
                <a:effectLst>
                  <a:outerShdw blurRad="25400" algn="tl" rotWithShape="0">
                    <a:srgbClr val="000000">
                      <a:alpha val="43000"/>
                    </a:srgbClr>
                  </a:outerShdw>
                </a:effectLst>
              </a:rPr>
              <a:t>Epidemiology, Gender &amp; Culture: </a:t>
            </a:r>
            <a:br>
              <a:rPr lang="en-US" sz="2800" b="1" spc="150" dirty="0" smtClean="0">
                <a:ln w="11430"/>
                <a:solidFill>
                  <a:schemeClr val="bg1">
                    <a:lumMod val="95000"/>
                  </a:schemeClr>
                </a:solidFill>
                <a:effectLst>
                  <a:outerShdw blurRad="25400" algn="tl" rotWithShape="0">
                    <a:srgbClr val="000000">
                      <a:alpha val="43000"/>
                    </a:srgbClr>
                  </a:outerShdw>
                </a:effectLst>
              </a:rPr>
            </a:br>
            <a:r>
              <a:rPr lang="en-US" sz="2800" b="1" spc="150" dirty="0" smtClean="0">
                <a:ln w="11430"/>
                <a:solidFill>
                  <a:schemeClr val="bg1">
                    <a:lumMod val="95000"/>
                  </a:schemeClr>
                </a:solidFill>
                <a:effectLst>
                  <a:outerShdw blurRad="25400" algn="tl" rotWithShape="0">
                    <a:srgbClr val="000000">
                      <a:alpha val="43000"/>
                    </a:srgbClr>
                  </a:outerShdw>
                </a:effectLst>
              </a:rPr>
              <a:t>Bulimia &amp; Binge Eating </a:t>
            </a:r>
            <a:r>
              <a:rPr lang="en-US" sz="2800" b="1" spc="150" dirty="0" err="1" smtClean="0">
                <a:ln w="11430"/>
                <a:solidFill>
                  <a:schemeClr val="bg1">
                    <a:lumMod val="95000"/>
                  </a:schemeClr>
                </a:solidFill>
                <a:effectLst>
                  <a:outerShdw blurRad="25400" algn="tl" rotWithShape="0">
                    <a:srgbClr val="000000">
                      <a:alpha val="43000"/>
                    </a:srgbClr>
                  </a:outerShdw>
                </a:effectLst>
              </a:rPr>
              <a:t>DIsorder</a:t>
            </a:r>
            <a:r>
              <a:rPr lang="en-US" sz="2800" b="1" spc="150" dirty="0" smtClean="0">
                <a:ln w="11430"/>
                <a:solidFill>
                  <a:schemeClr val="bg1">
                    <a:lumMod val="95000"/>
                  </a:schemeClr>
                </a:solidFill>
                <a:effectLst>
                  <a:outerShdw blurRad="25400" algn="tl" rotWithShape="0">
                    <a:srgbClr val="000000">
                      <a:alpha val="43000"/>
                    </a:srgbClr>
                  </a:outerShdw>
                </a:effectLst>
              </a:rPr>
              <a:t> </a:t>
            </a:r>
            <a:endParaRPr lang="en-US" sz="2800" b="1" strike="sngStrike" spc="150" dirty="0">
              <a:ln w="11430"/>
              <a:solidFill>
                <a:srgbClr val="F8F8F8"/>
              </a:solidFill>
              <a:effectLst>
                <a:outerShdw blurRad="25400" algn="tl" rotWithShape="0">
                  <a:srgbClr val="000000">
                    <a:alpha val="43000"/>
                  </a:srgbClr>
                </a:outerShdw>
              </a:effectLst>
            </a:endParaRPr>
          </a:p>
        </p:txBody>
      </p:sp>
      <p:sp>
        <p:nvSpPr>
          <p:cNvPr id="8" name="TextBox 7"/>
          <p:cNvSpPr txBox="1"/>
          <p:nvPr/>
        </p:nvSpPr>
        <p:spPr>
          <a:xfrm>
            <a:off x="4305300" y="1689101"/>
            <a:ext cx="4584700" cy="3693319"/>
          </a:xfrm>
          <a:prstGeom prst="rect">
            <a:avLst/>
          </a:prstGeom>
          <a:noFill/>
        </p:spPr>
        <p:txBody>
          <a:bodyPr wrap="square" rtlCol="0">
            <a:spAutoFit/>
          </a:bodyPr>
          <a:lstStyle/>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9"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
        <p:nvSpPr>
          <p:cNvPr id="3" name="TextBox 2"/>
          <p:cNvSpPr txBox="1"/>
          <p:nvPr/>
        </p:nvSpPr>
        <p:spPr>
          <a:xfrm>
            <a:off x="457200" y="1689101"/>
            <a:ext cx="8229600" cy="4801314"/>
          </a:xfrm>
          <a:prstGeom prst="rect">
            <a:avLst/>
          </a:prstGeom>
          <a:noFill/>
        </p:spPr>
        <p:txBody>
          <a:bodyPr wrap="square" rtlCol="0">
            <a:spAutoFit/>
          </a:bodyPr>
          <a:lstStyle/>
          <a:p>
            <a:pPr marL="285750" indent="-285750">
              <a:buFont typeface="Arial"/>
              <a:buChar char="•"/>
            </a:pPr>
            <a:r>
              <a:rPr lang="en-US" sz="3200" dirty="0" smtClean="0"/>
              <a:t>Emergence corresponds with:</a:t>
            </a:r>
          </a:p>
          <a:p>
            <a:pPr marL="742950" lvl="1" indent="-285750">
              <a:buFont typeface="Arial"/>
              <a:buChar char="•"/>
            </a:pPr>
            <a:r>
              <a:rPr lang="en-US" sz="3200" dirty="0" smtClean="0"/>
              <a:t>Media glorification of thinness</a:t>
            </a:r>
          </a:p>
          <a:p>
            <a:pPr marL="742950" lvl="1" indent="-285750">
              <a:buFont typeface="Arial"/>
              <a:buChar char="•"/>
            </a:pPr>
            <a:r>
              <a:rPr lang="en-US" sz="3200" dirty="0" smtClean="0"/>
              <a:t>High calorie snack food</a:t>
            </a:r>
          </a:p>
          <a:p>
            <a:pPr marL="742950" lvl="1" indent="-285750">
              <a:buFont typeface="Arial"/>
              <a:buChar char="•"/>
            </a:pPr>
            <a:r>
              <a:rPr lang="en-US" sz="3200" dirty="0" smtClean="0"/>
              <a:t>Loss of mealtimes</a:t>
            </a:r>
          </a:p>
          <a:p>
            <a:pPr marL="285750" indent="-285750">
              <a:buFont typeface="Arial"/>
              <a:buChar char="•"/>
            </a:pPr>
            <a:r>
              <a:rPr lang="en-US" sz="3200" dirty="0" smtClean="0"/>
              <a:t>Peak age of onset=15-20 </a:t>
            </a:r>
            <a:r>
              <a:rPr lang="en-US" sz="3200" dirty="0" err="1" smtClean="0"/>
              <a:t>yrs</a:t>
            </a:r>
            <a:endParaRPr lang="en-US" sz="3200" dirty="0" smtClean="0"/>
          </a:p>
          <a:p>
            <a:pPr marL="285750" indent="-285750">
              <a:buFont typeface="Arial"/>
              <a:buChar char="•"/>
            </a:pPr>
            <a:r>
              <a:rPr lang="en-US" sz="3200" dirty="0" smtClean="0"/>
              <a:t>Average clinical presentation after 10 </a:t>
            </a:r>
            <a:r>
              <a:rPr lang="en-US" sz="3200" dirty="0" err="1" smtClean="0"/>
              <a:t>yrs</a:t>
            </a:r>
            <a:endParaRPr lang="en-US" sz="3200" dirty="0" smtClean="0"/>
          </a:p>
          <a:p>
            <a:pPr marL="285750" indent="-285750">
              <a:buFont typeface="Arial"/>
              <a:buChar char="•"/>
            </a:pPr>
            <a:r>
              <a:rPr lang="en-US" sz="3200" dirty="0" smtClean="0"/>
              <a:t>12% adolescent girls have some form</a:t>
            </a:r>
          </a:p>
          <a:p>
            <a:pPr marL="285750" indent="-285750">
              <a:buFont typeface="Arial"/>
              <a:buChar char="•"/>
            </a:pPr>
            <a:r>
              <a:rPr lang="en-US" sz="3200" dirty="0" smtClean="0"/>
              <a:t>Gay boys may be more vulnerable</a:t>
            </a:r>
          </a:p>
          <a:p>
            <a:pPr marL="285750" indent="-285750">
              <a:buFont typeface="Arial"/>
              <a:buChar char="•"/>
            </a:pPr>
            <a:r>
              <a:rPr lang="en-US" sz="3200" dirty="0" smtClean="0"/>
              <a:t>Increasing prevalence in men&gt;15 </a:t>
            </a:r>
            <a:r>
              <a:rPr lang="en-US" sz="3200" dirty="0" err="1" smtClean="0"/>
              <a:t>yrs</a:t>
            </a:r>
            <a:endParaRPr lang="en-US" sz="3200" dirty="0" smtClean="0"/>
          </a:p>
          <a:p>
            <a:pPr marL="285750" indent="-285750">
              <a:buFont typeface="Arial"/>
              <a:buChar char="•"/>
            </a:pPr>
            <a:endParaRPr lang="en-US" dirty="0"/>
          </a:p>
        </p:txBody>
      </p:sp>
    </p:spTree>
    <p:extLst>
      <p:ext uri="{BB962C8B-B14F-4D97-AF65-F5344CB8AC3E}">
        <p14:creationId xmlns:p14="http://schemas.microsoft.com/office/powerpoint/2010/main" val="1076309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88133"/>
            <a:ext cx="8229600" cy="1129505"/>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Eating Disorders</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200" b="1" spc="150" dirty="0" err="1" smtClean="0">
                <a:ln w="11430"/>
                <a:solidFill>
                  <a:schemeClr val="bg1">
                    <a:lumMod val="95000"/>
                  </a:schemeClr>
                </a:solidFill>
                <a:effectLst>
                  <a:outerShdw blurRad="25400" algn="tl" rotWithShape="0">
                    <a:srgbClr val="000000">
                      <a:alpha val="43000"/>
                    </a:srgbClr>
                  </a:outerShdw>
                </a:effectLst>
              </a:rPr>
              <a:t>Aetiology</a:t>
            </a:r>
            <a:r>
              <a:rPr lang="en-US" sz="3200" b="1" spc="150" dirty="0" smtClean="0">
                <a:ln w="11430"/>
                <a:solidFill>
                  <a:schemeClr val="bg1">
                    <a:lumMod val="95000"/>
                  </a:schemeClr>
                </a:solidFill>
                <a:effectLst>
                  <a:outerShdw blurRad="25400" algn="tl" rotWithShape="0">
                    <a:srgbClr val="000000">
                      <a:alpha val="43000"/>
                    </a:srgbClr>
                  </a:outerShdw>
                </a:effectLst>
              </a:rPr>
              <a:t> &amp; Risk Factors</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8" name="TextBox 7"/>
          <p:cNvSpPr txBox="1"/>
          <p:nvPr/>
        </p:nvSpPr>
        <p:spPr>
          <a:xfrm>
            <a:off x="4305300" y="1689101"/>
            <a:ext cx="4584700" cy="3693319"/>
          </a:xfrm>
          <a:prstGeom prst="rect">
            <a:avLst/>
          </a:prstGeom>
          <a:noFill/>
        </p:spPr>
        <p:txBody>
          <a:bodyPr wrap="square" rtlCol="0">
            <a:spAutoFit/>
          </a:bodyPr>
          <a:lstStyle/>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9"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
        <p:nvSpPr>
          <p:cNvPr id="2" name="TextBox 1"/>
          <p:cNvSpPr txBox="1"/>
          <p:nvPr/>
        </p:nvSpPr>
        <p:spPr>
          <a:xfrm>
            <a:off x="457200" y="1417638"/>
            <a:ext cx="8229600" cy="5016757"/>
          </a:xfrm>
          <a:prstGeom prst="rect">
            <a:avLst/>
          </a:prstGeom>
          <a:noFill/>
        </p:spPr>
        <p:txBody>
          <a:bodyPr wrap="square" rtlCol="0">
            <a:spAutoFit/>
          </a:bodyPr>
          <a:lstStyle/>
          <a:p>
            <a:pPr marL="285750" indent="-285750">
              <a:buFont typeface="Arial"/>
              <a:buChar char="•"/>
            </a:pPr>
            <a:r>
              <a:rPr lang="en-US" sz="3200" dirty="0" smtClean="0"/>
              <a:t>Complex genetic factors</a:t>
            </a:r>
          </a:p>
          <a:p>
            <a:pPr marL="285750" indent="-285750">
              <a:buFont typeface="Arial"/>
              <a:buChar char="•"/>
            </a:pPr>
            <a:r>
              <a:rPr lang="en-US" sz="3200" dirty="0" smtClean="0"/>
              <a:t>Concordance: mono&gt; dizygotic twins</a:t>
            </a:r>
          </a:p>
          <a:p>
            <a:pPr marL="285750" indent="-285750">
              <a:buFont typeface="Arial"/>
              <a:buChar char="•"/>
            </a:pPr>
            <a:r>
              <a:rPr lang="en-US" sz="3200" dirty="0" smtClean="0"/>
              <a:t>Possible increase of anorexia in autism</a:t>
            </a:r>
          </a:p>
          <a:p>
            <a:pPr marL="285750" indent="-285750">
              <a:buFont typeface="Arial"/>
              <a:buChar char="•"/>
            </a:pPr>
            <a:r>
              <a:rPr lang="en-US" sz="3200" dirty="0" smtClean="0"/>
              <a:t>Anorexia: family with high perfectionistic and obsessive traits</a:t>
            </a:r>
          </a:p>
          <a:p>
            <a:pPr marL="285750" indent="-285750">
              <a:buFont typeface="Arial"/>
              <a:buChar char="•"/>
            </a:pPr>
            <a:r>
              <a:rPr lang="en-US" sz="3200" dirty="0" smtClean="0"/>
              <a:t>Bulimia or </a:t>
            </a:r>
            <a:r>
              <a:rPr lang="en-US" sz="3200" dirty="0" smtClean="0"/>
              <a:t>bingeing</a:t>
            </a:r>
            <a:r>
              <a:rPr lang="en-US" sz="3200" dirty="0" smtClean="0"/>
              <a:t>: family with obesity, depression, substance misuse</a:t>
            </a:r>
          </a:p>
          <a:p>
            <a:pPr marL="285750" indent="-285750">
              <a:buFont typeface="Arial"/>
              <a:buChar char="•"/>
            </a:pPr>
            <a:r>
              <a:rPr lang="en-US" sz="3200" dirty="0" smtClean="0"/>
              <a:t>Eating disorders comorbid with borderline personality disorder</a:t>
            </a:r>
          </a:p>
          <a:p>
            <a:pPr marL="285750" indent="-285750">
              <a:buFont typeface="Arial"/>
              <a:buChar char="•"/>
            </a:pPr>
            <a:r>
              <a:rPr lang="en-US" sz="3200" dirty="0" smtClean="0"/>
              <a:t>Environmental risk possible in families </a:t>
            </a:r>
            <a:endParaRPr lang="en-US" sz="3200" dirty="0"/>
          </a:p>
        </p:txBody>
      </p:sp>
    </p:spTree>
    <p:extLst>
      <p:ext uri="{BB962C8B-B14F-4D97-AF65-F5344CB8AC3E}">
        <p14:creationId xmlns:p14="http://schemas.microsoft.com/office/powerpoint/2010/main" val="31125124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0827"/>
            <a:ext cx="8229600" cy="1386811"/>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Eating Disorders</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200" b="1" spc="150" dirty="0" err="1" smtClean="0">
                <a:ln w="11430"/>
                <a:solidFill>
                  <a:schemeClr val="bg1">
                    <a:lumMod val="95000"/>
                  </a:schemeClr>
                </a:solidFill>
                <a:effectLst>
                  <a:outerShdw blurRad="25400" algn="tl" rotWithShape="0">
                    <a:srgbClr val="000000">
                      <a:alpha val="43000"/>
                    </a:srgbClr>
                  </a:outerShdw>
                </a:effectLst>
              </a:rPr>
              <a:t>Aetiology</a:t>
            </a:r>
            <a:r>
              <a:rPr lang="en-US" sz="3200" b="1" spc="150" dirty="0" smtClean="0">
                <a:ln w="11430"/>
                <a:solidFill>
                  <a:schemeClr val="bg1">
                    <a:lumMod val="95000"/>
                  </a:schemeClr>
                </a:solidFill>
                <a:effectLst>
                  <a:outerShdw blurRad="25400" algn="tl" rotWithShape="0">
                    <a:srgbClr val="000000">
                      <a:alpha val="43000"/>
                    </a:srgbClr>
                  </a:outerShdw>
                </a:effectLst>
              </a:rPr>
              <a:t> &amp; Risk Factors: Triggers</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8" name="TextBox 7"/>
          <p:cNvSpPr txBox="1"/>
          <p:nvPr/>
        </p:nvSpPr>
        <p:spPr>
          <a:xfrm>
            <a:off x="4305300" y="1689101"/>
            <a:ext cx="4584700" cy="3693319"/>
          </a:xfrm>
          <a:prstGeom prst="rect">
            <a:avLst/>
          </a:prstGeom>
          <a:noFill/>
        </p:spPr>
        <p:txBody>
          <a:bodyPr wrap="square" rtlCol="0">
            <a:spAutoFit/>
          </a:bodyPr>
          <a:lstStyle/>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9"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
        <p:nvSpPr>
          <p:cNvPr id="4" name="TextBox 3"/>
          <p:cNvSpPr txBox="1"/>
          <p:nvPr/>
        </p:nvSpPr>
        <p:spPr>
          <a:xfrm>
            <a:off x="457200" y="1417638"/>
            <a:ext cx="8229599" cy="800219"/>
          </a:xfrm>
          <a:prstGeom prst="rect">
            <a:avLst/>
          </a:prstGeom>
          <a:noFill/>
        </p:spPr>
        <p:txBody>
          <a:bodyPr wrap="square" rtlCol="0">
            <a:spAutoFit/>
          </a:bodyPr>
          <a:lstStyle/>
          <a:p>
            <a:endParaRPr lang="en-US" sz="2800" dirty="0" smtClean="0"/>
          </a:p>
          <a:p>
            <a:pPr marL="285750" indent="-285750">
              <a:buFont typeface="Arial"/>
              <a:buChar char="•"/>
            </a:pPr>
            <a:endParaRPr lang="en-US" dirty="0"/>
          </a:p>
        </p:txBody>
      </p:sp>
      <p:pic>
        <p:nvPicPr>
          <p:cNvPr id="5" name="Picture 4" descr="Screen Shot 2016-11-16 at 7.26.1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17636"/>
            <a:ext cx="9319161" cy="5610033"/>
          </a:xfrm>
          <a:prstGeom prst="rect">
            <a:avLst/>
          </a:prstGeom>
        </p:spPr>
      </p:pic>
    </p:spTree>
    <p:extLst>
      <p:ext uri="{BB962C8B-B14F-4D97-AF65-F5344CB8AC3E}">
        <p14:creationId xmlns:p14="http://schemas.microsoft.com/office/powerpoint/2010/main" val="18568193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rgbClr val="FFFF00"/>
                </a:solidFill>
                <a:effectLst>
                  <a:outerShdw blurRad="25400" algn="tl" rotWithShape="0">
                    <a:srgbClr val="000000">
                      <a:alpha val="43000"/>
                    </a:srgbClr>
                  </a:outerShdw>
                </a:effectLst>
              </a:rPr>
              <a:t/>
            </a:r>
            <a:br>
              <a:rPr lang="en-AU" sz="1800" b="1" spc="150" dirty="0" smtClean="0">
                <a:ln w="11430"/>
                <a:solidFill>
                  <a:srgbClr val="FFFF00"/>
                </a:solidFill>
                <a:effectLst>
                  <a:outerShdw blurRad="25400" algn="tl" rotWithShape="0">
                    <a:srgbClr val="000000">
                      <a:alpha val="43000"/>
                    </a:srgbClr>
                  </a:outerShdw>
                </a:effectLst>
              </a:rPr>
            </a:br>
            <a:r>
              <a:rPr lang="en-AU" sz="1800" b="1" spc="150" dirty="0" smtClean="0">
                <a:ln w="11430"/>
                <a:solidFill>
                  <a:schemeClr val="bg1">
                    <a:lumMod val="75000"/>
                  </a:schemeClr>
                </a:solidFill>
                <a:effectLst>
                  <a:outerShdw blurRad="25400" algn="tl" rotWithShape="0">
                    <a:srgbClr val="000000">
                      <a:alpha val="43000"/>
                    </a:srgbClr>
                  </a:outerShdw>
                </a:effectLst>
              </a:rPr>
              <a:t>Eating Disorders</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200" b="1" spc="150" dirty="0" smtClean="0">
                <a:ln w="11430"/>
                <a:solidFill>
                  <a:schemeClr val="bg1">
                    <a:lumMod val="95000"/>
                  </a:schemeClr>
                </a:solidFill>
                <a:effectLst>
                  <a:outerShdw blurRad="25400" algn="tl" rotWithShape="0">
                    <a:srgbClr val="000000">
                      <a:alpha val="43000"/>
                    </a:srgbClr>
                  </a:outerShdw>
                </a:effectLst>
              </a:rPr>
              <a:t>Clinical Features and Diagnosis: Anorexia</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8" name="TextBox 7"/>
          <p:cNvSpPr txBox="1"/>
          <p:nvPr/>
        </p:nvSpPr>
        <p:spPr>
          <a:xfrm>
            <a:off x="4305300" y="1689101"/>
            <a:ext cx="4584700" cy="3693319"/>
          </a:xfrm>
          <a:prstGeom prst="rect">
            <a:avLst/>
          </a:prstGeom>
          <a:noFill/>
        </p:spPr>
        <p:txBody>
          <a:bodyPr wrap="square" rtlCol="0">
            <a:spAutoFit/>
          </a:bodyPr>
          <a:lstStyle/>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9"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
        <p:nvSpPr>
          <p:cNvPr id="2" name="TextBox 1"/>
          <p:cNvSpPr txBox="1"/>
          <p:nvPr/>
        </p:nvSpPr>
        <p:spPr>
          <a:xfrm>
            <a:off x="262744" y="1417638"/>
            <a:ext cx="8424056" cy="5016757"/>
          </a:xfrm>
          <a:prstGeom prst="rect">
            <a:avLst/>
          </a:prstGeom>
          <a:noFill/>
        </p:spPr>
        <p:txBody>
          <a:bodyPr wrap="square" rtlCol="0">
            <a:spAutoFit/>
          </a:bodyPr>
          <a:lstStyle/>
          <a:p>
            <a:pPr marL="457200" indent="-457200">
              <a:buFont typeface="Arial"/>
              <a:buChar char="•"/>
            </a:pPr>
            <a:r>
              <a:rPr lang="en-US" sz="3200" dirty="0" smtClean="0"/>
              <a:t>Restricted eating leading to deliberate weight loss or failure to grow and increase in weight and height as expected according to age and gender with:</a:t>
            </a:r>
          </a:p>
          <a:p>
            <a:pPr marL="457200" indent="-457200">
              <a:buFont typeface="Arial"/>
              <a:buChar char="•"/>
            </a:pPr>
            <a:r>
              <a:rPr lang="en-US" sz="3200" dirty="0" smtClean="0"/>
              <a:t>Fear of weight gain and/or persistent failure to maintain a normal weight for age and height, and:</a:t>
            </a:r>
          </a:p>
          <a:p>
            <a:pPr marL="457200" indent="-457200">
              <a:buFont typeface="Arial"/>
              <a:buChar char="•"/>
            </a:pPr>
            <a:r>
              <a:rPr lang="en-US" sz="3200" dirty="0" smtClean="0"/>
              <a:t>Disturbance of body image, which translates any distress into a perception that their </a:t>
            </a:r>
          </a:p>
          <a:p>
            <a:r>
              <a:rPr lang="en-US" sz="3200" dirty="0"/>
              <a:t>	</a:t>
            </a:r>
            <a:r>
              <a:rPr lang="en-US" sz="3200" dirty="0" smtClean="0"/>
              <a:t>body is too fat</a:t>
            </a:r>
            <a:endParaRPr lang="en-US" sz="3200" dirty="0"/>
          </a:p>
        </p:txBody>
      </p:sp>
    </p:spTree>
    <p:extLst>
      <p:ext uri="{BB962C8B-B14F-4D97-AF65-F5344CB8AC3E}">
        <p14:creationId xmlns:p14="http://schemas.microsoft.com/office/powerpoint/2010/main" val="40387078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rgbClr val="FFFF00"/>
                </a:solidFill>
                <a:effectLst>
                  <a:outerShdw blurRad="25400" algn="tl" rotWithShape="0">
                    <a:srgbClr val="000000">
                      <a:alpha val="43000"/>
                    </a:srgbClr>
                  </a:outerShdw>
                </a:effectLst>
              </a:rPr>
              <a:t/>
            </a:r>
            <a:br>
              <a:rPr lang="en-AU" sz="1800" b="1" spc="150" dirty="0" smtClean="0">
                <a:ln w="11430"/>
                <a:solidFill>
                  <a:srgbClr val="FFFF00"/>
                </a:solidFill>
                <a:effectLst>
                  <a:outerShdw blurRad="25400" algn="tl" rotWithShape="0">
                    <a:srgbClr val="000000">
                      <a:alpha val="43000"/>
                    </a:srgbClr>
                  </a:outerShdw>
                </a:effectLst>
              </a:rPr>
            </a:br>
            <a:r>
              <a:rPr lang="en-AU" sz="1800" b="1" spc="150" dirty="0" smtClean="0">
                <a:ln w="11430"/>
                <a:solidFill>
                  <a:schemeClr val="bg1">
                    <a:lumMod val="75000"/>
                  </a:schemeClr>
                </a:solidFill>
                <a:effectLst>
                  <a:outerShdw blurRad="25400" algn="tl" rotWithShape="0">
                    <a:srgbClr val="000000">
                      <a:alpha val="43000"/>
                    </a:srgbClr>
                  </a:outerShdw>
                </a:effectLst>
              </a:rPr>
              <a:t>Eating Disorders</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200" b="1" spc="150" dirty="0" smtClean="0">
                <a:ln w="11430"/>
                <a:solidFill>
                  <a:schemeClr val="bg1">
                    <a:lumMod val="95000"/>
                  </a:schemeClr>
                </a:solidFill>
                <a:effectLst>
                  <a:outerShdw blurRad="25400" algn="tl" rotWithShape="0">
                    <a:srgbClr val="000000">
                      <a:alpha val="43000"/>
                    </a:srgbClr>
                  </a:outerShdw>
                </a:effectLst>
              </a:rPr>
              <a:t>Clinical Features and Diagnosis: Anorexia</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8" name="TextBox 7"/>
          <p:cNvSpPr txBox="1"/>
          <p:nvPr/>
        </p:nvSpPr>
        <p:spPr>
          <a:xfrm>
            <a:off x="4305300" y="1689101"/>
            <a:ext cx="4584700" cy="3693319"/>
          </a:xfrm>
          <a:prstGeom prst="rect">
            <a:avLst/>
          </a:prstGeom>
          <a:noFill/>
        </p:spPr>
        <p:txBody>
          <a:bodyPr wrap="square" rtlCol="0">
            <a:spAutoFit/>
          </a:bodyPr>
          <a:lstStyle/>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9"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
        <p:nvSpPr>
          <p:cNvPr id="2" name="TextBox 1"/>
          <p:cNvSpPr txBox="1"/>
          <p:nvPr/>
        </p:nvSpPr>
        <p:spPr>
          <a:xfrm>
            <a:off x="0" y="1417639"/>
            <a:ext cx="8686800" cy="5816978"/>
          </a:xfrm>
          <a:prstGeom prst="rect">
            <a:avLst/>
          </a:prstGeom>
          <a:noFill/>
        </p:spPr>
        <p:txBody>
          <a:bodyPr wrap="square" rtlCol="0">
            <a:spAutoFit/>
          </a:bodyPr>
          <a:lstStyle/>
          <a:p>
            <a:pPr marL="457200" indent="-457200">
              <a:buFont typeface="Arial"/>
              <a:buChar char="•"/>
            </a:pPr>
            <a:r>
              <a:rPr lang="en-US" sz="2800" dirty="0" smtClean="0"/>
              <a:t>Loss of 15% of minimal normal weight</a:t>
            </a:r>
          </a:p>
          <a:p>
            <a:pPr marL="457200" indent="-457200">
              <a:buFont typeface="Arial"/>
              <a:buChar char="•"/>
            </a:pPr>
            <a:r>
              <a:rPr lang="en-US" sz="2800" dirty="0" smtClean="0"/>
              <a:t>BMI &lt;17.5 in adults</a:t>
            </a:r>
          </a:p>
          <a:p>
            <a:pPr marL="457200" indent="-457200">
              <a:buFont typeface="Arial"/>
              <a:buChar char="•"/>
            </a:pPr>
            <a:r>
              <a:rPr lang="en-US" sz="2800" dirty="0" smtClean="0"/>
              <a:t>Exceptions</a:t>
            </a:r>
          </a:p>
          <a:p>
            <a:pPr marL="914400" lvl="1" indent="-457200">
              <a:buFont typeface="Arial"/>
              <a:buChar char="•"/>
            </a:pPr>
            <a:r>
              <a:rPr lang="en-US" sz="2800" dirty="0" smtClean="0"/>
              <a:t>Other specified feeding </a:t>
            </a:r>
          </a:p>
          <a:p>
            <a:pPr lvl="1"/>
            <a:r>
              <a:rPr lang="en-US" sz="2800" dirty="0"/>
              <a:t> </a:t>
            </a:r>
            <a:r>
              <a:rPr lang="en-US" sz="2800" dirty="0" smtClean="0"/>
              <a:t>     or eating disorder: </a:t>
            </a:r>
          </a:p>
          <a:p>
            <a:pPr lvl="1"/>
            <a:r>
              <a:rPr lang="en-US" sz="2800" dirty="0"/>
              <a:t> </a:t>
            </a:r>
            <a:r>
              <a:rPr lang="en-US" sz="2800" dirty="0" smtClean="0"/>
              <a:t>     atypical anorexia</a:t>
            </a:r>
          </a:p>
          <a:p>
            <a:pPr marL="914400" lvl="1" indent="-457200">
              <a:buFont typeface="Arial"/>
              <a:buChar char="•"/>
            </a:pPr>
            <a:r>
              <a:rPr lang="en-US" sz="2800" dirty="0" smtClean="0"/>
              <a:t>Children and adolescents—watch fall-offs from trends in growth charts</a:t>
            </a:r>
          </a:p>
          <a:p>
            <a:pPr marL="457200" indent="-457200">
              <a:buFont typeface="Arial"/>
              <a:buChar char="•"/>
            </a:pPr>
            <a:r>
              <a:rPr lang="en-US" sz="2800" dirty="0" smtClean="0"/>
              <a:t>Menstruation typically absent in females</a:t>
            </a:r>
          </a:p>
          <a:p>
            <a:pPr marL="457200" indent="-457200">
              <a:buFont typeface="Arial"/>
              <a:buChar char="•"/>
            </a:pPr>
            <a:r>
              <a:rPr lang="en-US" sz="2800" dirty="0" smtClean="0"/>
              <a:t>Low testosterone leading to atrophied genitalia and absence of morning erections in males</a:t>
            </a:r>
          </a:p>
          <a:p>
            <a:pPr marL="457200" indent="-457200">
              <a:buFont typeface="Arial"/>
              <a:buChar char="•"/>
            </a:pPr>
            <a:endParaRPr lang="en-US" sz="3200" dirty="0" smtClean="0"/>
          </a:p>
          <a:p>
            <a:pPr marL="457200" indent="-457200">
              <a:buFont typeface="Arial"/>
              <a:buChar char="•"/>
            </a:pPr>
            <a:endParaRPr lang="en-US" sz="3200" dirty="0"/>
          </a:p>
        </p:txBody>
      </p:sp>
      <p:pic>
        <p:nvPicPr>
          <p:cNvPr id="3" name="Picture 2" descr="Screen Shot 2016-12-11 at 10.41.34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9563" y="1995605"/>
            <a:ext cx="3197237" cy="2010824"/>
          </a:xfrm>
          <a:prstGeom prst="rect">
            <a:avLst/>
          </a:prstGeom>
        </p:spPr>
      </p:pic>
    </p:spTree>
    <p:extLst>
      <p:ext uri="{BB962C8B-B14F-4D97-AF65-F5344CB8AC3E}">
        <p14:creationId xmlns:p14="http://schemas.microsoft.com/office/powerpoint/2010/main" val="32034940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rgbClr val="FFFF00"/>
                </a:solidFill>
                <a:effectLst>
                  <a:outerShdw blurRad="25400" algn="tl" rotWithShape="0">
                    <a:srgbClr val="000000">
                      <a:alpha val="43000"/>
                    </a:srgbClr>
                  </a:outerShdw>
                </a:effectLst>
              </a:rPr>
              <a:t/>
            </a:r>
            <a:br>
              <a:rPr lang="en-AU" sz="1800" b="1" spc="150" dirty="0" smtClean="0">
                <a:ln w="11430"/>
                <a:solidFill>
                  <a:srgbClr val="FFFF00"/>
                </a:solidFill>
                <a:effectLst>
                  <a:outerShdw blurRad="25400" algn="tl" rotWithShape="0">
                    <a:srgbClr val="000000">
                      <a:alpha val="43000"/>
                    </a:srgbClr>
                  </a:outerShdw>
                </a:effectLst>
              </a:rPr>
            </a:br>
            <a:r>
              <a:rPr lang="en-AU" sz="1800" b="1" spc="150" dirty="0" smtClean="0">
                <a:ln w="11430"/>
                <a:solidFill>
                  <a:schemeClr val="bg1">
                    <a:lumMod val="75000"/>
                  </a:schemeClr>
                </a:solidFill>
                <a:effectLst>
                  <a:outerShdw blurRad="25400" algn="tl" rotWithShape="0">
                    <a:srgbClr val="000000">
                      <a:alpha val="43000"/>
                    </a:srgbClr>
                  </a:outerShdw>
                </a:effectLst>
              </a:rPr>
              <a:t>Eating Disorders</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200" b="1" spc="150" dirty="0" smtClean="0">
                <a:ln w="11430"/>
                <a:solidFill>
                  <a:schemeClr val="bg1">
                    <a:lumMod val="95000"/>
                  </a:schemeClr>
                </a:solidFill>
                <a:effectLst>
                  <a:outerShdw blurRad="25400" algn="tl" rotWithShape="0">
                    <a:srgbClr val="000000">
                      <a:alpha val="43000"/>
                    </a:srgbClr>
                  </a:outerShdw>
                </a:effectLst>
              </a:rPr>
              <a:t>Important Information: Anorexia</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8" name="TextBox 7"/>
          <p:cNvSpPr txBox="1"/>
          <p:nvPr/>
        </p:nvSpPr>
        <p:spPr>
          <a:xfrm>
            <a:off x="4305300" y="1689101"/>
            <a:ext cx="4584700" cy="3693319"/>
          </a:xfrm>
          <a:prstGeom prst="rect">
            <a:avLst/>
          </a:prstGeom>
          <a:noFill/>
        </p:spPr>
        <p:txBody>
          <a:bodyPr wrap="square" rtlCol="0">
            <a:spAutoFit/>
          </a:bodyPr>
          <a:lstStyle/>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9"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
        <p:nvSpPr>
          <p:cNvPr id="2" name="TextBox 1"/>
          <p:cNvSpPr txBox="1"/>
          <p:nvPr/>
        </p:nvSpPr>
        <p:spPr>
          <a:xfrm>
            <a:off x="457199" y="1417639"/>
            <a:ext cx="7906783" cy="5386090"/>
          </a:xfrm>
          <a:prstGeom prst="rect">
            <a:avLst/>
          </a:prstGeom>
          <a:noFill/>
        </p:spPr>
        <p:txBody>
          <a:bodyPr wrap="square" rtlCol="0">
            <a:spAutoFit/>
          </a:bodyPr>
          <a:lstStyle/>
          <a:p>
            <a:pPr marL="457200" indent="-457200">
              <a:buFont typeface="Arial"/>
              <a:buChar char="•"/>
            </a:pPr>
            <a:r>
              <a:rPr lang="en-US" sz="2400" dirty="0" smtClean="0"/>
              <a:t>Weight loss timeline</a:t>
            </a:r>
          </a:p>
          <a:p>
            <a:pPr marL="457200" indent="-457200">
              <a:buFont typeface="Arial"/>
              <a:buChar char="•"/>
            </a:pPr>
            <a:r>
              <a:rPr lang="en-US" sz="2400" dirty="0" smtClean="0"/>
              <a:t>Collateral information about </a:t>
            </a:r>
          </a:p>
          <a:p>
            <a:r>
              <a:rPr lang="en-US" sz="2400" dirty="0"/>
              <a:t> </a:t>
            </a:r>
            <a:r>
              <a:rPr lang="en-US" sz="2400" dirty="0" smtClean="0"/>
              <a:t>     consequences</a:t>
            </a:r>
          </a:p>
          <a:p>
            <a:pPr marL="457200" indent="-457200">
              <a:buFont typeface="Arial"/>
              <a:buChar char="•"/>
            </a:pPr>
            <a:r>
              <a:rPr lang="en-US" sz="2400" dirty="0" smtClean="0"/>
              <a:t>Highest, lowest, and preferred weight</a:t>
            </a:r>
          </a:p>
          <a:p>
            <a:pPr marL="457200" indent="-457200">
              <a:buFont typeface="Arial"/>
              <a:buChar char="•"/>
            </a:pPr>
            <a:r>
              <a:rPr lang="en-US" sz="2400" dirty="0" smtClean="0"/>
              <a:t>Menstruation</a:t>
            </a:r>
          </a:p>
          <a:p>
            <a:pPr marL="457200" indent="-457200">
              <a:buFont typeface="Arial"/>
              <a:buChar char="•"/>
            </a:pPr>
            <a:r>
              <a:rPr lang="en-US" sz="2400" dirty="0" smtClean="0"/>
              <a:t>Current daily food  and liquid intake</a:t>
            </a:r>
          </a:p>
          <a:p>
            <a:pPr marL="457200" indent="-457200">
              <a:buFont typeface="Arial"/>
              <a:buChar char="•"/>
            </a:pPr>
            <a:r>
              <a:rPr lang="en-US" sz="2400" dirty="0" smtClean="0"/>
              <a:t>Alcohol, drugs, medications</a:t>
            </a:r>
          </a:p>
          <a:p>
            <a:pPr marL="457200" indent="-457200">
              <a:buFont typeface="Arial"/>
              <a:buChar char="•"/>
            </a:pPr>
            <a:r>
              <a:rPr lang="en-US" sz="2400" dirty="0" smtClean="0"/>
              <a:t>Vomiting, compulsive exercise, </a:t>
            </a:r>
            <a:r>
              <a:rPr lang="en-US" sz="2400" dirty="0" smtClean="0"/>
              <a:t>laxatives, </a:t>
            </a:r>
            <a:r>
              <a:rPr lang="en-US" sz="2400" dirty="0" smtClean="0"/>
              <a:t>diet pills</a:t>
            </a:r>
          </a:p>
          <a:p>
            <a:pPr marL="457200" indent="-457200">
              <a:buFont typeface="Arial"/>
              <a:buChar char="•"/>
            </a:pPr>
            <a:r>
              <a:rPr lang="en-US" sz="2400" dirty="0" smtClean="0"/>
              <a:t>Herbal medicines, exposure to cold</a:t>
            </a:r>
          </a:p>
          <a:p>
            <a:pPr marL="457200" indent="-457200">
              <a:buFont typeface="Arial"/>
              <a:buChar char="•"/>
            </a:pPr>
            <a:r>
              <a:rPr lang="en-US" sz="2400" dirty="0" smtClean="0"/>
              <a:t>Body-checking , avoidance</a:t>
            </a:r>
          </a:p>
          <a:p>
            <a:pPr marL="457200" indent="-457200">
              <a:buFont typeface="Arial"/>
              <a:buChar char="•"/>
            </a:pPr>
            <a:r>
              <a:rPr lang="en-US" sz="2400" dirty="0" smtClean="0"/>
              <a:t>Social withdrawal or conflict</a:t>
            </a:r>
          </a:p>
          <a:p>
            <a:pPr marL="457200" indent="-457200">
              <a:buFont typeface="Arial"/>
              <a:buChar char="•"/>
            </a:pPr>
            <a:r>
              <a:rPr lang="en-US" sz="2400" dirty="0" smtClean="0"/>
              <a:t>Physical diseases: diabetes, thyrotoxicosis, cystic fibrosis, bowel disease, malignancies</a:t>
            </a:r>
          </a:p>
          <a:p>
            <a:pPr marL="457200" indent="-457200">
              <a:buFont typeface="Arial"/>
              <a:buChar char="•"/>
            </a:pPr>
            <a:endParaRPr lang="en-US" sz="3200" dirty="0"/>
          </a:p>
        </p:txBody>
      </p:sp>
      <p:pic>
        <p:nvPicPr>
          <p:cNvPr id="3" name="Picture 2" descr="Screen Shot 2016-12-11 at 10.45.09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5000" y="1689101"/>
            <a:ext cx="1701800" cy="2667000"/>
          </a:xfrm>
          <a:prstGeom prst="rect">
            <a:avLst/>
          </a:prstGeom>
        </p:spPr>
      </p:pic>
    </p:spTree>
    <p:extLst>
      <p:ext uri="{BB962C8B-B14F-4D97-AF65-F5344CB8AC3E}">
        <p14:creationId xmlns:p14="http://schemas.microsoft.com/office/powerpoint/2010/main" val="10790143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rgbClr val="FFFF00"/>
                </a:solidFill>
                <a:effectLst>
                  <a:outerShdw blurRad="25400" algn="tl" rotWithShape="0">
                    <a:srgbClr val="000000">
                      <a:alpha val="43000"/>
                    </a:srgbClr>
                  </a:outerShdw>
                </a:effectLst>
              </a:rPr>
              <a:t/>
            </a:r>
            <a:br>
              <a:rPr lang="en-AU" sz="1800" b="1" spc="150" dirty="0" smtClean="0">
                <a:ln w="11430"/>
                <a:solidFill>
                  <a:srgbClr val="FFFF00"/>
                </a:solidFill>
                <a:effectLst>
                  <a:outerShdw blurRad="25400" algn="tl" rotWithShape="0">
                    <a:srgbClr val="000000">
                      <a:alpha val="43000"/>
                    </a:srgbClr>
                  </a:outerShdw>
                </a:effectLst>
              </a:rPr>
            </a:br>
            <a:r>
              <a:rPr lang="en-AU" sz="1800" b="1" spc="150" dirty="0" smtClean="0">
                <a:ln w="11430"/>
                <a:solidFill>
                  <a:schemeClr val="bg1">
                    <a:lumMod val="75000"/>
                  </a:schemeClr>
                </a:solidFill>
                <a:effectLst>
                  <a:outerShdw blurRad="25400" algn="tl" rotWithShape="0">
                    <a:srgbClr val="000000">
                      <a:alpha val="43000"/>
                    </a:srgbClr>
                  </a:outerShdw>
                </a:effectLst>
              </a:rPr>
              <a:t>Eating Disorders</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200" b="1" spc="150" dirty="0" smtClean="0">
                <a:ln w="11430"/>
                <a:solidFill>
                  <a:schemeClr val="bg1">
                    <a:lumMod val="95000"/>
                  </a:schemeClr>
                </a:solidFill>
                <a:effectLst>
                  <a:outerShdw blurRad="25400" algn="tl" rotWithShape="0">
                    <a:srgbClr val="000000">
                      <a:alpha val="43000"/>
                    </a:srgbClr>
                  </a:outerShdw>
                </a:effectLst>
              </a:rPr>
              <a:t>SCOFF Questionnaire: Anorexia</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8" name="TextBox 7"/>
          <p:cNvSpPr txBox="1"/>
          <p:nvPr/>
        </p:nvSpPr>
        <p:spPr>
          <a:xfrm>
            <a:off x="4305300" y="1689101"/>
            <a:ext cx="4584700" cy="3693319"/>
          </a:xfrm>
          <a:prstGeom prst="rect">
            <a:avLst/>
          </a:prstGeom>
          <a:noFill/>
        </p:spPr>
        <p:txBody>
          <a:bodyPr wrap="square" rtlCol="0">
            <a:spAutoFit/>
          </a:bodyPr>
          <a:lstStyle/>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9"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
        <p:nvSpPr>
          <p:cNvPr id="3" name="TextBox 2"/>
          <p:cNvSpPr txBox="1"/>
          <p:nvPr/>
        </p:nvSpPr>
        <p:spPr>
          <a:xfrm>
            <a:off x="457200" y="1417638"/>
            <a:ext cx="8229599" cy="4524315"/>
          </a:xfrm>
          <a:prstGeom prst="rect">
            <a:avLst/>
          </a:prstGeom>
          <a:noFill/>
        </p:spPr>
        <p:txBody>
          <a:bodyPr wrap="square" rtlCol="0">
            <a:spAutoFit/>
          </a:bodyPr>
          <a:lstStyle/>
          <a:p>
            <a:pPr marL="285750" indent="-285750">
              <a:buFont typeface="Arial"/>
              <a:buChar char="•"/>
            </a:pPr>
            <a:r>
              <a:rPr lang="en-US" sz="3200" dirty="0" smtClean="0"/>
              <a:t>Do you make yourself </a:t>
            </a:r>
            <a:r>
              <a:rPr lang="en-US" sz="3200" b="1" u="sng" dirty="0" smtClean="0"/>
              <a:t>S</a:t>
            </a:r>
            <a:r>
              <a:rPr lang="en-US" sz="3200" dirty="0" smtClean="0"/>
              <a:t>ick because you feel uncomfortably full?</a:t>
            </a:r>
          </a:p>
          <a:p>
            <a:pPr marL="285750" indent="-285750">
              <a:buFont typeface="Arial"/>
              <a:buChar char="•"/>
            </a:pPr>
            <a:r>
              <a:rPr lang="en-US" sz="3200" dirty="0" smtClean="0"/>
              <a:t>Do you worry you have lost </a:t>
            </a:r>
            <a:r>
              <a:rPr lang="en-US" sz="3200" b="1" u="sng" dirty="0" smtClean="0"/>
              <a:t>C</a:t>
            </a:r>
            <a:r>
              <a:rPr lang="en-US" sz="3200" dirty="0" smtClean="0"/>
              <a:t>ontrol over how much you eat?</a:t>
            </a:r>
          </a:p>
          <a:p>
            <a:pPr marL="285750" indent="-285750">
              <a:buFont typeface="Arial"/>
              <a:buChar char="•"/>
            </a:pPr>
            <a:r>
              <a:rPr lang="en-US" sz="3200" dirty="0" smtClean="0"/>
              <a:t>Have you recently lost more than </a:t>
            </a:r>
            <a:r>
              <a:rPr lang="en-US" sz="3200" b="1" u="sng" dirty="0" smtClean="0"/>
              <a:t>O</a:t>
            </a:r>
            <a:r>
              <a:rPr lang="en-US" sz="3200" dirty="0" smtClean="0"/>
              <a:t>ne stone (6kg) in weight over a 3 month period?</a:t>
            </a:r>
          </a:p>
          <a:p>
            <a:pPr marL="285750" indent="-285750">
              <a:buFont typeface="Arial"/>
              <a:buChar char="•"/>
            </a:pPr>
            <a:r>
              <a:rPr lang="en-US" sz="3200" dirty="0" smtClean="0"/>
              <a:t>Do you believe yourself to be </a:t>
            </a:r>
            <a:r>
              <a:rPr lang="en-US" sz="3200" b="1" u="sng" dirty="0" smtClean="0"/>
              <a:t>F</a:t>
            </a:r>
            <a:r>
              <a:rPr lang="en-US" sz="3200" dirty="0" smtClean="0"/>
              <a:t>at when others say you are thin?</a:t>
            </a:r>
          </a:p>
          <a:p>
            <a:pPr marL="285750" indent="-285750">
              <a:buFont typeface="Arial"/>
              <a:buChar char="•"/>
            </a:pPr>
            <a:r>
              <a:rPr lang="en-US" sz="3200" dirty="0" smtClean="0"/>
              <a:t>Would you say that </a:t>
            </a:r>
            <a:r>
              <a:rPr lang="en-US" sz="3200" b="1" u="sng" dirty="0" smtClean="0"/>
              <a:t>F</a:t>
            </a:r>
            <a:r>
              <a:rPr lang="en-US" sz="3200" dirty="0" smtClean="0"/>
              <a:t>ood dominates your life?</a:t>
            </a:r>
            <a:endParaRPr lang="en-US" sz="3200" dirty="0"/>
          </a:p>
        </p:txBody>
      </p:sp>
    </p:spTree>
    <p:extLst>
      <p:ext uri="{BB962C8B-B14F-4D97-AF65-F5344CB8AC3E}">
        <p14:creationId xmlns:p14="http://schemas.microsoft.com/office/powerpoint/2010/main" val="36537468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rgbClr val="FFFF00"/>
                </a:solidFill>
                <a:effectLst>
                  <a:outerShdw blurRad="25400" algn="tl" rotWithShape="0">
                    <a:srgbClr val="000000">
                      <a:alpha val="43000"/>
                    </a:srgbClr>
                  </a:outerShdw>
                </a:effectLst>
              </a:rPr>
              <a:t/>
            </a:r>
            <a:br>
              <a:rPr lang="en-AU" sz="1800" b="1" spc="150" dirty="0" smtClean="0">
                <a:ln w="11430"/>
                <a:solidFill>
                  <a:srgbClr val="FFFF00"/>
                </a:solidFill>
                <a:effectLst>
                  <a:outerShdw blurRad="25400" algn="tl" rotWithShape="0">
                    <a:srgbClr val="000000">
                      <a:alpha val="43000"/>
                    </a:srgbClr>
                  </a:outerShdw>
                </a:effectLst>
              </a:rPr>
            </a:br>
            <a:r>
              <a:rPr lang="en-AU" sz="1800" b="1" spc="150" dirty="0" smtClean="0">
                <a:ln w="11430"/>
                <a:solidFill>
                  <a:schemeClr val="bg1">
                    <a:lumMod val="75000"/>
                  </a:schemeClr>
                </a:solidFill>
                <a:effectLst>
                  <a:outerShdw blurRad="25400" algn="tl" rotWithShape="0">
                    <a:srgbClr val="000000">
                      <a:alpha val="43000"/>
                    </a:srgbClr>
                  </a:outerShdw>
                </a:effectLst>
              </a:rPr>
              <a:t>Eating Disorders</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200" b="1" spc="150" dirty="0" smtClean="0">
                <a:ln w="11430"/>
                <a:solidFill>
                  <a:schemeClr val="bg1">
                    <a:lumMod val="95000"/>
                  </a:schemeClr>
                </a:solidFill>
                <a:effectLst>
                  <a:outerShdw blurRad="25400" algn="tl" rotWithShape="0">
                    <a:srgbClr val="000000">
                      <a:alpha val="43000"/>
                    </a:srgbClr>
                  </a:outerShdw>
                </a:effectLst>
              </a:rPr>
              <a:t>Example of Weight Graph: Anorexia</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8" name="TextBox 7"/>
          <p:cNvSpPr txBox="1"/>
          <p:nvPr/>
        </p:nvSpPr>
        <p:spPr>
          <a:xfrm>
            <a:off x="4305300" y="1689101"/>
            <a:ext cx="4584700" cy="3693319"/>
          </a:xfrm>
          <a:prstGeom prst="rect">
            <a:avLst/>
          </a:prstGeom>
          <a:noFill/>
        </p:spPr>
        <p:txBody>
          <a:bodyPr wrap="square" rtlCol="0">
            <a:spAutoFit/>
          </a:bodyPr>
          <a:lstStyle/>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9"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
        <p:nvSpPr>
          <p:cNvPr id="3" name="TextBox 2"/>
          <p:cNvSpPr txBox="1"/>
          <p:nvPr/>
        </p:nvSpPr>
        <p:spPr>
          <a:xfrm>
            <a:off x="457200" y="1417638"/>
            <a:ext cx="8229599" cy="584776"/>
          </a:xfrm>
          <a:prstGeom prst="rect">
            <a:avLst/>
          </a:prstGeom>
          <a:noFill/>
        </p:spPr>
        <p:txBody>
          <a:bodyPr wrap="square" rtlCol="0">
            <a:spAutoFit/>
          </a:bodyPr>
          <a:lstStyle/>
          <a:p>
            <a:endParaRPr lang="en-US" sz="3200" dirty="0"/>
          </a:p>
        </p:txBody>
      </p:sp>
      <p:pic>
        <p:nvPicPr>
          <p:cNvPr id="2" name="Picture 1" descr="Screen Shot 2016-12-11 at 5.57.4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8029" y="1689100"/>
            <a:ext cx="6590467" cy="4988282"/>
          </a:xfrm>
          <a:prstGeom prst="rect">
            <a:avLst/>
          </a:prstGeom>
        </p:spPr>
      </p:pic>
    </p:spTree>
    <p:extLst>
      <p:ext uri="{BB962C8B-B14F-4D97-AF65-F5344CB8AC3E}">
        <p14:creationId xmlns:p14="http://schemas.microsoft.com/office/powerpoint/2010/main" val="10258900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rgbClr val="FFFF00"/>
                </a:solidFill>
                <a:effectLst>
                  <a:outerShdw blurRad="25400" algn="tl" rotWithShape="0">
                    <a:srgbClr val="000000">
                      <a:alpha val="43000"/>
                    </a:srgbClr>
                  </a:outerShdw>
                </a:effectLst>
              </a:rPr>
              <a:t/>
            </a:r>
            <a:br>
              <a:rPr lang="en-AU" sz="1800" b="1" spc="150" dirty="0" smtClean="0">
                <a:ln w="11430"/>
                <a:solidFill>
                  <a:srgbClr val="FFFF00"/>
                </a:solidFill>
                <a:effectLst>
                  <a:outerShdw blurRad="25400" algn="tl" rotWithShape="0">
                    <a:srgbClr val="000000">
                      <a:alpha val="43000"/>
                    </a:srgbClr>
                  </a:outerShdw>
                </a:effectLst>
              </a:rPr>
            </a:br>
            <a:r>
              <a:rPr lang="en-AU" sz="1800" b="1" spc="150" dirty="0" smtClean="0">
                <a:ln w="11430"/>
                <a:solidFill>
                  <a:schemeClr val="bg1">
                    <a:lumMod val="75000"/>
                  </a:schemeClr>
                </a:solidFill>
                <a:effectLst>
                  <a:outerShdw blurRad="25400" algn="tl" rotWithShape="0">
                    <a:srgbClr val="000000">
                      <a:alpha val="43000"/>
                    </a:srgbClr>
                  </a:outerShdw>
                </a:effectLst>
              </a:rPr>
              <a:t>Eating Disorders</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200" b="1" spc="150" dirty="0" smtClean="0">
                <a:ln w="11430"/>
                <a:solidFill>
                  <a:schemeClr val="bg1">
                    <a:lumMod val="95000"/>
                  </a:schemeClr>
                </a:solidFill>
                <a:effectLst>
                  <a:outerShdw blurRad="25400" algn="tl" rotWithShape="0">
                    <a:srgbClr val="000000">
                      <a:alpha val="43000"/>
                    </a:srgbClr>
                  </a:outerShdw>
                </a:effectLst>
              </a:rPr>
              <a:t>Binge Eating Disorder</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8" name="TextBox 7"/>
          <p:cNvSpPr txBox="1"/>
          <p:nvPr/>
        </p:nvSpPr>
        <p:spPr>
          <a:xfrm>
            <a:off x="4305300" y="1689101"/>
            <a:ext cx="4584700" cy="3693319"/>
          </a:xfrm>
          <a:prstGeom prst="rect">
            <a:avLst/>
          </a:prstGeom>
          <a:noFill/>
        </p:spPr>
        <p:txBody>
          <a:bodyPr wrap="square" rtlCol="0">
            <a:spAutoFit/>
          </a:bodyPr>
          <a:lstStyle/>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9"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
        <p:nvSpPr>
          <p:cNvPr id="2" name="TextBox 1"/>
          <p:cNvSpPr txBox="1"/>
          <p:nvPr/>
        </p:nvSpPr>
        <p:spPr>
          <a:xfrm>
            <a:off x="457200" y="1417638"/>
            <a:ext cx="8229600" cy="5262979"/>
          </a:xfrm>
          <a:prstGeom prst="rect">
            <a:avLst/>
          </a:prstGeom>
          <a:noFill/>
        </p:spPr>
        <p:txBody>
          <a:bodyPr wrap="square" rtlCol="0">
            <a:spAutoFit/>
          </a:bodyPr>
          <a:lstStyle/>
          <a:p>
            <a:pPr marL="342900" indent="-342900">
              <a:buFont typeface="Arial"/>
              <a:buChar char="•"/>
            </a:pPr>
            <a:r>
              <a:rPr lang="en-US" sz="2400" dirty="0" smtClean="0"/>
              <a:t>Recurrent regular binge eating (weekly x 3 months)</a:t>
            </a:r>
          </a:p>
          <a:p>
            <a:pPr marL="800100" lvl="1" indent="-342900">
              <a:buFont typeface="Arial"/>
              <a:buChar char="•"/>
            </a:pPr>
            <a:r>
              <a:rPr lang="en-US" sz="2400" dirty="0" smtClean="0"/>
              <a:t>Larger amount of food than most people would eat in 2 hour period</a:t>
            </a:r>
          </a:p>
          <a:p>
            <a:pPr marL="800100" lvl="1" indent="-342900">
              <a:buFont typeface="Arial"/>
              <a:buChar char="•"/>
            </a:pPr>
            <a:r>
              <a:rPr lang="en-US" sz="2400" dirty="0" smtClean="0"/>
              <a:t>Sense of lack of control</a:t>
            </a:r>
          </a:p>
          <a:p>
            <a:pPr marL="342900" indent="-342900">
              <a:buFont typeface="Arial"/>
              <a:buChar char="•"/>
            </a:pPr>
            <a:r>
              <a:rPr lang="en-US" sz="2400" dirty="0" smtClean="0"/>
              <a:t>No purging, </a:t>
            </a:r>
            <a:r>
              <a:rPr lang="en-US" sz="2400" dirty="0" smtClean="0"/>
              <a:t>vomiting, </a:t>
            </a:r>
            <a:r>
              <a:rPr lang="en-US" sz="2400" dirty="0" smtClean="0"/>
              <a:t>fasting or compulsive exercise</a:t>
            </a:r>
          </a:p>
          <a:p>
            <a:pPr marL="342900" indent="-342900">
              <a:buFont typeface="Arial"/>
              <a:buChar char="•"/>
            </a:pPr>
            <a:r>
              <a:rPr lang="en-US" sz="2400" dirty="0" smtClean="0"/>
              <a:t>Body image concern not a requirement</a:t>
            </a:r>
          </a:p>
          <a:p>
            <a:pPr marL="342900" indent="-342900">
              <a:buFont typeface="Arial"/>
              <a:buChar char="•"/>
            </a:pPr>
            <a:r>
              <a:rPr lang="en-US" sz="2400" dirty="0" smtClean="0"/>
              <a:t>Marked distress</a:t>
            </a:r>
          </a:p>
          <a:p>
            <a:pPr marL="342900" indent="-342900">
              <a:buFont typeface="Arial"/>
              <a:buChar char="•"/>
            </a:pPr>
            <a:r>
              <a:rPr lang="en-US" sz="2400" dirty="0" smtClean="0"/>
              <a:t>At least 3 other symptoms</a:t>
            </a:r>
          </a:p>
          <a:p>
            <a:pPr marL="800100" lvl="1" indent="-342900">
              <a:buFont typeface="Arial"/>
              <a:buChar char="•"/>
            </a:pPr>
            <a:r>
              <a:rPr lang="en-US" sz="2400" dirty="0" smtClean="0"/>
              <a:t>Eating more rapidly than normal</a:t>
            </a:r>
          </a:p>
          <a:p>
            <a:pPr marL="800100" lvl="1" indent="-342900">
              <a:buFont typeface="Arial"/>
              <a:buChar char="•"/>
            </a:pPr>
            <a:r>
              <a:rPr lang="en-US" sz="2400" dirty="0" smtClean="0"/>
              <a:t>Eating until uncomfortably full</a:t>
            </a:r>
          </a:p>
          <a:p>
            <a:pPr marL="800100" lvl="1" indent="-342900">
              <a:buFont typeface="Arial"/>
              <a:buChar char="•"/>
            </a:pPr>
            <a:r>
              <a:rPr lang="en-US" sz="2400" dirty="0" smtClean="0"/>
              <a:t>Large amounts of food when not hungry</a:t>
            </a:r>
          </a:p>
          <a:p>
            <a:pPr marL="800100" lvl="1" indent="-342900">
              <a:buFont typeface="Arial"/>
              <a:buChar char="•"/>
            </a:pPr>
            <a:r>
              <a:rPr lang="en-US" sz="2400" dirty="0" smtClean="0"/>
              <a:t>Eating alone due to embarrassment</a:t>
            </a:r>
          </a:p>
          <a:p>
            <a:pPr marL="800100" lvl="1" indent="-342900">
              <a:buFont typeface="Arial"/>
              <a:buChar char="•"/>
            </a:pPr>
            <a:r>
              <a:rPr lang="en-US" sz="2400" dirty="0" smtClean="0"/>
              <a:t>Feeling disgusted, depressed, or guilty afterward</a:t>
            </a:r>
          </a:p>
          <a:p>
            <a:pPr marL="800100" lvl="1" indent="-342900">
              <a:buFont typeface="Arial"/>
              <a:buChar char="•"/>
            </a:pPr>
            <a:endParaRPr lang="en-US" sz="2400" dirty="0"/>
          </a:p>
        </p:txBody>
      </p:sp>
    </p:spTree>
    <p:extLst>
      <p:ext uri="{BB962C8B-B14F-4D97-AF65-F5344CB8AC3E}">
        <p14:creationId xmlns:p14="http://schemas.microsoft.com/office/powerpoint/2010/main" val="22797874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6"/>
            <a:ext cx="8229600" cy="3514724"/>
          </a:xfrm>
        </p:spPr>
        <p:txBody>
          <a:bodyPr>
            <a:noAutofit/>
          </a:bodyPr>
          <a:lstStyle/>
          <a:p>
            <a:pPr algn="l"/>
            <a:r>
              <a:rPr lang="en-US" sz="1800" dirty="0" smtClean="0"/>
              <a:t>The </a:t>
            </a:r>
            <a:r>
              <a:rPr lang="en-US" sz="1800" dirty="0"/>
              <a:t>“IACAPAP Textbook of Child and Adolescent Mental Health” is </a:t>
            </a:r>
            <a:r>
              <a:rPr lang="en-US" sz="1800" dirty="0" smtClean="0"/>
              <a:t>available </a:t>
            </a:r>
            <a:r>
              <a:rPr lang="en-US" sz="1800" dirty="0"/>
              <a:t>at the IACAPAP website </a:t>
            </a:r>
            <a:r>
              <a:rPr lang="en-US" sz="1800" u="sng" dirty="0"/>
              <a:t>http://iacapap.org/iacapap-textbook-of-child-and-adolescent-mental-health</a:t>
            </a:r>
            <a:r>
              <a:rPr lang="en-US" sz="1800" dirty="0"/>
              <a:t/>
            </a:r>
            <a:br>
              <a:rPr lang="en-US" sz="1800" dirty="0"/>
            </a:br>
            <a:r>
              <a:rPr lang="en-US" sz="1800" dirty="0" smtClean="0"/>
              <a:t/>
            </a:r>
            <a:br>
              <a:rPr lang="en-US" sz="1800" dirty="0" smtClean="0"/>
            </a:br>
            <a:r>
              <a:rPr lang="en-US" sz="1800" dirty="0"/>
              <a:t/>
            </a:r>
            <a:br>
              <a:rPr lang="en-US" sz="1800" dirty="0"/>
            </a:br>
            <a:r>
              <a:rPr lang="en-US" sz="1800" dirty="0" smtClean="0"/>
              <a:t>Please </a:t>
            </a:r>
            <a:r>
              <a:rPr lang="en-US" sz="1800" dirty="0"/>
              <a:t>note that this </a:t>
            </a:r>
            <a:r>
              <a:rPr lang="en-US" sz="1800" dirty="0" smtClean="0"/>
              <a:t>book and its companion </a:t>
            </a:r>
            <a:r>
              <a:rPr lang="en-US" sz="1800" dirty="0" smtClean="0"/>
              <a:t>PowerPoint </a:t>
            </a:r>
            <a:r>
              <a:rPr lang="en-US" sz="1800" dirty="0" smtClean="0"/>
              <a:t>are:</a:t>
            </a:r>
            <a:r>
              <a:rPr lang="en-US" sz="1800" dirty="0"/>
              <a:t/>
            </a:r>
            <a:br>
              <a:rPr lang="en-US" sz="1800" dirty="0"/>
            </a:br>
            <a:r>
              <a:rPr lang="en-US" sz="1800" dirty="0"/>
              <a:t>·        Free and no registration is required to read or download it</a:t>
            </a:r>
            <a:br>
              <a:rPr lang="en-US" sz="1800" dirty="0"/>
            </a:br>
            <a:r>
              <a:rPr lang="en-US" sz="1800" dirty="0"/>
              <a:t>·        This is an open-access publication under the Creative Commons Attribution Non</a:t>
            </a:r>
            <a:r>
              <a:rPr lang="en-US" sz="1800" dirty="0" smtClean="0"/>
              <a:t>-	commercial </a:t>
            </a:r>
            <a:r>
              <a:rPr lang="en-US" sz="1800" dirty="0"/>
              <a:t>License. According to this, use, distribution and reproduction in any </a:t>
            </a:r>
            <a:r>
              <a:rPr lang="en-US" sz="1800" dirty="0" smtClean="0"/>
              <a:t>	medium </a:t>
            </a:r>
            <a:r>
              <a:rPr lang="en-US" sz="1800" dirty="0"/>
              <a:t>are allowed without prior permission provided the original work is </a:t>
            </a:r>
            <a:r>
              <a:rPr lang="en-US" sz="1800" dirty="0" smtClean="0"/>
              <a:t>	properly </a:t>
            </a:r>
            <a:r>
              <a:rPr lang="en-US" sz="1800" dirty="0"/>
              <a:t>cited and the use is non-commercial.</a:t>
            </a:r>
            <a:br>
              <a:rPr lang="en-US" sz="1800" dirty="0"/>
            </a:br>
            <a:endParaRPr lang="en-US" sz="1800" dirty="0"/>
          </a:p>
        </p:txBody>
      </p:sp>
      <p:sp>
        <p:nvSpPr>
          <p:cNvPr id="3" name="Vertical Text Placeholder 2"/>
          <p:cNvSpPr>
            <a:spLocks noGrp="1"/>
          </p:cNvSpPr>
          <p:nvPr>
            <p:ph type="body" orient="vert" idx="1"/>
          </p:nvPr>
        </p:nvSpPr>
        <p:spPr>
          <a:xfrm>
            <a:off x="457200" y="4203700"/>
            <a:ext cx="8229600" cy="1947863"/>
          </a:xfrm>
        </p:spPr>
        <p:txBody>
          <a:bodyPr/>
          <a:lstStyle/>
          <a:p>
            <a:endParaRPr lang="en-US" dirty="0"/>
          </a:p>
        </p:txBody>
      </p:sp>
      <p:pic>
        <p:nvPicPr>
          <p:cNvPr id="4" name="Picture 3"/>
          <p:cNvPicPr>
            <a:picLocks noChangeAspect="1"/>
          </p:cNvPicPr>
          <p:nvPr/>
        </p:nvPicPr>
        <p:blipFill>
          <a:blip r:embed="rId2"/>
          <a:stretch>
            <a:fillRect/>
          </a:stretch>
        </p:blipFill>
        <p:spPr>
          <a:xfrm>
            <a:off x="0" y="3851752"/>
            <a:ext cx="9144000" cy="3032163"/>
          </a:xfrm>
          <a:prstGeom prst="rect">
            <a:avLst/>
          </a:prstGeom>
        </p:spPr>
      </p:pic>
    </p:spTree>
    <p:extLst>
      <p:ext uri="{BB962C8B-B14F-4D97-AF65-F5344CB8AC3E}">
        <p14:creationId xmlns:p14="http://schemas.microsoft.com/office/powerpoint/2010/main" val="22104766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rgbClr val="FFFF00"/>
                </a:solidFill>
                <a:effectLst>
                  <a:outerShdw blurRad="25400" algn="tl" rotWithShape="0">
                    <a:srgbClr val="000000">
                      <a:alpha val="43000"/>
                    </a:srgbClr>
                  </a:outerShdw>
                </a:effectLst>
              </a:rPr>
              <a:t/>
            </a:r>
            <a:br>
              <a:rPr lang="en-AU" sz="1800" b="1" spc="150" dirty="0" smtClean="0">
                <a:ln w="11430"/>
                <a:solidFill>
                  <a:srgbClr val="FFFF00"/>
                </a:solidFill>
                <a:effectLst>
                  <a:outerShdw blurRad="25400" algn="tl" rotWithShape="0">
                    <a:srgbClr val="000000">
                      <a:alpha val="43000"/>
                    </a:srgbClr>
                  </a:outerShdw>
                </a:effectLst>
              </a:rPr>
            </a:br>
            <a:r>
              <a:rPr lang="en-AU" sz="1800" b="1" spc="150" dirty="0" smtClean="0">
                <a:ln w="11430"/>
                <a:solidFill>
                  <a:schemeClr val="bg1">
                    <a:lumMod val="75000"/>
                  </a:schemeClr>
                </a:solidFill>
                <a:effectLst>
                  <a:outerShdw blurRad="25400" algn="tl" rotWithShape="0">
                    <a:srgbClr val="000000">
                      <a:alpha val="43000"/>
                    </a:srgbClr>
                  </a:outerShdw>
                </a:effectLst>
              </a:rPr>
              <a:t>Eating Disorders</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200" b="1" spc="150" dirty="0" smtClean="0">
                <a:ln w="11430"/>
                <a:solidFill>
                  <a:schemeClr val="bg1">
                    <a:lumMod val="95000"/>
                  </a:schemeClr>
                </a:solidFill>
                <a:effectLst>
                  <a:outerShdw blurRad="25400" algn="tl" rotWithShape="0">
                    <a:srgbClr val="000000">
                      <a:alpha val="43000"/>
                    </a:srgbClr>
                  </a:outerShdw>
                </a:effectLst>
              </a:rPr>
              <a:t>Bulimia Nervosa</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8" name="TextBox 7"/>
          <p:cNvSpPr txBox="1"/>
          <p:nvPr/>
        </p:nvSpPr>
        <p:spPr>
          <a:xfrm>
            <a:off x="4305300" y="1689101"/>
            <a:ext cx="4584700" cy="3693319"/>
          </a:xfrm>
          <a:prstGeom prst="rect">
            <a:avLst/>
          </a:prstGeom>
          <a:noFill/>
        </p:spPr>
        <p:txBody>
          <a:bodyPr wrap="square" rtlCol="0">
            <a:spAutoFit/>
          </a:bodyPr>
          <a:lstStyle/>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9"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
        <p:nvSpPr>
          <p:cNvPr id="3" name="TextBox 2"/>
          <p:cNvSpPr txBox="1"/>
          <p:nvPr/>
        </p:nvSpPr>
        <p:spPr>
          <a:xfrm>
            <a:off x="457200" y="1417638"/>
            <a:ext cx="8432800" cy="5632312"/>
          </a:xfrm>
          <a:prstGeom prst="rect">
            <a:avLst/>
          </a:prstGeom>
          <a:noFill/>
        </p:spPr>
        <p:txBody>
          <a:bodyPr wrap="square" rtlCol="0">
            <a:spAutoFit/>
          </a:bodyPr>
          <a:lstStyle/>
          <a:p>
            <a:pPr marL="285750" indent="-285750">
              <a:buFont typeface="Arial"/>
              <a:buChar char="•"/>
            </a:pPr>
            <a:r>
              <a:rPr lang="en-US" sz="2800" dirty="0" smtClean="0"/>
              <a:t>Binge symptoms</a:t>
            </a:r>
          </a:p>
          <a:p>
            <a:pPr marL="285750" indent="-285750">
              <a:buFont typeface="Arial"/>
              <a:buChar char="•"/>
            </a:pPr>
            <a:r>
              <a:rPr lang="en-US" sz="2800" dirty="0" smtClean="0"/>
              <a:t>Purge symptoms</a:t>
            </a:r>
          </a:p>
          <a:p>
            <a:pPr marL="742950" lvl="1" indent="-285750">
              <a:buFont typeface="Arial"/>
              <a:buChar char="•"/>
            </a:pPr>
            <a:r>
              <a:rPr lang="en-US" sz="2800" dirty="0" smtClean="0"/>
              <a:t>Self-induced vomiting</a:t>
            </a:r>
          </a:p>
          <a:p>
            <a:pPr marL="742950" lvl="1" indent="-285750">
              <a:buFont typeface="Arial"/>
              <a:buChar char="•"/>
            </a:pPr>
            <a:r>
              <a:rPr lang="en-US" sz="2800" dirty="0" smtClean="0"/>
              <a:t>Misuse of laxatives, diuretics, other medications</a:t>
            </a:r>
          </a:p>
          <a:p>
            <a:pPr marL="742950" lvl="1" indent="-285750">
              <a:buFont typeface="Arial"/>
              <a:buChar char="•"/>
            </a:pPr>
            <a:r>
              <a:rPr lang="en-US" sz="2800" dirty="0" smtClean="0"/>
              <a:t>Fasting</a:t>
            </a:r>
          </a:p>
          <a:p>
            <a:pPr marL="742950" lvl="1" indent="-285750">
              <a:buFont typeface="Arial"/>
              <a:buChar char="•"/>
            </a:pPr>
            <a:r>
              <a:rPr lang="en-US" sz="2800" dirty="0" smtClean="0"/>
              <a:t>Excessive exercise</a:t>
            </a:r>
          </a:p>
          <a:p>
            <a:pPr marL="285750" indent="-285750">
              <a:buFont typeface="Arial"/>
              <a:buChar char="•"/>
            </a:pPr>
            <a:r>
              <a:rPr lang="en-US" sz="2800" dirty="0" smtClean="0"/>
              <a:t>Both symptoms occur weekly x 3 months</a:t>
            </a:r>
          </a:p>
          <a:p>
            <a:pPr marL="285750" indent="-285750">
              <a:buFont typeface="Arial"/>
              <a:buChar char="•"/>
            </a:pPr>
            <a:r>
              <a:rPr lang="en-US" sz="2800" dirty="0" smtClean="0"/>
              <a:t>Self-evaluation unduly influenced by body shape and weight</a:t>
            </a:r>
          </a:p>
          <a:p>
            <a:pPr marL="285750" indent="-285750">
              <a:buFont typeface="Arial"/>
              <a:buChar char="•"/>
            </a:pPr>
            <a:r>
              <a:rPr lang="en-US" sz="2800" dirty="0" smtClean="0"/>
              <a:t>Usually normal weight</a:t>
            </a:r>
          </a:p>
          <a:p>
            <a:pPr marL="285750" indent="-285750">
              <a:buFont typeface="Arial"/>
              <a:buChar char="•"/>
            </a:pPr>
            <a:r>
              <a:rPr lang="en-US" sz="2800" dirty="0" smtClean="0"/>
              <a:t>Bulimic Inventory Test (BITE):</a:t>
            </a:r>
          </a:p>
          <a:p>
            <a:r>
              <a:rPr lang="en-US" sz="2000" dirty="0" smtClean="0">
                <a:hlinkClick r:id="rId4"/>
              </a:rPr>
              <a:t>http://www.davidfaeh.ch/fileadmin/media/pdf_norm/bite.pdf</a:t>
            </a:r>
            <a:endParaRPr lang="en-US" sz="2000" dirty="0" smtClean="0"/>
          </a:p>
          <a:p>
            <a:pPr marL="342900" indent="-342900">
              <a:buFont typeface="Arial"/>
              <a:buChar char="•"/>
            </a:pPr>
            <a:endParaRPr lang="en-US" sz="3200" dirty="0"/>
          </a:p>
        </p:txBody>
      </p:sp>
    </p:spTree>
    <p:extLst>
      <p:ext uri="{BB962C8B-B14F-4D97-AF65-F5344CB8AC3E}">
        <p14:creationId xmlns:p14="http://schemas.microsoft.com/office/powerpoint/2010/main" val="6851314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79"/>
            <a:ext cx="8229600" cy="1315721"/>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Eating Disorders</a:t>
            </a:r>
            <a:r>
              <a:rPr lang="en-US" sz="1800" b="1" spc="150" dirty="0">
                <a:ln w="11430"/>
                <a:solidFill>
                  <a:schemeClr val="bg1">
                    <a:lumMod val="75000"/>
                  </a:schemeClr>
                </a:solidFill>
                <a:effectLst>
                  <a:outerShdw blurRad="25400" algn="tl" rotWithShape="0">
                    <a:srgbClr val="000000">
                      <a:alpha val="43000"/>
                    </a:srgbClr>
                  </a:outerShdw>
                </a:effectLst>
              </a:rPr>
              <a:t/>
            </a:r>
            <a:br>
              <a:rPr lang="en-US" sz="1800" b="1" spc="150" dirty="0">
                <a:ln w="11430"/>
                <a:solidFill>
                  <a:schemeClr val="bg1">
                    <a:lumMod val="75000"/>
                  </a:schemeClr>
                </a:solidFill>
                <a:effectLst>
                  <a:outerShdw blurRad="25400" algn="tl" rotWithShape="0">
                    <a:srgbClr val="000000">
                      <a:alpha val="43000"/>
                    </a:srgbClr>
                  </a:outerShdw>
                </a:effectLst>
              </a:rPr>
            </a:br>
            <a:r>
              <a:rPr lang="en-US" sz="3200" b="1" spc="150" dirty="0" smtClean="0">
                <a:ln w="11430"/>
                <a:solidFill>
                  <a:schemeClr val="bg1">
                    <a:lumMod val="95000"/>
                  </a:schemeClr>
                </a:solidFill>
                <a:effectLst>
                  <a:outerShdw blurRad="25400" algn="tl" rotWithShape="0">
                    <a:srgbClr val="000000">
                      <a:alpha val="43000"/>
                    </a:srgbClr>
                  </a:outerShdw>
                </a:effectLst>
              </a:rPr>
              <a:t>Other Disorders</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8" name="TextBox 7"/>
          <p:cNvSpPr txBox="1"/>
          <p:nvPr/>
        </p:nvSpPr>
        <p:spPr>
          <a:xfrm>
            <a:off x="4305300" y="1689101"/>
            <a:ext cx="4584700" cy="3693319"/>
          </a:xfrm>
          <a:prstGeom prst="rect">
            <a:avLst/>
          </a:prstGeom>
          <a:noFill/>
        </p:spPr>
        <p:txBody>
          <a:bodyPr wrap="square" rtlCol="0">
            <a:spAutoFit/>
          </a:bodyPr>
          <a:lstStyle/>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9"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
        <p:nvSpPr>
          <p:cNvPr id="2" name="TextBox 1"/>
          <p:cNvSpPr txBox="1"/>
          <p:nvPr/>
        </p:nvSpPr>
        <p:spPr>
          <a:xfrm>
            <a:off x="457200" y="1817124"/>
            <a:ext cx="8686800" cy="4893647"/>
          </a:xfrm>
          <a:prstGeom prst="rect">
            <a:avLst/>
          </a:prstGeom>
          <a:noFill/>
        </p:spPr>
        <p:txBody>
          <a:bodyPr wrap="square" rtlCol="0">
            <a:spAutoFit/>
          </a:bodyPr>
          <a:lstStyle/>
          <a:p>
            <a:pPr marL="342900" indent="-342900">
              <a:buFont typeface="Wingdings" panose="05000000000000000000" pitchFamily="2" charset="2"/>
              <a:buChar char="Ø"/>
            </a:pPr>
            <a:r>
              <a:rPr lang="en-US" sz="2400" b="1" spc="150" dirty="0" smtClean="0">
                <a:ln w="11430"/>
                <a:effectLst>
                  <a:outerShdw blurRad="25400" algn="tl" rotWithShape="0">
                    <a:srgbClr val="000000">
                      <a:alpha val="43000"/>
                    </a:srgbClr>
                  </a:outerShdw>
                </a:effectLst>
              </a:rPr>
              <a:t>DSM-5</a:t>
            </a:r>
            <a:r>
              <a:rPr lang="en-US" sz="2400" b="1" spc="150" dirty="0">
                <a:ln w="11430"/>
                <a:effectLst>
                  <a:outerShdw blurRad="25400" algn="tl" rotWithShape="0">
                    <a:srgbClr val="000000">
                      <a:alpha val="43000"/>
                    </a:srgbClr>
                  </a:outerShdw>
                </a:effectLst>
              </a:rPr>
              <a:t>: Other Specified Feeding or Eating Disorders (OSFED</a:t>
            </a:r>
            <a:r>
              <a:rPr lang="en-US" sz="2400" b="1" spc="150" dirty="0" smtClean="0">
                <a:ln w="11430"/>
                <a:effectLst>
                  <a:outerShdw blurRad="25400" algn="tl" rotWithShape="0">
                    <a:srgbClr val="000000">
                      <a:alpha val="43000"/>
                    </a:srgbClr>
                  </a:outerShdw>
                </a:effectLst>
              </a:rPr>
              <a:t>)</a:t>
            </a:r>
          </a:p>
          <a:p>
            <a:pPr marL="800100" lvl="1" indent="-342900">
              <a:buFont typeface="Arial" panose="020B0604020202020204" pitchFamily="34" charset="0"/>
              <a:buChar char="•"/>
            </a:pPr>
            <a:r>
              <a:rPr lang="en-US" sz="2400" dirty="0" smtClean="0"/>
              <a:t>Atypical Anorexia Nervosa</a:t>
            </a:r>
          </a:p>
          <a:p>
            <a:pPr marL="800100" lvl="1" indent="-342900">
              <a:buFont typeface="Arial" panose="020B0604020202020204" pitchFamily="34" charset="0"/>
              <a:buChar char="•"/>
            </a:pPr>
            <a:r>
              <a:rPr lang="en-US" sz="2400" dirty="0" err="1" smtClean="0"/>
              <a:t>Subthreshold</a:t>
            </a:r>
            <a:r>
              <a:rPr lang="en-US" sz="2400" dirty="0" smtClean="0"/>
              <a:t> bulimia nervosa</a:t>
            </a:r>
          </a:p>
          <a:p>
            <a:pPr marL="800100" lvl="1" indent="-342900">
              <a:buFont typeface="Arial" panose="020B0604020202020204" pitchFamily="34" charset="0"/>
              <a:buChar char="•"/>
            </a:pPr>
            <a:r>
              <a:rPr lang="en-US" sz="2400" dirty="0" smtClean="0"/>
              <a:t>Binge-eating disorder </a:t>
            </a:r>
            <a:r>
              <a:rPr lang="en-US" sz="2400" dirty="0" smtClean="0"/>
              <a:t> (</a:t>
            </a:r>
            <a:r>
              <a:rPr lang="en-US" sz="2400" dirty="0" smtClean="0"/>
              <a:t>of low frequency or limited duration)</a:t>
            </a:r>
          </a:p>
          <a:p>
            <a:pPr marL="800100" lvl="1" indent="-342900">
              <a:buFont typeface="Arial" panose="020B0604020202020204" pitchFamily="34" charset="0"/>
              <a:buChar char="•"/>
            </a:pPr>
            <a:r>
              <a:rPr lang="en-US" sz="2400" dirty="0" smtClean="0"/>
              <a:t>Purging disorder</a:t>
            </a:r>
          </a:p>
          <a:p>
            <a:pPr marL="800100" lvl="1" indent="-342900">
              <a:buFont typeface="Arial" panose="020B0604020202020204" pitchFamily="34" charset="0"/>
              <a:buChar char="•"/>
            </a:pPr>
            <a:r>
              <a:rPr lang="en-US" sz="2400" dirty="0" smtClean="0"/>
              <a:t>Night eating syndrome</a:t>
            </a:r>
          </a:p>
          <a:p>
            <a:pPr marL="342900" indent="-342900">
              <a:buFont typeface="Arial"/>
              <a:buChar char="•"/>
            </a:pPr>
            <a:endParaRPr lang="en-US" sz="2400" dirty="0" smtClean="0"/>
          </a:p>
          <a:p>
            <a:pPr marL="342900" indent="-342900">
              <a:buFont typeface="Wingdings" panose="05000000000000000000" pitchFamily="2" charset="2"/>
              <a:buChar char="Ø"/>
            </a:pPr>
            <a:r>
              <a:rPr lang="en-US" sz="2400" b="1" dirty="0" smtClean="0"/>
              <a:t>Avoidant </a:t>
            </a:r>
            <a:r>
              <a:rPr lang="en-US" sz="2400" b="1" dirty="0" smtClean="0"/>
              <a:t>Restrictive Food Intake Disorder (ARFID)</a:t>
            </a:r>
          </a:p>
          <a:p>
            <a:endParaRPr lang="en-US" sz="2400" b="1" dirty="0" smtClean="0"/>
          </a:p>
          <a:p>
            <a:pPr marL="342900" indent="-342900">
              <a:buFont typeface="Wingdings" panose="05000000000000000000" pitchFamily="2" charset="2"/>
              <a:buChar char="Ø"/>
            </a:pPr>
            <a:r>
              <a:rPr lang="en-US" sz="2400" b="1" dirty="0" smtClean="0"/>
              <a:t>Unspecified </a:t>
            </a:r>
            <a:r>
              <a:rPr lang="en-US" sz="2400" b="1" dirty="0" smtClean="0"/>
              <a:t>Feeding or Eating Disorder (UFED)</a:t>
            </a:r>
          </a:p>
          <a:p>
            <a:pPr marL="342900" indent="-342900">
              <a:buFont typeface="Arial"/>
              <a:buChar char="•"/>
            </a:pPr>
            <a:endParaRPr lang="en-US" sz="2400" dirty="0" smtClean="0"/>
          </a:p>
          <a:p>
            <a:pPr marL="800100" lvl="1" indent="-342900">
              <a:buFont typeface="Arial"/>
              <a:buChar char="•"/>
            </a:pPr>
            <a:endParaRPr lang="en-US" sz="2400" dirty="0"/>
          </a:p>
        </p:txBody>
      </p:sp>
    </p:spTree>
    <p:extLst>
      <p:ext uri="{BB962C8B-B14F-4D97-AF65-F5344CB8AC3E}">
        <p14:creationId xmlns:p14="http://schemas.microsoft.com/office/powerpoint/2010/main" val="21481498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rgbClr val="FFFF00"/>
                </a:solidFill>
                <a:effectLst>
                  <a:outerShdw blurRad="25400" algn="tl" rotWithShape="0">
                    <a:srgbClr val="000000">
                      <a:alpha val="43000"/>
                    </a:srgbClr>
                  </a:outerShdw>
                </a:effectLst>
              </a:rPr>
              <a:t/>
            </a:r>
            <a:br>
              <a:rPr lang="en-AU" sz="1800" b="1" spc="150" dirty="0" smtClean="0">
                <a:ln w="11430"/>
                <a:solidFill>
                  <a:srgbClr val="FFFF00"/>
                </a:solidFill>
                <a:effectLst>
                  <a:outerShdw blurRad="25400" algn="tl" rotWithShape="0">
                    <a:srgbClr val="000000">
                      <a:alpha val="43000"/>
                    </a:srgbClr>
                  </a:outerShdw>
                </a:effectLst>
              </a:rPr>
            </a:br>
            <a:r>
              <a:rPr lang="en-AU" sz="1800" b="1" spc="150" dirty="0" smtClean="0">
                <a:ln w="11430"/>
                <a:solidFill>
                  <a:schemeClr val="bg1">
                    <a:lumMod val="75000"/>
                  </a:schemeClr>
                </a:solidFill>
                <a:effectLst>
                  <a:outerShdw blurRad="25400" algn="tl" rotWithShape="0">
                    <a:srgbClr val="000000">
                      <a:alpha val="43000"/>
                    </a:srgbClr>
                  </a:outerShdw>
                </a:effectLst>
              </a:rPr>
              <a:t>Eating Disorders</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200" b="1" spc="150" dirty="0" smtClean="0">
                <a:ln w="11430"/>
                <a:solidFill>
                  <a:schemeClr val="bg1">
                    <a:lumMod val="95000"/>
                  </a:schemeClr>
                </a:solidFill>
                <a:effectLst>
                  <a:outerShdw blurRad="25400" algn="tl" rotWithShape="0">
                    <a:srgbClr val="000000">
                      <a:alpha val="43000"/>
                    </a:srgbClr>
                  </a:outerShdw>
                </a:effectLst>
              </a:rPr>
              <a:t>Rating Scales</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8" name="TextBox 7"/>
          <p:cNvSpPr txBox="1"/>
          <p:nvPr/>
        </p:nvSpPr>
        <p:spPr>
          <a:xfrm>
            <a:off x="4305300" y="1689101"/>
            <a:ext cx="4584700" cy="3693319"/>
          </a:xfrm>
          <a:prstGeom prst="rect">
            <a:avLst/>
          </a:prstGeom>
          <a:noFill/>
        </p:spPr>
        <p:txBody>
          <a:bodyPr wrap="square" rtlCol="0">
            <a:spAutoFit/>
          </a:bodyPr>
          <a:lstStyle/>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9"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
        <p:nvSpPr>
          <p:cNvPr id="3" name="TextBox 2"/>
          <p:cNvSpPr txBox="1"/>
          <p:nvPr/>
        </p:nvSpPr>
        <p:spPr>
          <a:xfrm>
            <a:off x="457200" y="1417638"/>
            <a:ext cx="8432800" cy="3046988"/>
          </a:xfrm>
          <a:prstGeom prst="rect">
            <a:avLst/>
          </a:prstGeom>
          <a:noFill/>
        </p:spPr>
        <p:txBody>
          <a:bodyPr wrap="square" rtlCol="0">
            <a:spAutoFit/>
          </a:bodyPr>
          <a:lstStyle/>
          <a:p>
            <a:pPr marL="342900" indent="-342900">
              <a:buFont typeface="Arial"/>
              <a:buChar char="•"/>
            </a:pPr>
            <a:r>
              <a:rPr lang="en-US" sz="3200" dirty="0" smtClean="0"/>
              <a:t>The Eating Disorders Examination (EDE-Q)</a:t>
            </a:r>
          </a:p>
          <a:p>
            <a:pPr marL="342900" indent="-342900">
              <a:buFont typeface="Arial"/>
              <a:buChar char="•"/>
            </a:pPr>
            <a:r>
              <a:rPr lang="en-US" sz="3200" dirty="0" smtClean="0"/>
              <a:t>Eating Disorders Inventory-3</a:t>
            </a:r>
          </a:p>
          <a:p>
            <a:pPr marL="342900" indent="-342900">
              <a:buFont typeface="Arial"/>
              <a:buChar char="•"/>
            </a:pPr>
            <a:r>
              <a:rPr lang="en-US" sz="3200" dirty="0" smtClean="0"/>
              <a:t>The Children’s Eating Attitudes Test</a:t>
            </a:r>
          </a:p>
          <a:p>
            <a:pPr marL="342900" indent="-342900">
              <a:buFont typeface="Arial"/>
              <a:buChar char="•"/>
            </a:pPr>
            <a:r>
              <a:rPr lang="en-US" sz="3200" dirty="0" smtClean="0"/>
              <a:t>Morgan-Russell Average Outcome Scale (MRAOS)</a:t>
            </a:r>
          </a:p>
          <a:p>
            <a:pPr marL="342900" indent="-342900">
              <a:buFont typeface="Arial"/>
              <a:buChar char="•"/>
            </a:pPr>
            <a:r>
              <a:rPr lang="en-US" sz="3200" dirty="0" smtClean="0"/>
              <a:t>Bulimic Investigatory Test (BITE)</a:t>
            </a:r>
            <a:endParaRPr lang="en-US" sz="3200" dirty="0"/>
          </a:p>
        </p:txBody>
      </p:sp>
    </p:spTree>
    <p:extLst>
      <p:ext uri="{BB962C8B-B14F-4D97-AF65-F5344CB8AC3E}">
        <p14:creationId xmlns:p14="http://schemas.microsoft.com/office/powerpoint/2010/main" val="7179607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79"/>
            <a:ext cx="8229600" cy="1315721"/>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Eating Disorders</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200" b="1" spc="150" dirty="0" smtClean="0">
                <a:ln w="11430"/>
                <a:solidFill>
                  <a:schemeClr val="bg1">
                    <a:lumMod val="95000"/>
                  </a:schemeClr>
                </a:solidFill>
                <a:effectLst>
                  <a:outerShdw blurRad="25400" algn="tl" rotWithShape="0">
                    <a:srgbClr val="000000">
                      <a:alpha val="43000"/>
                    </a:srgbClr>
                  </a:outerShdw>
                </a:effectLst>
              </a:rPr>
              <a:t>Investigation of Physical Conditions and Psychological Symptoms</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8" name="TextBox 7"/>
          <p:cNvSpPr txBox="1"/>
          <p:nvPr/>
        </p:nvSpPr>
        <p:spPr>
          <a:xfrm>
            <a:off x="4305300" y="1689101"/>
            <a:ext cx="4584700" cy="3693319"/>
          </a:xfrm>
          <a:prstGeom prst="rect">
            <a:avLst/>
          </a:prstGeom>
          <a:noFill/>
        </p:spPr>
        <p:txBody>
          <a:bodyPr wrap="square" rtlCol="0">
            <a:spAutoFit/>
          </a:bodyPr>
          <a:lstStyle/>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9"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
        <p:nvSpPr>
          <p:cNvPr id="2" name="TextBox 1"/>
          <p:cNvSpPr txBox="1"/>
          <p:nvPr/>
        </p:nvSpPr>
        <p:spPr>
          <a:xfrm>
            <a:off x="203199" y="1689100"/>
            <a:ext cx="8686801" cy="4832093"/>
          </a:xfrm>
          <a:prstGeom prst="rect">
            <a:avLst/>
          </a:prstGeom>
          <a:noFill/>
        </p:spPr>
        <p:txBody>
          <a:bodyPr wrap="square" rtlCol="0">
            <a:spAutoFit/>
          </a:bodyPr>
          <a:lstStyle/>
          <a:p>
            <a:pPr marL="342900" indent="-342900">
              <a:buFont typeface="Arial"/>
              <a:buChar char="•"/>
            </a:pPr>
            <a:r>
              <a:rPr lang="en-US" sz="2800" dirty="0" smtClean="0"/>
              <a:t>Physical investigations</a:t>
            </a:r>
          </a:p>
          <a:p>
            <a:pPr marL="342900" indent="-342900">
              <a:buFont typeface="Arial"/>
              <a:buChar char="•"/>
            </a:pPr>
            <a:r>
              <a:rPr lang="en-US" sz="2800" dirty="0" smtClean="0"/>
              <a:t>Food diaries</a:t>
            </a:r>
          </a:p>
          <a:p>
            <a:pPr marL="342900" indent="-342900">
              <a:buFont typeface="Arial"/>
              <a:buChar char="•"/>
            </a:pPr>
            <a:r>
              <a:rPr lang="en-US" sz="2800" dirty="0" smtClean="0"/>
              <a:t>Growth charts</a:t>
            </a:r>
          </a:p>
          <a:p>
            <a:pPr marL="342900" indent="-342900">
              <a:buFont typeface="Arial"/>
              <a:buChar char="•"/>
            </a:pPr>
            <a:r>
              <a:rPr lang="en-US" sz="2800" dirty="0" smtClean="0"/>
              <a:t>Psychiatric assessment</a:t>
            </a:r>
          </a:p>
          <a:p>
            <a:pPr marL="342900" indent="-342900">
              <a:buFont typeface="Arial"/>
              <a:buChar char="•"/>
            </a:pPr>
            <a:r>
              <a:rPr lang="en-US" sz="2800" dirty="0" smtClean="0"/>
              <a:t>Family history and involvement</a:t>
            </a:r>
          </a:p>
          <a:p>
            <a:pPr marL="342900" indent="-342900">
              <a:buFont typeface="Arial"/>
              <a:buChar char="•"/>
            </a:pPr>
            <a:r>
              <a:rPr lang="en-US" sz="2800" dirty="0" smtClean="0"/>
              <a:t>Observation of family meal</a:t>
            </a:r>
          </a:p>
          <a:p>
            <a:pPr marL="342900" indent="-342900">
              <a:buFont typeface="Arial"/>
              <a:buChar char="•"/>
            </a:pPr>
            <a:r>
              <a:rPr lang="en-US" sz="2800" dirty="0" smtClean="0"/>
              <a:t>Height and weight</a:t>
            </a:r>
          </a:p>
          <a:p>
            <a:pPr marL="342900" indent="-342900">
              <a:buFont typeface="Arial"/>
              <a:buChar char="•"/>
            </a:pPr>
            <a:r>
              <a:rPr lang="en-US" sz="2800" dirty="0" smtClean="0"/>
              <a:t>Routine blood tests: glucose, thyroid, electrolytes, liver function tests, pregnancy, complete blood count</a:t>
            </a:r>
          </a:p>
          <a:p>
            <a:pPr marL="342900" indent="-342900">
              <a:buFont typeface="Arial"/>
              <a:buChar char="•"/>
            </a:pPr>
            <a:r>
              <a:rPr lang="en-US" sz="2800" dirty="0" smtClean="0"/>
              <a:t>Electrocardiogram</a:t>
            </a:r>
          </a:p>
          <a:p>
            <a:pPr marL="342900" indent="-342900">
              <a:buFont typeface="Arial"/>
              <a:buChar char="•"/>
            </a:pPr>
            <a:r>
              <a:rPr lang="en-US" sz="2800" dirty="0" smtClean="0"/>
              <a:t>Bone density</a:t>
            </a:r>
            <a:endParaRPr lang="en-US" sz="2800" dirty="0"/>
          </a:p>
        </p:txBody>
      </p:sp>
    </p:spTree>
    <p:extLst>
      <p:ext uri="{BB962C8B-B14F-4D97-AF65-F5344CB8AC3E}">
        <p14:creationId xmlns:p14="http://schemas.microsoft.com/office/powerpoint/2010/main" val="16660545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391476"/>
          </a:xfrm>
        </p:spPr>
        <p:txBody>
          <a:bodyPr>
            <a:noAutofit/>
          </a:bodyPr>
          <a:lstStyle/>
          <a:p>
            <a:r>
              <a:rPr lang="en-US" sz="3200" u="sng" dirty="0" smtClean="0"/>
              <a:t>Psychological</a:t>
            </a:r>
            <a:endParaRPr lang="en-US" sz="3200" u="sng" dirty="0"/>
          </a:p>
        </p:txBody>
      </p:sp>
      <p:sp>
        <p:nvSpPr>
          <p:cNvPr id="4" name="Content Placeholder 3"/>
          <p:cNvSpPr>
            <a:spLocks noGrp="1"/>
          </p:cNvSpPr>
          <p:nvPr>
            <p:ph sz="half" idx="2"/>
          </p:nvPr>
        </p:nvSpPr>
        <p:spPr>
          <a:xfrm>
            <a:off x="457199" y="1878910"/>
            <a:ext cx="4713945" cy="3951288"/>
          </a:xfrm>
        </p:spPr>
        <p:txBody>
          <a:bodyPr>
            <a:noAutofit/>
          </a:bodyPr>
          <a:lstStyle/>
          <a:p>
            <a:r>
              <a:rPr lang="en-US" sz="2800" dirty="0" smtClean="0"/>
              <a:t>Depression</a:t>
            </a:r>
          </a:p>
          <a:p>
            <a:r>
              <a:rPr lang="en-US" sz="2800" dirty="0" smtClean="0"/>
              <a:t>Anxiety and </a:t>
            </a:r>
            <a:r>
              <a:rPr lang="en-US" sz="2800" dirty="0" err="1" smtClean="0"/>
              <a:t>obsessionality</a:t>
            </a:r>
            <a:endParaRPr lang="en-US" sz="2800" dirty="0" smtClean="0"/>
          </a:p>
          <a:p>
            <a:r>
              <a:rPr lang="en-US" sz="2800" dirty="0" smtClean="0"/>
              <a:t>Autism spectrum disorders</a:t>
            </a:r>
          </a:p>
          <a:p>
            <a:r>
              <a:rPr lang="en-US" sz="2800" dirty="0" smtClean="0"/>
              <a:t>Emerging borderline personality disorder</a:t>
            </a:r>
          </a:p>
          <a:p>
            <a:r>
              <a:rPr lang="en-US" sz="2800" dirty="0" smtClean="0"/>
              <a:t>Substance abuse</a:t>
            </a:r>
          </a:p>
          <a:p>
            <a:r>
              <a:rPr lang="en-US" sz="2800" dirty="0" smtClean="0"/>
              <a:t>Chronic fatigue syndrome</a:t>
            </a:r>
            <a:endParaRPr lang="en-US" sz="2800" dirty="0"/>
          </a:p>
        </p:txBody>
      </p:sp>
      <p:sp>
        <p:nvSpPr>
          <p:cNvPr id="5" name="Text Placeholder 4"/>
          <p:cNvSpPr>
            <a:spLocks noGrp="1"/>
          </p:cNvSpPr>
          <p:nvPr>
            <p:ph type="body" sz="quarter" idx="3"/>
          </p:nvPr>
        </p:nvSpPr>
        <p:spPr>
          <a:xfrm>
            <a:off x="5108693" y="1417637"/>
            <a:ext cx="4041775" cy="508951"/>
          </a:xfrm>
        </p:spPr>
        <p:txBody>
          <a:bodyPr>
            <a:noAutofit/>
          </a:bodyPr>
          <a:lstStyle/>
          <a:p>
            <a:r>
              <a:rPr lang="en-US" sz="3200" u="sng" dirty="0" smtClean="0"/>
              <a:t>Physical</a:t>
            </a:r>
            <a:endParaRPr lang="en-US" sz="3200" u="sng" dirty="0"/>
          </a:p>
        </p:txBody>
      </p:sp>
      <p:sp>
        <p:nvSpPr>
          <p:cNvPr id="6" name="Content Placeholder 5"/>
          <p:cNvSpPr>
            <a:spLocks noGrp="1"/>
          </p:cNvSpPr>
          <p:nvPr>
            <p:ph sz="quarter" idx="4"/>
          </p:nvPr>
        </p:nvSpPr>
        <p:spPr>
          <a:xfrm>
            <a:off x="5171145" y="1926589"/>
            <a:ext cx="4041775" cy="3951288"/>
          </a:xfrm>
        </p:spPr>
        <p:txBody>
          <a:bodyPr>
            <a:normAutofit/>
          </a:bodyPr>
          <a:lstStyle/>
          <a:p>
            <a:r>
              <a:rPr lang="en-US" sz="2800" dirty="0" smtClean="0"/>
              <a:t>Diabetes</a:t>
            </a:r>
          </a:p>
          <a:p>
            <a:r>
              <a:rPr lang="en-US" sz="2800" dirty="0" smtClean="0"/>
              <a:t>Cystic fibrosis</a:t>
            </a:r>
          </a:p>
          <a:p>
            <a:r>
              <a:rPr lang="en-US" sz="2800" dirty="0" smtClean="0"/>
              <a:t>Gastrointestinal conditions</a:t>
            </a:r>
          </a:p>
          <a:p>
            <a:r>
              <a:rPr lang="en-US" sz="2800" dirty="0" smtClean="0"/>
              <a:t>Obesity</a:t>
            </a:r>
            <a:endParaRPr lang="en-US" sz="2800" dirty="0"/>
          </a:p>
        </p:txBody>
      </p:sp>
      <p:sp>
        <p:nvSpPr>
          <p:cNvPr id="7" name="Title 5"/>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Eating Disorders</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200" b="1" spc="150" dirty="0" smtClean="0">
                <a:ln w="11430"/>
                <a:solidFill>
                  <a:schemeClr val="bg1">
                    <a:lumMod val="95000"/>
                  </a:schemeClr>
                </a:solidFill>
                <a:effectLst>
                  <a:outerShdw blurRad="25400" algn="tl" rotWithShape="0">
                    <a:srgbClr val="000000">
                      <a:alpha val="43000"/>
                    </a:srgbClr>
                  </a:outerShdw>
                </a:effectLst>
              </a:rPr>
              <a:t>Comorbidity</a:t>
            </a:r>
            <a:endParaRPr lang="en-US" sz="3200" b="1" strike="sngStrike"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32401963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normAutofit/>
          </a:bodyPr>
          <a:lstStyle/>
          <a:p>
            <a:r>
              <a:rPr lang="en-US" sz="3200" u="sng" dirty="0" smtClean="0"/>
              <a:t>Anorexia</a:t>
            </a:r>
            <a:endParaRPr lang="en-US" sz="3200" u="sng" dirty="0"/>
          </a:p>
        </p:txBody>
      </p:sp>
      <p:sp>
        <p:nvSpPr>
          <p:cNvPr id="4" name="Content Placeholder 3"/>
          <p:cNvSpPr>
            <a:spLocks noGrp="1"/>
          </p:cNvSpPr>
          <p:nvPr>
            <p:ph sz="half" idx="2"/>
          </p:nvPr>
        </p:nvSpPr>
        <p:spPr/>
        <p:txBody>
          <a:bodyPr>
            <a:noAutofit/>
          </a:bodyPr>
          <a:lstStyle/>
          <a:p>
            <a:r>
              <a:rPr lang="en-US" sz="2800" dirty="0" smtClean="0"/>
              <a:t>One of </a:t>
            </a:r>
            <a:r>
              <a:rPr lang="en-US" sz="2800" dirty="0" smtClean="0"/>
              <a:t>the most </a:t>
            </a:r>
            <a:r>
              <a:rPr lang="en-US" sz="2800" dirty="0" smtClean="0"/>
              <a:t>lethal psychiatric conditions</a:t>
            </a:r>
          </a:p>
          <a:p>
            <a:r>
              <a:rPr lang="en-US" sz="2800" dirty="0" smtClean="0"/>
              <a:t>~40% achieve full recovery</a:t>
            </a:r>
          </a:p>
          <a:p>
            <a:r>
              <a:rPr lang="en-US" sz="2800" dirty="0" smtClean="0"/>
              <a:t>Small percentage severe and enduring course</a:t>
            </a:r>
          </a:p>
          <a:p>
            <a:r>
              <a:rPr lang="en-US" sz="2800" dirty="0" smtClean="0"/>
              <a:t>Ave time to recovery= 6-7 years</a:t>
            </a:r>
            <a:endParaRPr lang="en-US" sz="2800" dirty="0"/>
          </a:p>
        </p:txBody>
      </p:sp>
      <p:sp>
        <p:nvSpPr>
          <p:cNvPr id="5" name="Text Placeholder 4"/>
          <p:cNvSpPr>
            <a:spLocks noGrp="1"/>
          </p:cNvSpPr>
          <p:nvPr>
            <p:ph type="body" sz="quarter" idx="3"/>
          </p:nvPr>
        </p:nvSpPr>
        <p:spPr/>
        <p:txBody>
          <a:bodyPr>
            <a:normAutofit/>
          </a:bodyPr>
          <a:lstStyle/>
          <a:p>
            <a:r>
              <a:rPr lang="en-US" sz="3200" u="sng" dirty="0" smtClean="0"/>
              <a:t>Bulimia</a:t>
            </a:r>
            <a:endParaRPr lang="en-US" sz="3200" u="sng" dirty="0"/>
          </a:p>
        </p:txBody>
      </p:sp>
      <p:sp>
        <p:nvSpPr>
          <p:cNvPr id="6" name="Content Placeholder 5"/>
          <p:cNvSpPr>
            <a:spLocks noGrp="1"/>
          </p:cNvSpPr>
          <p:nvPr>
            <p:ph sz="quarter" idx="4"/>
          </p:nvPr>
        </p:nvSpPr>
        <p:spPr/>
        <p:txBody>
          <a:bodyPr>
            <a:noAutofit/>
          </a:bodyPr>
          <a:lstStyle/>
          <a:p>
            <a:r>
              <a:rPr lang="en-US" sz="2800" dirty="0" smtClean="0"/>
              <a:t>May remit spontaneously in young</a:t>
            </a:r>
          </a:p>
          <a:p>
            <a:r>
              <a:rPr lang="en-US" sz="2800" dirty="0" smtClean="0"/>
              <a:t>&gt;50% achieve remission at 5 </a:t>
            </a:r>
            <a:r>
              <a:rPr lang="en-US" sz="2800" dirty="0" err="1" smtClean="0"/>
              <a:t>yrs</a:t>
            </a:r>
            <a:endParaRPr lang="en-US" sz="2800" dirty="0" smtClean="0"/>
          </a:p>
          <a:p>
            <a:r>
              <a:rPr lang="en-US" sz="2800" dirty="0" smtClean="0"/>
              <a:t>Untreated symptoms likely to persist with significant impact</a:t>
            </a:r>
            <a:endParaRPr lang="en-US" sz="2800" dirty="0"/>
          </a:p>
        </p:txBody>
      </p:sp>
      <p:sp>
        <p:nvSpPr>
          <p:cNvPr id="8" name="Title 5"/>
          <p:cNvSpPr txBox="1">
            <a:spLocks/>
          </p:cNvSpPr>
          <p:nvPr/>
        </p:nvSpPr>
        <p:spPr>
          <a:xfrm>
            <a:off x="457200" y="274638"/>
            <a:ext cx="8229600" cy="1143000"/>
          </a:xfrm>
          <a:prstGeom prst="rect">
            <a:avLst/>
          </a:prstGeom>
          <a:solidFill>
            <a:srgbClr val="008000"/>
          </a:solidFill>
          <a:ln>
            <a:solidFill>
              <a:schemeClr val="bg1"/>
            </a:solidFill>
          </a:ln>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sz="1800" b="1" spc="150" smtClean="0">
                <a:ln w="11430"/>
                <a:solidFill>
                  <a:srgbClr val="FFFF00"/>
                </a:solidFill>
                <a:effectLst>
                  <a:outerShdw blurRad="25400" algn="tl" rotWithShape="0">
                    <a:srgbClr val="000000">
                      <a:alpha val="43000"/>
                    </a:srgbClr>
                  </a:outerShdw>
                </a:effectLst>
              </a:rPr>
              <a:t/>
            </a:r>
            <a:br>
              <a:rPr lang="en-AU" sz="1800" b="1" spc="150" smtClean="0">
                <a:ln w="11430"/>
                <a:solidFill>
                  <a:srgbClr val="FFFF00"/>
                </a:solidFill>
                <a:effectLst>
                  <a:outerShdw blurRad="25400" algn="tl" rotWithShape="0">
                    <a:srgbClr val="000000">
                      <a:alpha val="43000"/>
                    </a:srgbClr>
                  </a:outerShdw>
                </a:effectLst>
              </a:rPr>
            </a:br>
            <a:r>
              <a:rPr lang="en-AU" sz="1800" b="1" spc="150" smtClean="0">
                <a:ln w="11430"/>
                <a:solidFill>
                  <a:schemeClr val="bg1">
                    <a:lumMod val="75000"/>
                  </a:schemeClr>
                </a:solidFill>
                <a:effectLst>
                  <a:outerShdw blurRad="25400" algn="tl" rotWithShape="0">
                    <a:srgbClr val="000000">
                      <a:alpha val="43000"/>
                    </a:srgbClr>
                  </a:outerShdw>
                </a:effectLst>
              </a:rPr>
              <a:t>Eating Disorders</a:t>
            </a:r>
            <a:r>
              <a:rPr lang="en-US" sz="1800" b="1" spc="150" smtClean="0">
                <a:ln w="11430"/>
                <a:solidFill>
                  <a:schemeClr val="bg1">
                    <a:lumMod val="75000"/>
                  </a:schemeClr>
                </a:solidFill>
                <a:effectLst>
                  <a:outerShdw blurRad="25400" algn="tl" rotWithShape="0">
                    <a:srgbClr val="000000">
                      <a:alpha val="43000"/>
                    </a:srgbClr>
                  </a:outerShdw>
                </a:effectLst>
              </a:rPr>
              <a:t/>
            </a:r>
            <a:br>
              <a:rPr lang="en-US" sz="1800" b="1" spc="150" smtClean="0">
                <a:ln w="11430"/>
                <a:solidFill>
                  <a:schemeClr val="bg1">
                    <a:lumMod val="75000"/>
                  </a:schemeClr>
                </a:solidFill>
                <a:effectLst>
                  <a:outerShdw blurRad="25400" algn="tl" rotWithShape="0">
                    <a:srgbClr val="000000">
                      <a:alpha val="43000"/>
                    </a:srgbClr>
                  </a:outerShdw>
                </a:effectLst>
              </a:rPr>
            </a:br>
            <a:r>
              <a:rPr lang="en-US" sz="3200" b="1" spc="150" smtClean="0">
                <a:ln w="11430"/>
                <a:solidFill>
                  <a:schemeClr val="bg1">
                    <a:lumMod val="95000"/>
                  </a:schemeClr>
                </a:solidFill>
                <a:effectLst>
                  <a:outerShdw blurRad="25400" algn="tl" rotWithShape="0">
                    <a:srgbClr val="000000">
                      <a:alpha val="43000"/>
                    </a:srgbClr>
                  </a:outerShdw>
                </a:effectLst>
              </a:rPr>
              <a:t>Course and Burden</a:t>
            </a:r>
            <a:br>
              <a:rPr lang="en-US" sz="3200" b="1" spc="150" smtClean="0">
                <a:ln w="11430"/>
                <a:solidFill>
                  <a:schemeClr val="bg1">
                    <a:lumMod val="95000"/>
                  </a:schemeClr>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29198055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
            <a:ext cx="8229600" cy="1417637"/>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Eating Disorders</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200" b="1" spc="150" dirty="0" smtClean="0">
                <a:ln w="11430"/>
                <a:solidFill>
                  <a:schemeClr val="bg1">
                    <a:lumMod val="95000"/>
                  </a:schemeClr>
                </a:solidFill>
                <a:effectLst>
                  <a:outerShdw blurRad="25400" algn="tl" rotWithShape="0">
                    <a:srgbClr val="000000">
                      <a:alpha val="43000"/>
                    </a:srgbClr>
                  </a:outerShdw>
                </a:effectLst>
              </a:rPr>
              <a:t>Management of Anorexia: Issues to Consider</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8" name="TextBox 7"/>
          <p:cNvSpPr txBox="1"/>
          <p:nvPr/>
        </p:nvSpPr>
        <p:spPr>
          <a:xfrm>
            <a:off x="4305300" y="1689101"/>
            <a:ext cx="4584700" cy="3693319"/>
          </a:xfrm>
          <a:prstGeom prst="rect">
            <a:avLst/>
          </a:prstGeom>
          <a:noFill/>
        </p:spPr>
        <p:txBody>
          <a:bodyPr wrap="square" rtlCol="0">
            <a:spAutoFit/>
          </a:bodyPr>
          <a:lstStyle/>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9"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
        <p:nvSpPr>
          <p:cNvPr id="2" name="TextBox 1"/>
          <p:cNvSpPr txBox="1"/>
          <p:nvPr/>
        </p:nvSpPr>
        <p:spPr>
          <a:xfrm>
            <a:off x="457200" y="1417638"/>
            <a:ext cx="8229600" cy="4893647"/>
          </a:xfrm>
          <a:prstGeom prst="rect">
            <a:avLst/>
          </a:prstGeom>
          <a:noFill/>
        </p:spPr>
        <p:txBody>
          <a:bodyPr wrap="square" rtlCol="0">
            <a:spAutoFit/>
          </a:bodyPr>
          <a:lstStyle/>
          <a:p>
            <a:pPr marL="342900" indent="-342900">
              <a:buFont typeface="Arial"/>
              <a:buChar char="•"/>
            </a:pPr>
            <a:r>
              <a:rPr lang="en-US" sz="2400" dirty="0" smtClean="0"/>
              <a:t>Challenging management of acute physical risk</a:t>
            </a:r>
          </a:p>
          <a:p>
            <a:pPr marL="800100" lvl="1" indent="-342900">
              <a:buFont typeface="Arial"/>
              <a:buChar char="•"/>
            </a:pPr>
            <a:r>
              <a:rPr lang="en-US" sz="2400" dirty="0" smtClean="0"/>
              <a:t>Precipitous weight loss &gt;1kg/week</a:t>
            </a:r>
          </a:p>
          <a:p>
            <a:pPr marL="800100" lvl="1" indent="-342900">
              <a:buFont typeface="Arial"/>
              <a:buChar char="•"/>
            </a:pPr>
            <a:r>
              <a:rPr lang="en-US" sz="2400" dirty="0" smtClean="0"/>
              <a:t>Purging</a:t>
            </a:r>
          </a:p>
          <a:p>
            <a:pPr marL="800100" lvl="1" indent="-342900">
              <a:buFont typeface="Arial"/>
              <a:buChar char="•"/>
            </a:pPr>
            <a:r>
              <a:rPr lang="en-US" sz="2400" dirty="0" smtClean="0"/>
              <a:t>Substance use</a:t>
            </a:r>
          </a:p>
          <a:p>
            <a:pPr marL="800100" lvl="1" indent="-342900">
              <a:buFont typeface="Arial"/>
              <a:buChar char="•"/>
            </a:pPr>
            <a:r>
              <a:rPr lang="en-US" sz="2400" dirty="0" smtClean="0"/>
              <a:t>Weakness in emaciated patients</a:t>
            </a:r>
          </a:p>
          <a:p>
            <a:pPr marL="342900" indent="-342900">
              <a:buFont typeface="Arial"/>
              <a:buChar char="•"/>
            </a:pPr>
            <a:r>
              <a:rPr lang="en-US" sz="2400" dirty="0" smtClean="0"/>
              <a:t>Behavioral risk</a:t>
            </a:r>
          </a:p>
          <a:p>
            <a:pPr marL="342900" indent="-342900">
              <a:buFont typeface="Arial"/>
              <a:buChar char="•"/>
            </a:pPr>
            <a:r>
              <a:rPr lang="en-US" sz="2400" dirty="0" smtClean="0"/>
              <a:t>Urgency to </a:t>
            </a:r>
            <a:r>
              <a:rPr lang="en-US" sz="2400" dirty="0" smtClean="0"/>
              <a:t>refeeding </a:t>
            </a:r>
            <a:r>
              <a:rPr lang="en-US" sz="2400" dirty="0" smtClean="0"/>
              <a:t>underweight children</a:t>
            </a:r>
          </a:p>
          <a:p>
            <a:pPr marL="342900" indent="-342900">
              <a:buFont typeface="Arial"/>
              <a:buChar char="•"/>
            </a:pPr>
            <a:r>
              <a:rPr lang="en-US" sz="2400" dirty="0" smtClean="0"/>
              <a:t>Consequences of starvation on developing brain and cognition</a:t>
            </a:r>
          </a:p>
          <a:p>
            <a:pPr marL="342900" indent="-342900">
              <a:buFont typeface="Arial"/>
              <a:buChar char="•"/>
            </a:pPr>
            <a:r>
              <a:rPr lang="en-US" sz="2400" dirty="0" smtClean="0"/>
              <a:t>Importance of family/caregiver education</a:t>
            </a:r>
          </a:p>
          <a:p>
            <a:pPr marL="342900" indent="-342900">
              <a:buFont typeface="Arial"/>
              <a:buChar char="•"/>
            </a:pPr>
            <a:r>
              <a:rPr lang="en-US" sz="2400" dirty="0" smtClean="0"/>
              <a:t>Specialist dietetic input</a:t>
            </a:r>
          </a:p>
          <a:p>
            <a:pPr marL="342900" indent="-342900">
              <a:buFont typeface="Arial"/>
              <a:buChar char="•"/>
            </a:pPr>
            <a:r>
              <a:rPr lang="en-US" sz="2400" dirty="0" smtClean="0"/>
              <a:t>Family-based therapy most effective</a:t>
            </a:r>
          </a:p>
          <a:p>
            <a:pPr marL="342900" indent="-342900">
              <a:buFont typeface="Arial"/>
              <a:buChar char="•"/>
            </a:pPr>
            <a:r>
              <a:rPr lang="en-US" sz="2400" dirty="0" smtClean="0"/>
              <a:t>Individual therapy for depression before re-nutrition likely </a:t>
            </a:r>
          </a:p>
          <a:p>
            <a:pPr lvl="1"/>
            <a:r>
              <a:rPr lang="en-US" sz="2400" dirty="0" smtClean="0"/>
              <a:t>ineffective</a:t>
            </a:r>
            <a:endParaRPr lang="en-US" sz="3200" dirty="0"/>
          </a:p>
        </p:txBody>
      </p:sp>
    </p:spTree>
    <p:extLst>
      <p:ext uri="{BB962C8B-B14F-4D97-AF65-F5344CB8AC3E}">
        <p14:creationId xmlns:p14="http://schemas.microsoft.com/office/powerpoint/2010/main" val="8578960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
            <a:ext cx="8229600" cy="1417637"/>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Eating Disorders</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200" b="1" spc="150" dirty="0" smtClean="0">
                <a:ln w="11430"/>
                <a:solidFill>
                  <a:schemeClr val="bg1">
                    <a:lumMod val="95000"/>
                  </a:schemeClr>
                </a:solidFill>
                <a:effectLst>
                  <a:outerShdw blurRad="25400" algn="tl" rotWithShape="0">
                    <a:srgbClr val="000000">
                      <a:alpha val="43000"/>
                    </a:srgbClr>
                  </a:outerShdw>
                </a:effectLst>
              </a:rPr>
              <a:t>Management of Anorexia: Principles of </a:t>
            </a:r>
            <a:r>
              <a:rPr lang="en-US" sz="3200" b="1" spc="150" dirty="0" err="1" smtClean="0">
                <a:ln w="11430"/>
                <a:solidFill>
                  <a:schemeClr val="bg1">
                    <a:lumMod val="95000"/>
                  </a:schemeClr>
                </a:solidFill>
                <a:effectLst>
                  <a:outerShdw blurRad="25400" algn="tl" rotWithShape="0">
                    <a:srgbClr val="000000">
                      <a:alpha val="43000"/>
                    </a:srgbClr>
                  </a:outerShdw>
                </a:effectLst>
              </a:rPr>
              <a:t>Maudsley</a:t>
            </a:r>
            <a:r>
              <a:rPr lang="en-US" sz="3200" b="1" spc="150" dirty="0" smtClean="0">
                <a:ln w="11430"/>
                <a:solidFill>
                  <a:schemeClr val="bg1">
                    <a:lumMod val="95000"/>
                  </a:schemeClr>
                </a:solidFill>
                <a:effectLst>
                  <a:outerShdw blurRad="25400" algn="tl" rotWithShape="0">
                    <a:srgbClr val="000000">
                      <a:alpha val="43000"/>
                    </a:srgbClr>
                  </a:outerShdw>
                </a:effectLst>
              </a:rPr>
              <a:t> Model of Family Therapy</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8" name="TextBox 7"/>
          <p:cNvSpPr txBox="1"/>
          <p:nvPr/>
        </p:nvSpPr>
        <p:spPr>
          <a:xfrm>
            <a:off x="4305300" y="1689101"/>
            <a:ext cx="4584700" cy="3693319"/>
          </a:xfrm>
          <a:prstGeom prst="rect">
            <a:avLst/>
          </a:prstGeom>
          <a:noFill/>
        </p:spPr>
        <p:txBody>
          <a:bodyPr wrap="square" rtlCol="0">
            <a:spAutoFit/>
          </a:bodyPr>
          <a:lstStyle/>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9"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
        <p:nvSpPr>
          <p:cNvPr id="2" name="TextBox 1"/>
          <p:cNvSpPr txBox="1"/>
          <p:nvPr/>
        </p:nvSpPr>
        <p:spPr>
          <a:xfrm>
            <a:off x="0" y="1417638"/>
            <a:ext cx="9144000" cy="5016757"/>
          </a:xfrm>
          <a:prstGeom prst="rect">
            <a:avLst/>
          </a:prstGeom>
          <a:noFill/>
        </p:spPr>
        <p:txBody>
          <a:bodyPr wrap="square" rtlCol="0">
            <a:spAutoFit/>
          </a:bodyPr>
          <a:lstStyle/>
          <a:p>
            <a:pPr marL="800100" lvl="1" indent="-342900">
              <a:buFont typeface="Arial"/>
              <a:buChar char="•"/>
            </a:pPr>
            <a:r>
              <a:rPr lang="en-US" sz="3200" dirty="0" smtClean="0"/>
              <a:t>Family encouraged to take illness very seriously</a:t>
            </a:r>
          </a:p>
          <a:p>
            <a:pPr marL="800100" lvl="1" indent="-342900">
              <a:buFont typeface="Arial"/>
              <a:buChar char="•"/>
            </a:pPr>
            <a:r>
              <a:rPr lang="en-US" sz="3200" dirty="0" smtClean="0"/>
              <a:t>Anorexia externalized ~life-threatening illness</a:t>
            </a:r>
          </a:p>
          <a:p>
            <a:pPr marL="800100" lvl="1" indent="-342900">
              <a:buFont typeface="Arial"/>
              <a:buChar char="•"/>
            </a:pPr>
            <a:r>
              <a:rPr lang="en-US" sz="3200" dirty="0" smtClean="0"/>
              <a:t>Therapy NOT focused on causes/avoids blaming family</a:t>
            </a:r>
          </a:p>
          <a:p>
            <a:pPr marL="800100" lvl="1" indent="-342900">
              <a:buFont typeface="Arial"/>
              <a:buChar char="•"/>
            </a:pPr>
            <a:r>
              <a:rPr lang="en-US" sz="3200" dirty="0" smtClean="0"/>
              <a:t>Responsibility for recovery IS placed with family and professionals</a:t>
            </a:r>
          </a:p>
          <a:p>
            <a:pPr marL="800100" lvl="1" indent="-342900">
              <a:buFont typeface="Arial"/>
              <a:buChar char="•"/>
            </a:pPr>
            <a:r>
              <a:rPr lang="en-US" sz="3200" dirty="0" smtClean="0"/>
              <a:t>Family assumed to know best how to feed child</a:t>
            </a:r>
          </a:p>
          <a:p>
            <a:pPr marL="800100" lvl="1" indent="-342900">
              <a:buFont typeface="Arial"/>
              <a:buChar char="•"/>
            </a:pPr>
            <a:r>
              <a:rPr lang="en-US" sz="3200" dirty="0" smtClean="0"/>
              <a:t>Adults re-take control to child can feed self</a:t>
            </a:r>
          </a:p>
          <a:p>
            <a:pPr marL="800100" lvl="1" indent="-342900">
              <a:buFont typeface="Arial"/>
              <a:buChar char="•"/>
            </a:pPr>
            <a:r>
              <a:rPr lang="en-US" sz="3200" dirty="0" smtClean="0"/>
              <a:t>Appropriate autonomy encouraged ONLY when adequately nourished</a:t>
            </a:r>
            <a:endParaRPr lang="en-US" sz="3200" dirty="0"/>
          </a:p>
        </p:txBody>
      </p:sp>
    </p:spTree>
    <p:extLst>
      <p:ext uri="{BB962C8B-B14F-4D97-AF65-F5344CB8AC3E}">
        <p14:creationId xmlns:p14="http://schemas.microsoft.com/office/powerpoint/2010/main" val="8066728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
            <a:ext cx="8229600" cy="1417637"/>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Eating Disorders</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200" b="1" spc="150" dirty="0" smtClean="0">
                <a:ln w="11430"/>
                <a:solidFill>
                  <a:schemeClr val="bg1">
                    <a:lumMod val="95000"/>
                  </a:schemeClr>
                </a:solidFill>
                <a:effectLst>
                  <a:outerShdw blurRad="25400" algn="tl" rotWithShape="0">
                    <a:srgbClr val="000000">
                      <a:alpha val="43000"/>
                    </a:srgbClr>
                  </a:outerShdw>
                </a:effectLst>
              </a:rPr>
              <a:t>Management of Anorexia: </a:t>
            </a:r>
            <a:r>
              <a:rPr lang="en-US" sz="3200" b="1" spc="150" dirty="0" smtClean="0">
                <a:ln w="11430"/>
                <a:solidFill>
                  <a:schemeClr val="bg1">
                    <a:lumMod val="95000"/>
                  </a:schemeClr>
                </a:solidFill>
                <a:effectLst>
                  <a:outerShdw blurRad="25400" algn="tl" rotWithShape="0">
                    <a:srgbClr val="000000">
                      <a:alpha val="43000"/>
                    </a:srgbClr>
                  </a:outerShdw>
                </a:effectLst>
              </a:rPr>
              <a:t/>
            </a:r>
            <a:br>
              <a:rPr lang="en-US" sz="3200" b="1" spc="150" dirty="0" smtClean="0">
                <a:ln w="11430"/>
                <a:solidFill>
                  <a:schemeClr val="bg1">
                    <a:lumMod val="95000"/>
                  </a:schemeClr>
                </a:solidFill>
                <a:effectLst>
                  <a:outerShdw blurRad="25400" algn="tl" rotWithShape="0">
                    <a:srgbClr val="000000">
                      <a:alpha val="43000"/>
                    </a:srgbClr>
                  </a:outerShdw>
                </a:effectLst>
              </a:rPr>
            </a:br>
            <a:r>
              <a:rPr lang="en-US" sz="3200" b="1" spc="150" dirty="0" smtClean="0">
                <a:ln w="11430"/>
                <a:solidFill>
                  <a:schemeClr val="bg1">
                    <a:lumMod val="95000"/>
                  </a:schemeClr>
                </a:solidFill>
                <a:effectLst>
                  <a:outerShdw blurRad="25400" algn="tl" rotWithShape="0">
                    <a:srgbClr val="000000">
                      <a:alpha val="43000"/>
                    </a:srgbClr>
                  </a:outerShdw>
                </a:effectLst>
              </a:rPr>
              <a:t>Motivational </a:t>
            </a:r>
            <a:r>
              <a:rPr lang="en-US" sz="3200" b="1" spc="150" dirty="0" smtClean="0">
                <a:ln w="11430"/>
                <a:solidFill>
                  <a:schemeClr val="bg1">
                    <a:lumMod val="95000"/>
                  </a:schemeClr>
                </a:solidFill>
                <a:effectLst>
                  <a:outerShdw blurRad="25400" algn="tl" rotWithShape="0">
                    <a:srgbClr val="000000">
                      <a:alpha val="43000"/>
                    </a:srgbClr>
                  </a:outerShdw>
                </a:effectLst>
              </a:rPr>
              <a:t>Approach</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8" name="TextBox 7"/>
          <p:cNvSpPr txBox="1"/>
          <p:nvPr/>
        </p:nvSpPr>
        <p:spPr>
          <a:xfrm>
            <a:off x="4305300" y="1689101"/>
            <a:ext cx="4584700" cy="3693319"/>
          </a:xfrm>
          <a:prstGeom prst="rect">
            <a:avLst/>
          </a:prstGeom>
          <a:noFill/>
        </p:spPr>
        <p:txBody>
          <a:bodyPr wrap="square" rtlCol="0">
            <a:spAutoFit/>
          </a:bodyPr>
          <a:lstStyle/>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9"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
        <p:nvSpPr>
          <p:cNvPr id="2" name="TextBox 1"/>
          <p:cNvSpPr txBox="1"/>
          <p:nvPr/>
        </p:nvSpPr>
        <p:spPr>
          <a:xfrm>
            <a:off x="0" y="1417638"/>
            <a:ext cx="9144000" cy="5878533"/>
          </a:xfrm>
          <a:prstGeom prst="rect">
            <a:avLst/>
          </a:prstGeom>
          <a:noFill/>
        </p:spPr>
        <p:txBody>
          <a:bodyPr wrap="square" rtlCol="0">
            <a:spAutoFit/>
          </a:bodyPr>
          <a:lstStyle/>
          <a:p>
            <a:pPr lvl="1"/>
            <a:r>
              <a:rPr lang="en-US" sz="3200" dirty="0" smtClean="0"/>
              <a:t>Help children see links between anorexia and symptoms they dislike:</a:t>
            </a:r>
          </a:p>
          <a:p>
            <a:pPr marL="914400" lvl="1" indent="-457200">
              <a:buFont typeface="Arial"/>
              <a:buChar char="•"/>
            </a:pPr>
            <a:r>
              <a:rPr lang="en-US" sz="2800" dirty="0"/>
              <a:t>W</a:t>
            </a:r>
            <a:r>
              <a:rPr lang="en-US" sz="2800" dirty="0" smtClean="0"/>
              <a:t>eariness</a:t>
            </a:r>
          </a:p>
          <a:p>
            <a:pPr marL="914400" lvl="1" indent="-457200">
              <a:buFont typeface="Arial"/>
              <a:buChar char="•"/>
            </a:pPr>
            <a:r>
              <a:rPr lang="en-US" sz="2800" dirty="0" smtClean="0"/>
              <a:t>Agitation</a:t>
            </a:r>
          </a:p>
          <a:p>
            <a:pPr marL="914400" lvl="1" indent="-457200">
              <a:buFont typeface="Arial"/>
              <a:buChar char="•"/>
            </a:pPr>
            <a:r>
              <a:rPr lang="en-US" sz="2800" dirty="0" err="1" smtClean="0"/>
              <a:t>Obsessionality</a:t>
            </a:r>
            <a:endParaRPr lang="en-US" sz="2800" dirty="0" smtClean="0"/>
          </a:p>
          <a:p>
            <a:pPr marL="914400" lvl="1" indent="-457200">
              <a:buFont typeface="Arial"/>
              <a:buChar char="•"/>
            </a:pPr>
            <a:r>
              <a:rPr lang="en-US" sz="2800" dirty="0" smtClean="0"/>
              <a:t>Preoccupation with food and its avoidance</a:t>
            </a:r>
          </a:p>
          <a:p>
            <a:pPr marL="914400" lvl="1" indent="-457200">
              <a:buFont typeface="Arial"/>
              <a:buChar char="•"/>
            </a:pPr>
            <a:r>
              <a:rPr lang="en-US" sz="2800" dirty="0" smtClean="0"/>
              <a:t>Sleep problems</a:t>
            </a:r>
          </a:p>
          <a:p>
            <a:pPr marL="914400" lvl="1" indent="-457200">
              <a:buFont typeface="Arial"/>
              <a:buChar char="•"/>
            </a:pPr>
            <a:r>
              <a:rPr lang="en-US" sz="2800" dirty="0" smtClean="0"/>
              <a:t>Feeling cold</a:t>
            </a:r>
          </a:p>
          <a:p>
            <a:pPr marL="914400" lvl="1" indent="-457200">
              <a:buFont typeface="Arial"/>
              <a:buChar char="•"/>
            </a:pPr>
            <a:r>
              <a:rPr lang="en-US" sz="2800" dirty="0" smtClean="0"/>
              <a:t>Lost friendships</a:t>
            </a:r>
          </a:p>
          <a:p>
            <a:pPr marL="914400" lvl="1" indent="-457200">
              <a:buFont typeface="Arial"/>
              <a:buChar char="•"/>
            </a:pPr>
            <a:r>
              <a:rPr lang="en-US" sz="2800" dirty="0" smtClean="0"/>
              <a:t>Inability to join in socially</a:t>
            </a:r>
          </a:p>
          <a:p>
            <a:pPr marL="914400" lvl="1" indent="-457200">
              <a:buFont typeface="Arial"/>
              <a:buChar char="•"/>
            </a:pPr>
            <a:r>
              <a:rPr lang="en-US" sz="2800" dirty="0" smtClean="0"/>
              <a:t>Falling sport/academic performance</a:t>
            </a:r>
          </a:p>
          <a:p>
            <a:pPr marL="914400" lvl="1" indent="-457200">
              <a:buFont typeface="Arial"/>
              <a:buChar char="•"/>
            </a:pPr>
            <a:r>
              <a:rPr lang="en-US" sz="2800" dirty="0" smtClean="0"/>
              <a:t>“Fussing</a:t>
            </a:r>
            <a:r>
              <a:rPr lang="en-US" sz="2800" dirty="0" smtClean="0"/>
              <a:t>” by parents</a:t>
            </a:r>
          </a:p>
          <a:p>
            <a:pPr marL="1257300" lvl="2" indent="-342900">
              <a:buFont typeface="Arial"/>
              <a:buChar char="•"/>
            </a:pPr>
            <a:endParaRPr lang="en-US" sz="3200" dirty="0"/>
          </a:p>
        </p:txBody>
      </p:sp>
    </p:spTree>
    <p:extLst>
      <p:ext uri="{BB962C8B-B14F-4D97-AF65-F5344CB8AC3E}">
        <p14:creationId xmlns:p14="http://schemas.microsoft.com/office/powerpoint/2010/main" val="40772162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
            <a:ext cx="8229600" cy="1417637"/>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Eating Disorders</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200" b="1" spc="150" dirty="0" smtClean="0">
                <a:ln w="11430"/>
                <a:solidFill>
                  <a:schemeClr val="bg1">
                    <a:lumMod val="95000"/>
                  </a:schemeClr>
                </a:solidFill>
                <a:effectLst>
                  <a:outerShdw blurRad="25400" algn="tl" rotWithShape="0">
                    <a:srgbClr val="000000">
                      <a:alpha val="43000"/>
                    </a:srgbClr>
                  </a:outerShdw>
                </a:effectLst>
              </a:rPr>
              <a:t>Management of Anorexia: </a:t>
            </a:r>
            <a:r>
              <a:rPr lang="en-US" sz="3200" b="1" spc="150" dirty="0" smtClean="0">
                <a:ln w="11430"/>
                <a:solidFill>
                  <a:schemeClr val="bg1">
                    <a:lumMod val="95000"/>
                  </a:schemeClr>
                </a:solidFill>
                <a:effectLst>
                  <a:outerShdw blurRad="25400" algn="tl" rotWithShape="0">
                    <a:srgbClr val="000000">
                      <a:alpha val="43000"/>
                    </a:srgbClr>
                  </a:outerShdw>
                </a:effectLst>
              </a:rPr>
              <a:t/>
            </a:r>
            <a:br>
              <a:rPr lang="en-US" sz="3200" b="1" spc="150" dirty="0" smtClean="0">
                <a:ln w="11430"/>
                <a:solidFill>
                  <a:schemeClr val="bg1">
                    <a:lumMod val="95000"/>
                  </a:schemeClr>
                </a:solidFill>
                <a:effectLst>
                  <a:outerShdw blurRad="25400" algn="tl" rotWithShape="0">
                    <a:srgbClr val="000000">
                      <a:alpha val="43000"/>
                    </a:srgbClr>
                  </a:outerShdw>
                </a:effectLst>
              </a:rPr>
            </a:br>
            <a:r>
              <a:rPr lang="en-US" sz="3200" b="1" spc="150" dirty="0" smtClean="0">
                <a:ln w="11430"/>
                <a:solidFill>
                  <a:schemeClr val="bg1">
                    <a:lumMod val="95000"/>
                  </a:schemeClr>
                </a:solidFill>
                <a:effectLst>
                  <a:outerShdw blurRad="25400" algn="tl" rotWithShape="0">
                    <a:srgbClr val="000000">
                      <a:alpha val="43000"/>
                    </a:srgbClr>
                  </a:outerShdw>
                </a:effectLst>
              </a:rPr>
              <a:t>Motivational </a:t>
            </a:r>
            <a:r>
              <a:rPr lang="en-US" sz="3200" b="1" spc="150" dirty="0" smtClean="0">
                <a:ln w="11430"/>
                <a:solidFill>
                  <a:schemeClr val="bg1">
                    <a:lumMod val="95000"/>
                  </a:schemeClr>
                </a:solidFill>
                <a:effectLst>
                  <a:outerShdw blurRad="25400" algn="tl" rotWithShape="0">
                    <a:srgbClr val="000000">
                      <a:alpha val="43000"/>
                    </a:srgbClr>
                  </a:outerShdw>
                </a:effectLst>
              </a:rPr>
              <a:t>Approach</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8" name="TextBox 7"/>
          <p:cNvSpPr txBox="1"/>
          <p:nvPr/>
        </p:nvSpPr>
        <p:spPr>
          <a:xfrm>
            <a:off x="4305300" y="1689101"/>
            <a:ext cx="4584700" cy="3693319"/>
          </a:xfrm>
          <a:prstGeom prst="rect">
            <a:avLst/>
          </a:prstGeom>
          <a:noFill/>
        </p:spPr>
        <p:txBody>
          <a:bodyPr wrap="square" rtlCol="0">
            <a:spAutoFit/>
          </a:bodyPr>
          <a:lstStyle/>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9"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
        <p:nvSpPr>
          <p:cNvPr id="2" name="TextBox 1"/>
          <p:cNvSpPr txBox="1"/>
          <p:nvPr/>
        </p:nvSpPr>
        <p:spPr>
          <a:xfrm>
            <a:off x="0" y="1417638"/>
            <a:ext cx="9144000" cy="4524315"/>
          </a:xfrm>
          <a:prstGeom prst="rect">
            <a:avLst/>
          </a:prstGeom>
          <a:noFill/>
        </p:spPr>
        <p:txBody>
          <a:bodyPr wrap="square" rtlCol="0">
            <a:spAutoFit/>
          </a:bodyPr>
          <a:lstStyle/>
          <a:p>
            <a:pPr lvl="1"/>
            <a:r>
              <a:rPr lang="en-US" sz="3200" dirty="0" smtClean="0"/>
              <a:t>Help children see benefits of weight gain:</a:t>
            </a:r>
          </a:p>
          <a:p>
            <a:pPr marL="914400" lvl="1" indent="-457200">
              <a:buFont typeface="Arial"/>
              <a:buChar char="•"/>
            </a:pPr>
            <a:r>
              <a:rPr lang="en-US" sz="3200" dirty="0" smtClean="0"/>
              <a:t>More energy</a:t>
            </a:r>
          </a:p>
          <a:p>
            <a:pPr marL="914400" lvl="1" indent="-457200">
              <a:buFont typeface="Arial"/>
              <a:buChar char="•"/>
            </a:pPr>
            <a:r>
              <a:rPr lang="en-US" sz="3200" dirty="0" smtClean="0"/>
              <a:t>Clear headedness</a:t>
            </a:r>
          </a:p>
          <a:p>
            <a:pPr marL="914400" lvl="1" indent="-457200">
              <a:buFont typeface="Arial"/>
              <a:buChar char="•"/>
            </a:pPr>
            <a:r>
              <a:rPr lang="en-US" sz="3200" dirty="0" smtClean="0"/>
              <a:t>Resistance to cold</a:t>
            </a:r>
          </a:p>
          <a:p>
            <a:pPr marL="914400" lvl="1" indent="-457200">
              <a:buFont typeface="Arial"/>
              <a:buChar char="•"/>
            </a:pPr>
            <a:r>
              <a:rPr lang="en-US" sz="3200" dirty="0" smtClean="0"/>
              <a:t>Growing in height</a:t>
            </a:r>
          </a:p>
          <a:p>
            <a:pPr marL="914400" lvl="1" indent="-457200">
              <a:buFont typeface="Arial"/>
              <a:buChar char="•"/>
            </a:pPr>
            <a:r>
              <a:rPr lang="en-US" sz="3200" dirty="0" smtClean="0"/>
              <a:t>Capacity for fun with friends</a:t>
            </a:r>
          </a:p>
          <a:p>
            <a:pPr marL="914400" lvl="1" indent="-457200">
              <a:buFont typeface="Arial"/>
              <a:buChar char="•"/>
            </a:pPr>
            <a:r>
              <a:rPr lang="en-US" sz="3200" dirty="0" smtClean="0"/>
              <a:t>Being well enough to join in games</a:t>
            </a:r>
          </a:p>
          <a:p>
            <a:pPr lvl="1"/>
            <a:endParaRPr lang="en-US" sz="3200" dirty="0" smtClean="0"/>
          </a:p>
          <a:p>
            <a:pPr marL="1257300" lvl="2" indent="-342900">
              <a:buFont typeface="Arial"/>
              <a:buChar char="•"/>
            </a:pPr>
            <a:endParaRPr lang="en-US" sz="3200" dirty="0"/>
          </a:p>
        </p:txBody>
      </p:sp>
    </p:spTree>
    <p:extLst>
      <p:ext uri="{BB962C8B-B14F-4D97-AF65-F5344CB8AC3E}">
        <p14:creationId xmlns:p14="http://schemas.microsoft.com/office/powerpoint/2010/main" val="37409659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rgbClr val="FFFF00"/>
                </a:solidFill>
                <a:effectLst>
                  <a:outerShdw blurRad="25400" algn="tl" rotWithShape="0">
                    <a:srgbClr val="000000">
                      <a:alpha val="43000"/>
                    </a:srgbClr>
                  </a:outerShdw>
                </a:effectLst>
              </a:rPr>
              <a:t/>
            </a:r>
            <a:br>
              <a:rPr lang="en-AU" sz="1800" b="1" spc="150" dirty="0" smtClean="0">
                <a:ln w="11430"/>
                <a:solidFill>
                  <a:srgbClr val="FFFF00"/>
                </a:solidFill>
                <a:effectLst>
                  <a:outerShdw blurRad="25400" algn="tl" rotWithShape="0">
                    <a:srgbClr val="000000">
                      <a:alpha val="43000"/>
                    </a:srgbClr>
                  </a:outerShdw>
                </a:effectLst>
              </a:rPr>
            </a:br>
            <a:r>
              <a:rPr lang="en-AU" sz="1800" b="1" spc="150" dirty="0" smtClean="0">
                <a:ln w="11430"/>
                <a:solidFill>
                  <a:schemeClr val="bg1">
                    <a:lumMod val="75000"/>
                  </a:schemeClr>
                </a:solidFill>
                <a:effectLst>
                  <a:outerShdw blurRad="25400" algn="tl" rotWithShape="0">
                    <a:srgbClr val="000000">
                      <a:alpha val="43000"/>
                    </a:srgbClr>
                  </a:outerShdw>
                </a:effectLst>
              </a:rPr>
              <a:t>Eating Disorders</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200" b="1" spc="150" dirty="0" smtClean="0">
                <a:ln w="11430"/>
                <a:solidFill>
                  <a:schemeClr val="bg1">
                    <a:lumMod val="95000"/>
                  </a:schemeClr>
                </a:solidFill>
                <a:effectLst>
                  <a:outerShdw blurRad="25400" algn="tl" rotWithShape="0">
                    <a:srgbClr val="000000">
                      <a:alpha val="43000"/>
                    </a:srgbClr>
                  </a:outerShdw>
                </a:effectLst>
              </a:rPr>
              <a:t>Outline</a:t>
            </a:r>
            <a:r>
              <a:rPr lang="en-US" sz="3200" b="1" strike="sngStrike" spc="150" dirty="0" smtClean="0">
                <a:ln w="11430"/>
                <a:solidFill>
                  <a:srgbClr val="F8F8F8"/>
                </a:solidFill>
                <a:effectLst>
                  <a:outerShdw blurRad="25400" algn="tl" rotWithShape="0">
                    <a:srgbClr val="000000">
                      <a:alpha val="43000"/>
                    </a:srgbClr>
                  </a:outerShdw>
                </a:effectLst>
              </a:rPr>
              <a:t/>
            </a:r>
            <a:br>
              <a:rPr lang="en-US" sz="3200" b="1" strike="sngStrike" spc="150" dirty="0" smtClean="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 name="Content Placeholder 6"/>
          <p:cNvSpPr>
            <a:spLocks noGrp="1"/>
          </p:cNvSpPr>
          <p:nvPr>
            <p:ph idx="1"/>
          </p:nvPr>
        </p:nvSpPr>
        <p:spPr>
          <a:xfrm>
            <a:off x="197057" y="1417638"/>
            <a:ext cx="4560995" cy="5440362"/>
          </a:xfrm>
        </p:spPr>
        <p:txBody>
          <a:bodyPr>
            <a:normAutofit fontScale="85000" lnSpcReduction="20000"/>
          </a:bodyPr>
          <a:lstStyle/>
          <a:p>
            <a:r>
              <a:rPr lang="en-US" dirty="0" smtClean="0"/>
              <a:t>Historical Background</a:t>
            </a:r>
          </a:p>
          <a:p>
            <a:r>
              <a:rPr lang="en-US" dirty="0" smtClean="0"/>
              <a:t>Definitions</a:t>
            </a:r>
          </a:p>
          <a:p>
            <a:r>
              <a:rPr lang="en-US" dirty="0" smtClean="0"/>
              <a:t>Epidemiology</a:t>
            </a:r>
          </a:p>
          <a:p>
            <a:r>
              <a:rPr lang="en-US" dirty="0" smtClean="0"/>
              <a:t>Gender</a:t>
            </a:r>
          </a:p>
          <a:p>
            <a:r>
              <a:rPr lang="en-US" dirty="0" smtClean="0"/>
              <a:t>Culture</a:t>
            </a:r>
          </a:p>
          <a:p>
            <a:r>
              <a:rPr lang="en-US" dirty="0" err="1" smtClean="0"/>
              <a:t>Aetiology</a:t>
            </a:r>
            <a:r>
              <a:rPr lang="en-US" dirty="0" smtClean="0"/>
              <a:t> &amp; Risk Factors</a:t>
            </a:r>
          </a:p>
          <a:p>
            <a:r>
              <a:rPr lang="en-US" dirty="0" smtClean="0"/>
              <a:t>Clinical Features &amp; Diagnosis</a:t>
            </a:r>
          </a:p>
          <a:p>
            <a:r>
              <a:rPr lang="en-US" dirty="0" smtClean="0"/>
              <a:t>Physical Conditions &amp; Psychological Symptoms</a:t>
            </a:r>
          </a:p>
          <a:p>
            <a:r>
              <a:rPr lang="en-US" dirty="0" smtClean="0"/>
              <a:t>Comorbidity</a:t>
            </a:r>
          </a:p>
          <a:p>
            <a:r>
              <a:rPr lang="en-US" dirty="0" smtClean="0"/>
              <a:t>Course &amp; Burden</a:t>
            </a:r>
          </a:p>
          <a:p>
            <a:r>
              <a:rPr lang="en-US" dirty="0" smtClean="0"/>
              <a:t>Management</a:t>
            </a:r>
          </a:p>
          <a:p>
            <a:r>
              <a:rPr lang="en-US" dirty="0" smtClean="0"/>
              <a:t>Service Delivery</a:t>
            </a:r>
          </a:p>
        </p:txBody>
      </p:sp>
      <p:sp>
        <p:nvSpPr>
          <p:cNvPr id="8" name="TextBox 7"/>
          <p:cNvSpPr txBox="1"/>
          <p:nvPr/>
        </p:nvSpPr>
        <p:spPr>
          <a:xfrm>
            <a:off x="4305300" y="1689101"/>
            <a:ext cx="4584700" cy="3693319"/>
          </a:xfrm>
          <a:prstGeom prst="rect">
            <a:avLst/>
          </a:prstGeom>
          <a:noFill/>
        </p:spPr>
        <p:txBody>
          <a:bodyPr wrap="square" rtlCol="0">
            <a:spAutoFit/>
          </a:bodyPr>
          <a:lstStyle/>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9"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3" name="Picture 2" descr="Screen Shot 2016-10-09 at 5.54.51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8052" y="1689101"/>
            <a:ext cx="4131948" cy="3521446"/>
          </a:xfrm>
          <a:prstGeom prst="rect">
            <a:avLst/>
          </a:prstGeom>
        </p:spPr>
      </p:pic>
      <p:sp>
        <p:nvSpPr>
          <p:cNvPr id="2" name="TextBox 1"/>
          <p:cNvSpPr txBox="1"/>
          <p:nvPr/>
        </p:nvSpPr>
        <p:spPr>
          <a:xfrm>
            <a:off x="4395886" y="5210547"/>
            <a:ext cx="3765980" cy="1384995"/>
          </a:xfrm>
          <a:prstGeom prst="rect">
            <a:avLst/>
          </a:prstGeom>
          <a:noFill/>
        </p:spPr>
        <p:txBody>
          <a:bodyPr wrap="square" rtlCol="0">
            <a:spAutoFit/>
          </a:bodyPr>
          <a:lstStyle/>
          <a:p>
            <a:pPr marL="285750" indent="-285750">
              <a:buFont typeface="Arial"/>
              <a:buChar char="•"/>
            </a:pPr>
            <a:r>
              <a:rPr lang="en-US" sz="2800" dirty="0"/>
              <a:t>Course &amp; Prognosis</a:t>
            </a:r>
          </a:p>
          <a:p>
            <a:pPr marL="342900" indent="-342900">
              <a:buFont typeface="Arial"/>
              <a:buChar char="•"/>
            </a:pPr>
            <a:r>
              <a:rPr lang="en-US" sz="2800" dirty="0" smtClean="0"/>
              <a:t>Prevention</a:t>
            </a:r>
            <a:endParaRPr lang="en-US" sz="2800" dirty="0"/>
          </a:p>
          <a:p>
            <a:pPr marL="342900" indent="-342900">
              <a:buFont typeface="Arial"/>
              <a:buChar char="•"/>
            </a:pPr>
            <a:r>
              <a:rPr lang="en-US" sz="2800" dirty="0"/>
              <a:t>Barriers of Care</a:t>
            </a:r>
          </a:p>
        </p:txBody>
      </p:sp>
    </p:spTree>
    <p:extLst>
      <p:ext uri="{BB962C8B-B14F-4D97-AF65-F5344CB8AC3E}">
        <p14:creationId xmlns:p14="http://schemas.microsoft.com/office/powerpoint/2010/main" val="17862979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229600" cy="1417637"/>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Eating Disorders</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2800" b="1" spc="150" dirty="0" smtClean="0">
                <a:ln w="11430"/>
                <a:solidFill>
                  <a:schemeClr val="bg1">
                    <a:lumMod val="95000"/>
                  </a:schemeClr>
                </a:solidFill>
                <a:effectLst>
                  <a:outerShdw blurRad="25400" algn="tl" rotWithShape="0">
                    <a:srgbClr val="000000">
                      <a:alpha val="43000"/>
                    </a:srgbClr>
                  </a:outerShdw>
                </a:effectLst>
              </a:rPr>
              <a:t>Management of Anorexia: Acknowledgement of benefits of eating disorder</a:t>
            </a:r>
            <a:endParaRPr lang="en-US" sz="2800" b="1" strike="sngStrike" spc="150" dirty="0">
              <a:ln w="11430"/>
              <a:solidFill>
                <a:srgbClr val="F8F8F8"/>
              </a:solidFill>
              <a:effectLst>
                <a:outerShdw blurRad="25400" algn="tl" rotWithShape="0">
                  <a:srgbClr val="000000">
                    <a:alpha val="43000"/>
                  </a:srgbClr>
                </a:outerShdw>
              </a:effectLst>
            </a:endParaRPr>
          </a:p>
        </p:txBody>
      </p:sp>
      <p:sp>
        <p:nvSpPr>
          <p:cNvPr id="8" name="TextBox 7"/>
          <p:cNvSpPr txBox="1"/>
          <p:nvPr/>
        </p:nvSpPr>
        <p:spPr>
          <a:xfrm>
            <a:off x="4305300" y="1689101"/>
            <a:ext cx="4584700" cy="3693319"/>
          </a:xfrm>
          <a:prstGeom prst="rect">
            <a:avLst/>
          </a:prstGeom>
          <a:noFill/>
        </p:spPr>
        <p:txBody>
          <a:bodyPr wrap="square" rtlCol="0">
            <a:spAutoFit/>
          </a:bodyPr>
          <a:lstStyle/>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9"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
        <p:nvSpPr>
          <p:cNvPr id="2" name="TextBox 1"/>
          <p:cNvSpPr txBox="1"/>
          <p:nvPr/>
        </p:nvSpPr>
        <p:spPr>
          <a:xfrm>
            <a:off x="0" y="1417638"/>
            <a:ext cx="9144000" cy="4524315"/>
          </a:xfrm>
          <a:prstGeom prst="rect">
            <a:avLst/>
          </a:prstGeom>
          <a:noFill/>
        </p:spPr>
        <p:txBody>
          <a:bodyPr wrap="square" rtlCol="0">
            <a:spAutoFit/>
          </a:bodyPr>
          <a:lstStyle/>
          <a:p>
            <a:pPr marL="914400" lvl="1" indent="-457200">
              <a:buFont typeface="Arial"/>
              <a:buChar char="•"/>
            </a:pPr>
            <a:r>
              <a:rPr lang="en-US" sz="3200" dirty="0" smtClean="0"/>
              <a:t>Power to oblige people to care and placate</a:t>
            </a:r>
          </a:p>
          <a:p>
            <a:pPr marL="914400" lvl="1" indent="-457200">
              <a:buFont typeface="Arial"/>
              <a:buChar char="•"/>
            </a:pPr>
            <a:r>
              <a:rPr lang="en-US" sz="3200" dirty="0" smtClean="0"/>
              <a:t>Relief from social and sexual demands</a:t>
            </a:r>
          </a:p>
          <a:p>
            <a:pPr marL="914400" lvl="1" indent="-457200">
              <a:buFont typeface="Arial"/>
              <a:buChar char="•"/>
            </a:pPr>
            <a:r>
              <a:rPr lang="en-US" sz="3200" dirty="0" smtClean="0"/>
              <a:t>Sense that body is controlled </a:t>
            </a:r>
            <a:r>
              <a:rPr lang="en-US" sz="3200" dirty="0" err="1" smtClean="0"/>
              <a:t>vs</a:t>
            </a:r>
            <a:r>
              <a:rPr lang="en-US" sz="3200" dirty="0" smtClean="0"/>
              <a:t> terrifyingly unpredictable</a:t>
            </a:r>
          </a:p>
          <a:p>
            <a:pPr lvl="1"/>
            <a:endParaRPr lang="en-US" sz="3200" dirty="0"/>
          </a:p>
          <a:p>
            <a:pPr lvl="1"/>
            <a:r>
              <a:rPr lang="en-US" sz="3200" dirty="0" smtClean="0"/>
              <a:t>***Young patients need new techniques for coping with these aspects of life rather than starving themselves***</a:t>
            </a:r>
          </a:p>
          <a:p>
            <a:pPr marL="1257300" lvl="2" indent="-342900">
              <a:buFont typeface="Arial"/>
              <a:buChar char="•"/>
            </a:pPr>
            <a:endParaRPr lang="en-US" sz="3200" dirty="0"/>
          </a:p>
        </p:txBody>
      </p:sp>
    </p:spTree>
    <p:extLst>
      <p:ext uri="{BB962C8B-B14F-4D97-AF65-F5344CB8AC3E}">
        <p14:creationId xmlns:p14="http://schemas.microsoft.com/office/powerpoint/2010/main" val="3718996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229600" cy="1417637"/>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Eating Disorders</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200" b="1" spc="150" dirty="0" smtClean="0">
                <a:ln w="11430"/>
                <a:solidFill>
                  <a:schemeClr val="bg1">
                    <a:lumMod val="95000"/>
                  </a:schemeClr>
                </a:solidFill>
                <a:effectLst>
                  <a:outerShdw blurRad="25400" algn="tl" rotWithShape="0">
                    <a:srgbClr val="000000">
                      <a:alpha val="43000"/>
                    </a:srgbClr>
                  </a:outerShdw>
                </a:effectLst>
              </a:rPr>
              <a:t>Management of Anorexia: Medication</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8" name="TextBox 7"/>
          <p:cNvSpPr txBox="1"/>
          <p:nvPr/>
        </p:nvSpPr>
        <p:spPr>
          <a:xfrm>
            <a:off x="4305300" y="1689101"/>
            <a:ext cx="4584700" cy="3693319"/>
          </a:xfrm>
          <a:prstGeom prst="rect">
            <a:avLst/>
          </a:prstGeom>
          <a:noFill/>
        </p:spPr>
        <p:txBody>
          <a:bodyPr wrap="square" rtlCol="0">
            <a:spAutoFit/>
          </a:bodyPr>
          <a:lstStyle/>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9"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
        <p:nvSpPr>
          <p:cNvPr id="3" name="TextBox 2"/>
          <p:cNvSpPr txBox="1"/>
          <p:nvPr/>
        </p:nvSpPr>
        <p:spPr>
          <a:xfrm>
            <a:off x="457200" y="1417637"/>
            <a:ext cx="8229600" cy="5262979"/>
          </a:xfrm>
          <a:prstGeom prst="rect">
            <a:avLst/>
          </a:prstGeom>
          <a:noFill/>
        </p:spPr>
        <p:txBody>
          <a:bodyPr wrap="square" rtlCol="0">
            <a:spAutoFit/>
          </a:bodyPr>
          <a:lstStyle/>
          <a:p>
            <a:pPr marL="285750" indent="-285750">
              <a:buFont typeface="Arial"/>
              <a:buChar char="•"/>
            </a:pPr>
            <a:r>
              <a:rPr lang="en-US" sz="2800" dirty="0" smtClean="0"/>
              <a:t>Food is medicine</a:t>
            </a:r>
          </a:p>
          <a:p>
            <a:pPr marL="285750" indent="-285750">
              <a:buFont typeface="Arial"/>
              <a:buChar char="•"/>
            </a:pPr>
            <a:r>
              <a:rPr lang="en-US" sz="2800" dirty="0" smtClean="0"/>
              <a:t>Food must be taken in amounts </a:t>
            </a:r>
            <a:r>
              <a:rPr lang="en-US" sz="2800" dirty="0" smtClean="0"/>
              <a:t>prescribed and </a:t>
            </a:r>
            <a:r>
              <a:rPr lang="en-US" sz="2800" dirty="0" smtClean="0"/>
              <a:t>at the times specified</a:t>
            </a:r>
          </a:p>
          <a:p>
            <a:pPr marL="285750" indent="-285750">
              <a:buFont typeface="Arial"/>
              <a:buChar char="•"/>
            </a:pPr>
            <a:r>
              <a:rPr lang="en-US" sz="2800" dirty="0" smtClean="0"/>
              <a:t>Choice for the child is how they take the medicine</a:t>
            </a:r>
          </a:p>
          <a:p>
            <a:pPr marL="742950" lvl="1" indent="-285750">
              <a:buFont typeface="Arial"/>
              <a:buChar char="•"/>
            </a:pPr>
            <a:r>
              <a:rPr lang="en-US" sz="2800" dirty="0" smtClean="0"/>
              <a:t>Orally as food</a:t>
            </a:r>
          </a:p>
          <a:p>
            <a:pPr marL="742950" lvl="1" indent="-285750">
              <a:buFont typeface="Arial"/>
              <a:buChar char="•"/>
            </a:pPr>
            <a:r>
              <a:rPr lang="en-US" sz="2800" dirty="0" smtClean="0"/>
              <a:t>Orally as supplement drink</a:t>
            </a:r>
          </a:p>
          <a:p>
            <a:pPr marL="742950" lvl="1" indent="-285750">
              <a:buFont typeface="Arial"/>
              <a:buChar char="•"/>
            </a:pPr>
            <a:r>
              <a:rPr lang="en-US" sz="2800" dirty="0" err="1" smtClean="0"/>
              <a:t>Naso</a:t>
            </a:r>
            <a:r>
              <a:rPr lang="en-US" sz="2800" dirty="0" smtClean="0"/>
              <a:t>-gastric tube</a:t>
            </a:r>
          </a:p>
          <a:p>
            <a:pPr marL="285750" indent="-285750">
              <a:buFont typeface="Arial"/>
              <a:buChar char="•"/>
            </a:pPr>
            <a:r>
              <a:rPr lang="en-US" sz="2800" dirty="0" smtClean="0"/>
              <a:t>Little evidence for psychoactive medication</a:t>
            </a:r>
          </a:p>
          <a:p>
            <a:pPr marL="285750" indent="-285750">
              <a:buFont typeface="Arial"/>
              <a:buChar char="•"/>
            </a:pPr>
            <a:r>
              <a:rPr lang="en-US" sz="2800" dirty="0" smtClean="0"/>
              <a:t>Important to avoid medication with </a:t>
            </a:r>
            <a:r>
              <a:rPr lang="en-US" sz="2800" dirty="0" err="1" smtClean="0"/>
              <a:t>QTc</a:t>
            </a:r>
            <a:r>
              <a:rPr lang="en-US" sz="2800" dirty="0" smtClean="0"/>
              <a:t> prolongation</a:t>
            </a:r>
          </a:p>
          <a:p>
            <a:pPr marL="285750" indent="-285750">
              <a:buFont typeface="Arial"/>
              <a:buChar char="•"/>
            </a:pPr>
            <a:r>
              <a:rPr lang="en-US" sz="2800" dirty="0" smtClean="0"/>
              <a:t>Some evidence for olanzapine or other antipsychotic to help with rumination and aid weight gain in </a:t>
            </a:r>
            <a:r>
              <a:rPr lang="en-US" sz="2800" dirty="0" smtClean="0"/>
              <a:t>anorexia</a:t>
            </a:r>
            <a:endParaRPr lang="en-US" sz="2400" dirty="0"/>
          </a:p>
        </p:txBody>
      </p:sp>
    </p:spTree>
    <p:extLst>
      <p:ext uri="{BB962C8B-B14F-4D97-AF65-F5344CB8AC3E}">
        <p14:creationId xmlns:p14="http://schemas.microsoft.com/office/powerpoint/2010/main" val="15904551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229600" cy="1417637"/>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Eating Disorders</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200" b="1" spc="150" dirty="0" smtClean="0">
                <a:ln w="11430"/>
                <a:solidFill>
                  <a:schemeClr val="bg1">
                    <a:lumMod val="95000"/>
                  </a:schemeClr>
                </a:solidFill>
                <a:effectLst>
                  <a:outerShdw blurRad="25400" algn="tl" rotWithShape="0">
                    <a:srgbClr val="000000">
                      <a:alpha val="43000"/>
                    </a:srgbClr>
                  </a:outerShdw>
                </a:effectLst>
              </a:rPr>
              <a:t>Management of Anorexia: </a:t>
            </a:r>
            <a:r>
              <a:rPr lang="en-US" sz="3200" b="1" spc="150" dirty="0" smtClean="0">
                <a:ln w="11430"/>
                <a:solidFill>
                  <a:schemeClr val="bg1">
                    <a:lumMod val="95000"/>
                  </a:schemeClr>
                </a:solidFill>
                <a:effectLst>
                  <a:outerShdw blurRad="25400" algn="tl" rotWithShape="0">
                    <a:srgbClr val="000000">
                      <a:alpha val="43000"/>
                    </a:srgbClr>
                  </a:outerShdw>
                </a:effectLst>
              </a:rPr>
              <a:t/>
            </a:r>
            <a:br>
              <a:rPr lang="en-US" sz="3200" b="1" spc="150" dirty="0" smtClean="0">
                <a:ln w="11430"/>
                <a:solidFill>
                  <a:schemeClr val="bg1">
                    <a:lumMod val="95000"/>
                  </a:schemeClr>
                </a:solidFill>
                <a:effectLst>
                  <a:outerShdw blurRad="25400" algn="tl" rotWithShape="0">
                    <a:srgbClr val="000000">
                      <a:alpha val="43000"/>
                    </a:srgbClr>
                  </a:outerShdw>
                </a:effectLst>
              </a:rPr>
            </a:br>
            <a:r>
              <a:rPr lang="en-US" sz="3200" b="1" spc="150" dirty="0" smtClean="0">
                <a:ln w="11430"/>
                <a:solidFill>
                  <a:schemeClr val="bg1">
                    <a:lumMod val="95000"/>
                  </a:schemeClr>
                </a:solidFill>
                <a:effectLst>
                  <a:outerShdw blurRad="25400" algn="tl" rotWithShape="0">
                    <a:srgbClr val="000000">
                      <a:alpha val="43000"/>
                    </a:srgbClr>
                  </a:outerShdw>
                </a:effectLst>
              </a:rPr>
              <a:t>Home </a:t>
            </a:r>
            <a:r>
              <a:rPr lang="en-US" sz="3200" b="1" spc="150" dirty="0" smtClean="0">
                <a:ln w="11430"/>
                <a:solidFill>
                  <a:schemeClr val="bg1">
                    <a:lumMod val="95000"/>
                  </a:schemeClr>
                </a:solidFill>
                <a:effectLst>
                  <a:outerShdw blurRad="25400" algn="tl" rotWithShape="0">
                    <a:srgbClr val="000000">
                      <a:alpha val="43000"/>
                    </a:srgbClr>
                  </a:outerShdw>
                </a:effectLst>
              </a:rPr>
              <a:t>vs Inpatient</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8" name="TextBox 7"/>
          <p:cNvSpPr txBox="1"/>
          <p:nvPr/>
        </p:nvSpPr>
        <p:spPr>
          <a:xfrm>
            <a:off x="4305300" y="1689101"/>
            <a:ext cx="4584700" cy="3693319"/>
          </a:xfrm>
          <a:prstGeom prst="rect">
            <a:avLst/>
          </a:prstGeom>
          <a:noFill/>
        </p:spPr>
        <p:txBody>
          <a:bodyPr wrap="square" rtlCol="0">
            <a:spAutoFit/>
          </a:bodyPr>
          <a:lstStyle/>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9"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
        <p:nvSpPr>
          <p:cNvPr id="3" name="TextBox 2"/>
          <p:cNvSpPr txBox="1"/>
          <p:nvPr/>
        </p:nvSpPr>
        <p:spPr>
          <a:xfrm>
            <a:off x="457200" y="1417637"/>
            <a:ext cx="8229600" cy="5509200"/>
          </a:xfrm>
          <a:prstGeom prst="rect">
            <a:avLst/>
          </a:prstGeom>
          <a:noFill/>
        </p:spPr>
        <p:txBody>
          <a:bodyPr wrap="square" rtlCol="0">
            <a:spAutoFit/>
          </a:bodyPr>
          <a:lstStyle/>
          <a:p>
            <a:pPr marL="285750" indent="-285750">
              <a:buFont typeface="Arial"/>
              <a:buChar char="•"/>
            </a:pPr>
            <a:r>
              <a:rPr lang="en-US" sz="3200" dirty="0" smtClean="0"/>
              <a:t>Outcome better in outpatient clinics with eating disorder specialists</a:t>
            </a:r>
          </a:p>
          <a:p>
            <a:pPr marL="285750" indent="-285750">
              <a:buFont typeface="Arial"/>
              <a:buChar char="•"/>
            </a:pPr>
            <a:r>
              <a:rPr lang="en-US" sz="3200" dirty="0" smtClean="0"/>
              <a:t>Even  general outpatient child and adolescent psychiatrists brought about better outcomes than inpatient</a:t>
            </a:r>
          </a:p>
          <a:p>
            <a:pPr marL="285750" indent="-285750">
              <a:buFont typeface="Arial"/>
              <a:buChar char="•"/>
            </a:pPr>
            <a:r>
              <a:rPr lang="en-US" sz="3200" dirty="0" smtClean="0"/>
              <a:t>Guidelines now recommend outpatient care if patients with anorexia are medically stable</a:t>
            </a:r>
          </a:p>
          <a:p>
            <a:pPr marL="285750" indent="-285750">
              <a:buFont typeface="Arial"/>
              <a:buChar char="•"/>
            </a:pPr>
            <a:r>
              <a:rPr lang="en-US" sz="3200" dirty="0" smtClean="0"/>
              <a:t>Where no outpatient clinic available, consider outreach medicine and telemedicine for home-based care</a:t>
            </a:r>
          </a:p>
          <a:p>
            <a:r>
              <a:rPr lang="en-US" sz="2800" dirty="0" smtClean="0"/>
              <a:t>		(</a:t>
            </a:r>
            <a:r>
              <a:rPr lang="en-US" sz="2800" dirty="0" smtClean="0"/>
              <a:t>Gowers et al 2007)</a:t>
            </a:r>
          </a:p>
        </p:txBody>
      </p:sp>
    </p:spTree>
    <p:extLst>
      <p:ext uri="{BB962C8B-B14F-4D97-AF65-F5344CB8AC3E}">
        <p14:creationId xmlns:p14="http://schemas.microsoft.com/office/powerpoint/2010/main" val="15124387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rgbClr val="FFFF00"/>
                </a:solidFill>
                <a:effectLst>
                  <a:outerShdw blurRad="25400" algn="tl" rotWithShape="0">
                    <a:srgbClr val="000000">
                      <a:alpha val="43000"/>
                    </a:srgbClr>
                  </a:outerShdw>
                </a:effectLst>
              </a:rPr>
              <a:t/>
            </a:r>
            <a:br>
              <a:rPr lang="en-AU" sz="1800" b="1" spc="150" dirty="0" smtClean="0">
                <a:ln w="11430"/>
                <a:solidFill>
                  <a:srgbClr val="FFFF00"/>
                </a:solidFill>
                <a:effectLst>
                  <a:outerShdw blurRad="25400" algn="tl" rotWithShape="0">
                    <a:srgbClr val="000000">
                      <a:alpha val="43000"/>
                    </a:srgbClr>
                  </a:outerShdw>
                </a:effectLst>
              </a:rPr>
            </a:br>
            <a:r>
              <a:rPr lang="en-AU" sz="1800" b="1" spc="150" dirty="0" smtClean="0">
                <a:ln w="11430"/>
                <a:solidFill>
                  <a:schemeClr val="bg1">
                    <a:lumMod val="75000"/>
                  </a:schemeClr>
                </a:solidFill>
                <a:effectLst>
                  <a:outerShdw blurRad="25400" algn="tl" rotWithShape="0">
                    <a:srgbClr val="000000">
                      <a:alpha val="43000"/>
                    </a:srgbClr>
                  </a:outerShdw>
                </a:effectLst>
              </a:rPr>
              <a:t>Eating Disorders</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200" b="1" spc="150" dirty="0" smtClean="0">
                <a:ln w="11430"/>
                <a:solidFill>
                  <a:schemeClr val="bg1">
                    <a:lumMod val="95000"/>
                  </a:schemeClr>
                </a:solidFill>
                <a:effectLst>
                  <a:outerShdw blurRad="25400" algn="tl" rotWithShape="0">
                    <a:srgbClr val="000000">
                      <a:alpha val="43000"/>
                    </a:srgbClr>
                  </a:outerShdw>
                </a:effectLst>
              </a:rPr>
              <a:t>Anorexia Treatment: </a:t>
            </a:r>
            <a:r>
              <a:rPr lang="en-US" sz="3200" b="1" spc="150" dirty="0" err="1" smtClean="0">
                <a:ln w="11430"/>
                <a:solidFill>
                  <a:schemeClr val="bg1">
                    <a:lumMod val="95000"/>
                  </a:schemeClr>
                </a:solidFill>
                <a:effectLst>
                  <a:outerShdw blurRad="25400" algn="tl" rotWithShape="0">
                    <a:srgbClr val="000000">
                      <a:alpha val="43000"/>
                    </a:srgbClr>
                  </a:outerShdw>
                </a:effectLst>
              </a:rPr>
              <a:t>Refeeding</a:t>
            </a:r>
            <a:r>
              <a:rPr lang="en-US" sz="3200" b="1" spc="150" dirty="0" smtClean="0">
                <a:ln w="11430"/>
                <a:solidFill>
                  <a:schemeClr val="bg1">
                    <a:lumMod val="95000"/>
                  </a:schemeClr>
                </a:solidFill>
                <a:effectLst>
                  <a:outerShdw blurRad="25400" algn="tl" rotWithShape="0">
                    <a:srgbClr val="000000">
                      <a:alpha val="43000"/>
                    </a:srgbClr>
                  </a:outerShdw>
                </a:effectLst>
              </a:rPr>
              <a:t> Syndrome</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8" name="TextBox 7"/>
          <p:cNvSpPr txBox="1"/>
          <p:nvPr/>
        </p:nvSpPr>
        <p:spPr>
          <a:xfrm>
            <a:off x="4305300" y="1689101"/>
            <a:ext cx="4584700" cy="3693319"/>
          </a:xfrm>
          <a:prstGeom prst="rect">
            <a:avLst/>
          </a:prstGeom>
          <a:noFill/>
        </p:spPr>
        <p:txBody>
          <a:bodyPr wrap="square" rtlCol="0">
            <a:spAutoFit/>
          </a:bodyPr>
          <a:lstStyle/>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9"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
        <p:nvSpPr>
          <p:cNvPr id="2" name="TextBox 1"/>
          <p:cNvSpPr txBox="1"/>
          <p:nvPr/>
        </p:nvSpPr>
        <p:spPr>
          <a:xfrm>
            <a:off x="457200" y="1417638"/>
            <a:ext cx="8229600" cy="5509200"/>
          </a:xfrm>
          <a:prstGeom prst="rect">
            <a:avLst/>
          </a:prstGeom>
          <a:noFill/>
        </p:spPr>
        <p:txBody>
          <a:bodyPr wrap="square" rtlCol="0">
            <a:spAutoFit/>
          </a:bodyPr>
          <a:lstStyle/>
          <a:p>
            <a:pPr marL="342900" indent="-342900">
              <a:buFont typeface="Arial"/>
              <a:buChar char="•"/>
            </a:pPr>
            <a:r>
              <a:rPr lang="en-US" sz="3200" dirty="0" smtClean="0"/>
              <a:t>Potentially fatal shift in electrolytes and </a:t>
            </a:r>
            <a:r>
              <a:rPr lang="en-US" sz="3200" dirty="0" smtClean="0"/>
              <a:t>fluids</a:t>
            </a:r>
            <a:endParaRPr lang="en-US" sz="3200" dirty="0" smtClean="0"/>
          </a:p>
          <a:p>
            <a:pPr marL="342900" indent="-342900">
              <a:buFont typeface="Arial"/>
              <a:buChar char="•"/>
            </a:pPr>
            <a:r>
              <a:rPr lang="en-US" sz="3200" dirty="0" smtClean="0"/>
              <a:t>Too fast, imperfectly balanced, artificial or oral feeding</a:t>
            </a:r>
          </a:p>
          <a:p>
            <a:pPr marL="342900" indent="-342900">
              <a:buFont typeface="Arial"/>
              <a:buChar char="•"/>
            </a:pPr>
            <a:r>
              <a:rPr lang="en-US" sz="3200" dirty="0"/>
              <a:t>H</a:t>
            </a:r>
            <a:r>
              <a:rPr lang="en-US" sz="3200" dirty="0" smtClean="0"/>
              <a:t>ypophosphatemia, </a:t>
            </a:r>
            <a:r>
              <a:rPr lang="en-US" sz="3200" dirty="0" err="1" smtClean="0"/>
              <a:t>hypomagnesemia</a:t>
            </a:r>
            <a:r>
              <a:rPr lang="en-US" sz="3200" dirty="0" smtClean="0"/>
              <a:t>, hypokalemia, gastric dilation, congestive cardiac failure, severe edema, confusion, coma, death</a:t>
            </a:r>
          </a:p>
          <a:p>
            <a:pPr marL="342900" indent="-342900">
              <a:buFont typeface="Arial"/>
              <a:buChar char="•"/>
            </a:pPr>
            <a:r>
              <a:rPr lang="en-US" sz="3200" dirty="0" smtClean="0"/>
              <a:t>Criticism: </a:t>
            </a:r>
            <a:r>
              <a:rPr lang="en-US" sz="3200" dirty="0" smtClean="0"/>
              <a:t>current guidelines are over cautious</a:t>
            </a:r>
          </a:p>
          <a:p>
            <a:pPr marL="342900" indent="-342900">
              <a:buFont typeface="Arial"/>
              <a:buChar char="•"/>
            </a:pPr>
            <a:r>
              <a:rPr lang="en-US" sz="3200" dirty="0" smtClean="0"/>
              <a:t>Should not occur with adequate monitoring, </a:t>
            </a:r>
            <a:r>
              <a:rPr lang="en-US" sz="3200" dirty="0" smtClean="0"/>
              <a:t>especially phosphate</a:t>
            </a:r>
            <a:endParaRPr lang="en-US" sz="3200" dirty="0" smtClean="0"/>
          </a:p>
          <a:p>
            <a:pPr marL="342900" indent="-342900">
              <a:buFont typeface="Arial"/>
              <a:buChar char="•"/>
            </a:pPr>
            <a:endParaRPr lang="en-US" sz="3200" dirty="0"/>
          </a:p>
        </p:txBody>
      </p:sp>
    </p:spTree>
    <p:extLst>
      <p:ext uri="{BB962C8B-B14F-4D97-AF65-F5344CB8AC3E}">
        <p14:creationId xmlns:p14="http://schemas.microsoft.com/office/powerpoint/2010/main" val="3681549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79"/>
            <a:ext cx="8229600" cy="1315721"/>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Eating Disorders</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200" b="1" spc="150" dirty="0" smtClean="0">
                <a:ln w="11430"/>
                <a:solidFill>
                  <a:schemeClr val="bg1">
                    <a:lumMod val="95000"/>
                  </a:schemeClr>
                </a:solidFill>
                <a:effectLst>
                  <a:outerShdw blurRad="25400" algn="tl" rotWithShape="0">
                    <a:srgbClr val="000000">
                      <a:alpha val="43000"/>
                    </a:srgbClr>
                  </a:outerShdw>
                </a:effectLst>
              </a:rPr>
              <a:t>Management of Bulimia Nervosa and Binge-Eating Disorder</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8" name="TextBox 7"/>
          <p:cNvSpPr txBox="1"/>
          <p:nvPr/>
        </p:nvSpPr>
        <p:spPr>
          <a:xfrm>
            <a:off x="4305300" y="1689101"/>
            <a:ext cx="4584700" cy="3693319"/>
          </a:xfrm>
          <a:prstGeom prst="rect">
            <a:avLst/>
          </a:prstGeom>
          <a:noFill/>
        </p:spPr>
        <p:txBody>
          <a:bodyPr wrap="square" rtlCol="0">
            <a:spAutoFit/>
          </a:bodyPr>
          <a:lstStyle/>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9"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
        <p:nvSpPr>
          <p:cNvPr id="2" name="TextBox 1"/>
          <p:cNvSpPr txBox="1"/>
          <p:nvPr/>
        </p:nvSpPr>
        <p:spPr>
          <a:xfrm>
            <a:off x="457200" y="1689100"/>
            <a:ext cx="8229600" cy="4031873"/>
          </a:xfrm>
          <a:prstGeom prst="rect">
            <a:avLst/>
          </a:prstGeom>
          <a:noFill/>
        </p:spPr>
        <p:txBody>
          <a:bodyPr wrap="square" rtlCol="0">
            <a:spAutoFit/>
          </a:bodyPr>
          <a:lstStyle/>
          <a:p>
            <a:pPr marL="342900" indent="-342900">
              <a:buFont typeface="Arial"/>
              <a:buChar char="•"/>
            </a:pPr>
            <a:r>
              <a:rPr lang="en-US" sz="3200" dirty="0" smtClean="0"/>
              <a:t>Antidepressants—fluoxetine 60 mg</a:t>
            </a:r>
          </a:p>
          <a:p>
            <a:pPr marL="342900" indent="-342900">
              <a:buFont typeface="Arial"/>
              <a:buChar char="•"/>
            </a:pPr>
            <a:r>
              <a:rPr lang="en-US" sz="3200" dirty="0" smtClean="0"/>
              <a:t>Cognitive Behavioral Therapy </a:t>
            </a:r>
            <a:r>
              <a:rPr lang="en-US" sz="3200" dirty="0" smtClean="0"/>
              <a:t>targeting </a:t>
            </a:r>
            <a:r>
              <a:rPr lang="en-US" sz="3200" dirty="0" smtClean="0"/>
              <a:t>bulimic </a:t>
            </a:r>
            <a:r>
              <a:rPr lang="en-US" sz="3200" dirty="0" smtClean="0"/>
              <a:t>symptoms = </a:t>
            </a:r>
            <a:r>
              <a:rPr lang="en-US" sz="3200" dirty="0" smtClean="0"/>
              <a:t>gold standard</a:t>
            </a:r>
          </a:p>
          <a:p>
            <a:pPr marL="342900" indent="-342900">
              <a:buFont typeface="Arial"/>
              <a:buChar char="•"/>
            </a:pPr>
            <a:r>
              <a:rPr lang="en-US" sz="3200" dirty="0" smtClean="0"/>
              <a:t>Self-help books, CDs, web-based programs when no trained therapist available</a:t>
            </a:r>
          </a:p>
          <a:p>
            <a:pPr marL="342900" indent="-342900">
              <a:buFont typeface="Arial"/>
              <a:buChar char="•"/>
            </a:pPr>
            <a:r>
              <a:rPr lang="en-US" sz="3200" dirty="0" smtClean="0"/>
              <a:t>Interpersonal Therapy model for bulimia</a:t>
            </a:r>
          </a:p>
          <a:p>
            <a:pPr marL="342900" indent="-342900">
              <a:buFont typeface="Arial"/>
              <a:buChar char="•"/>
            </a:pPr>
            <a:r>
              <a:rPr lang="en-US" sz="3200" dirty="0" smtClean="0"/>
              <a:t>Fairburn’s CBT-E for patients 15 and older and with BMI=15</a:t>
            </a:r>
            <a:endParaRPr lang="en-US" sz="3200" dirty="0"/>
          </a:p>
        </p:txBody>
      </p:sp>
    </p:spTree>
    <p:extLst>
      <p:ext uri="{BB962C8B-B14F-4D97-AF65-F5344CB8AC3E}">
        <p14:creationId xmlns:p14="http://schemas.microsoft.com/office/powerpoint/2010/main" val="30406158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79"/>
            <a:ext cx="8229600" cy="1315721"/>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Eating Disorders</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200" b="1" spc="150" dirty="0" smtClean="0">
                <a:ln w="11430"/>
                <a:solidFill>
                  <a:schemeClr val="bg1">
                    <a:lumMod val="95000"/>
                  </a:schemeClr>
                </a:solidFill>
                <a:effectLst>
                  <a:outerShdw blurRad="25400" algn="tl" rotWithShape="0">
                    <a:srgbClr val="000000">
                      <a:alpha val="43000"/>
                    </a:srgbClr>
                  </a:outerShdw>
                </a:effectLst>
              </a:rPr>
              <a:t>Models of Service Delivery for Eating Disorders</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8" name="TextBox 7"/>
          <p:cNvSpPr txBox="1"/>
          <p:nvPr/>
        </p:nvSpPr>
        <p:spPr>
          <a:xfrm>
            <a:off x="4305300" y="1689101"/>
            <a:ext cx="4584700" cy="3693319"/>
          </a:xfrm>
          <a:prstGeom prst="rect">
            <a:avLst/>
          </a:prstGeom>
          <a:noFill/>
        </p:spPr>
        <p:txBody>
          <a:bodyPr wrap="square" rtlCol="0">
            <a:spAutoFit/>
          </a:bodyPr>
          <a:lstStyle/>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9"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
        <p:nvSpPr>
          <p:cNvPr id="3" name="TextBox 2"/>
          <p:cNvSpPr txBox="1"/>
          <p:nvPr/>
        </p:nvSpPr>
        <p:spPr>
          <a:xfrm>
            <a:off x="457200" y="1710810"/>
            <a:ext cx="8229600" cy="4893647"/>
          </a:xfrm>
          <a:prstGeom prst="rect">
            <a:avLst/>
          </a:prstGeom>
          <a:noFill/>
        </p:spPr>
        <p:txBody>
          <a:bodyPr wrap="square" rtlCol="0">
            <a:spAutoFit/>
          </a:bodyPr>
          <a:lstStyle/>
          <a:p>
            <a:pPr marL="285750" indent="-285750">
              <a:buFont typeface="Arial"/>
              <a:buChar char="•"/>
            </a:pPr>
            <a:r>
              <a:rPr lang="en-US" sz="2600" dirty="0" smtClean="0"/>
              <a:t>Coordinated systemic response is key</a:t>
            </a:r>
          </a:p>
          <a:p>
            <a:pPr marL="285750" indent="-285750">
              <a:buFont typeface="Arial"/>
              <a:buChar char="•"/>
            </a:pPr>
            <a:r>
              <a:rPr lang="en-US" sz="2600" dirty="0" smtClean="0"/>
              <a:t>Return to school</a:t>
            </a:r>
          </a:p>
          <a:p>
            <a:pPr marL="742950" lvl="1" indent="-285750">
              <a:buFont typeface="Arial"/>
              <a:buChar char="•"/>
            </a:pPr>
            <a:r>
              <a:rPr lang="en-US" sz="2600" dirty="0" smtClean="0"/>
              <a:t>Less supervision</a:t>
            </a:r>
          </a:p>
          <a:p>
            <a:pPr marL="742950" lvl="1" indent="-285750">
              <a:buFont typeface="Arial"/>
              <a:buChar char="•"/>
            </a:pPr>
            <a:r>
              <a:rPr lang="en-US" sz="2600" dirty="0" smtClean="0"/>
              <a:t>Competitive academic environment as trigger</a:t>
            </a:r>
          </a:p>
          <a:p>
            <a:pPr marL="285750" indent="-285750">
              <a:buFont typeface="Arial"/>
              <a:buChar char="•"/>
            </a:pPr>
            <a:r>
              <a:rPr lang="en-US" sz="2600" dirty="0" smtClean="0"/>
              <a:t>Group therapy</a:t>
            </a:r>
          </a:p>
          <a:p>
            <a:pPr marL="742950" lvl="1" indent="-285750">
              <a:buFont typeface="Arial"/>
              <a:buChar char="•"/>
            </a:pPr>
            <a:r>
              <a:rPr lang="en-US" sz="2600" dirty="0" smtClean="0"/>
              <a:t>Potential for competition in anorexia</a:t>
            </a:r>
          </a:p>
          <a:p>
            <a:pPr marL="742950" lvl="1" indent="-285750">
              <a:buFont typeface="Arial"/>
              <a:buChar char="•"/>
            </a:pPr>
            <a:r>
              <a:rPr lang="en-US" sz="2600" dirty="0" smtClean="0"/>
              <a:t>Successful for bulimia and binge eating disorder</a:t>
            </a:r>
          </a:p>
          <a:p>
            <a:pPr marL="742950" lvl="1" indent="-285750">
              <a:buFont typeface="Arial"/>
              <a:buChar char="•"/>
            </a:pPr>
            <a:r>
              <a:rPr lang="en-US" sz="2600" dirty="0" smtClean="0"/>
              <a:t>Growing evidence for multi-family groups</a:t>
            </a:r>
          </a:p>
          <a:p>
            <a:pPr marL="285750" indent="-285750">
              <a:buFont typeface="Arial"/>
              <a:buChar char="•"/>
            </a:pPr>
            <a:r>
              <a:rPr lang="en-US" sz="2600" dirty="0" smtClean="0"/>
              <a:t>Adjunctive web-based and CD-ROM </a:t>
            </a:r>
            <a:r>
              <a:rPr lang="en-US" sz="2600" dirty="0" err="1" smtClean="0"/>
              <a:t>manualized</a:t>
            </a:r>
            <a:r>
              <a:rPr lang="en-US" sz="2600" dirty="0" smtClean="0"/>
              <a:t> treatment</a:t>
            </a:r>
          </a:p>
          <a:p>
            <a:pPr marL="742950" lvl="1" indent="-285750">
              <a:buFont typeface="Arial"/>
              <a:buChar char="•"/>
            </a:pPr>
            <a:r>
              <a:rPr lang="en-US" sz="2600" dirty="0" smtClean="0"/>
              <a:t>Getting Better Bit(e) by Bit(e) </a:t>
            </a:r>
          </a:p>
          <a:p>
            <a:pPr lvl="1"/>
            <a:r>
              <a:rPr lang="en-US" sz="2600" dirty="0"/>
              <a:t> </a:t>
            </a:r>
            <a:r>
              <a:rPr lang="en-US" sz="2600" dirty="0" smtClean="0"/>
              <a:t>   (Schmidt &amp; Treasure, 1993</a:t>
            </a:r>
            <a:r>
              <a:rPr lang="en-US" sz="2600" dirty="0" smtClean="0"/>
              <a:t>)</a:t>
            </a:r>
            <a:endParaRPr lang="en-US" dirty="0"/>
          </a:p>
        </p:txBody>
      </p:sp>
    </p:spTree>
    <p:extLst>
      <p:ext uri="{BB962C8B-B14F-4D97-AF65-F5344CB8AC3E}">
        <p14:creationId xmlns:p14="http://schemas.microsoft.com/office/powerpoint/2010/main" val="37089099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79"/>
            <a:ext cx="8229600" cy="1315721"/>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Eating Disorders</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200" b="1" spc="150" dirty="0" smtClean="0">
                <a:ln w="11430"/>
                <a:solidFill>
                  <a:schemeClr val="bg1">
                    <a:lumMod val="95000"/>
                  </a:schemeClr>
                </a:solidFill>
                <a:effectLst>
                  <a:outerShdw blurRad="25400" algn="tl" rotWithShape="0">
                    <a:srgbClr val="000000">
                      <a:alpha val="43000"/>
                    </a:srgbClr>
                  </a:outerShdw>
                </a:effectLst>
              </a:rPr>
              <a:t>Course and Prognosis: Anorexia</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8" name="TextBox 7"/>
          <p:cNvSpPr txBox="1"/>
          <p:nvPr/>
        </p:nvSpPr>
        <p:spPr>
          <a:xfrm>
            <a:off x="4305300" y="1689101"/>
            <a:ext cx="4584700" cy="3693319"/>
          </a:xfrm>
          <a:prstGeom prst="rect">
            <a:avLst/>
          </a:prstGeom>
          <a:noFill/>
        </p:spPr>
        <p:txBody>
          <a:bodyPr wrap="square" rtlCol="0">
            <a:spAutoFit/>
          </a:bodyPr>
          <a:lstStyle/>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9"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
        <p:nvSpPr>
          <p:cNvPr id="2" name="TextBox 1"/>
          <p:cNvSpPr txBox="1"/>
          <p:nvPr/>
        </p:nvSpPr>
        <p:spPr>
          <a:xfrm>
            <a:off x="457199" y="1689101"/>
            <a:ext cx="8686799" cy="5262979"/>
          </a:xfrm>
          <a:prstGeom prst="rect">
            <a:avLst/>
          </a:prstGeom>
          <a:noFill/>
        </p:spPr>
        <p:txBody>
          <a:bodyPr wrap="square" rtlCol="0">
            <a:spAutoFit/>
          </a:bodyPr>
          <a:lstStyle/>
          <a:p>
            <a:pPr marL="285750" indent="-285750">
              <a:buFont typeface="Arial"/>
              <a:buChar char="•"/>
            </a:pPr>
            <a:r>
              <a:rPr lang="en-US" sz="2400" dirty="0" smtClean="0"/>
              <a:t>Older studies: ~20% mortality rate</a:t>
            </a:r>
          </a:p>
          <a:p>
            <a:pPr marL="285750" indent="-285750">
              <a:buFont typeface="Arial"/>
              <a:buChar char="•"/>
            </a:pPr>
            <a:r>
              <a:rPr lang="en-US" sz="2400" dirty="0" smtClean="0"/>
              <a:t>Now: 10 x that in general population</a:t>
            </a:r>
          </a:p>
          <a:p>
            <a:pPr marL="285750" indent="-285750">
              <a:buFont typeface="Arial"/>
              <a:buChar char="•"/>
            </a:pPr>
            <a:r>
              <a:rPr lang="en-US" sz="2400" dirty="0" smtClean="0"/>
              <a:t>Average time to recovery 6-7 years</a:t>
            </a:r>
          </a:p>
          <a:p>
            <a:pPr marL="285750" indent="-285750">
              <a:buFont typeface="Arial"/>
              <a:buChar char="•"/>
            </a:pPr>
            <a:r>
              <a:rPr lang="en-US" sz="2400" dirty="0" smtClean="0"/>
              <a:t>Younger, more intensively treated show more rapid improvement</a:t>
            </a:r>
          </a:p>
          <a:p>
            <a:pPr marL="285750" indent="-285750">
              <a:buFont typeface="Arial"/>
              <a:buChar char="•"/>
            </a:pPr>
            <a:r>
              <a:rPr lang="en-US" sz="2400" dirty="0" smtClean="0"/>
              <a:t>Tolerant, respectful relationship </a:t>
            </a:r>
            <a:r>
              <a:rPr lang="en-US" sz="2400" dirty="0" err="1" smtClean="0"/>
              <a:t>vs</a:t>
            </a:r>
            <a:r>
              <a:rPr lang="en-US" sz="2400" dirty="0" smtClean="0"/>
              <a:t> rewarding/punishing based on weight</a:t>
            </a:r>
          </a:p>
          <a:p>
            <a:pPr marL="285750" indent="-285750">
              <a:buFont typeface="Arial"/>
              <a:buChar char="•"/>
            </a:pPr>
            <a:r>
              <a:rPr lang="en-US" sz="2400" dirty="0" smtClean="0"/>
              <a:t>Effects on fertility</a:t>
            </a:r>
          </a:p>
          <a:p>
            <a:pPr marL="285750" indent="-285750">
              <a:buFont typeface="Arial"/>
              <a:buChar char="•"/>
            </a:pPr>
            <a:r>
              <a:rPr lang="en-US" sz="2400" dirty="0" smtClean="0"/>
              <a:t>High death rates</a:t>
            </a:r>
          </a:p>
          <a:p>
            <a:pPr marL="742950" lvl="1" indent="-285750">
              <a:buFont typeface="Arial"/>
              <a:buChar char="•"/>
            </a:pPr>
            <a:r>
              <a:rPr lang="en-US" sz="2400" dirty="0" smtClean="0"/>
              <a:t>Ambivalent overdoses</a:t>
            </a:r>
          </a:p>
          <a:p>
            <a:pPr marL="742950" lvl="1" indent="-285750">
              <a:buFont typeface="Arial"/>
              <a:buChar char="•"/>
            </a:pPr>
            <a:r>
              <a:rPr lang="en-US" sz="2400" dirty="0" smtClean="0"/>
              <a:t>Substance abuse at low weight</a:t>
            </a:r>
          </a:p>
          <a:p>
            <a:pPr marL="742950" lvl="1" indent="-285750">
              <a:buFont typeface="Arial"/>
              <a:buChar char="•"/>
            </a:pPr>
            <a:r>
              <a:rPr lang="en-US" sz="2400" dirty="0" smtClean="0"/>
              <a:t>Perforations from vomiting</a:t>
            </a:r>
          </a:p>
          <a:p>
            <a:pPr marL="742950" lvl="1" indent="-285750">
              <a:buFont typeface="Arial"/>
              <a:buChar char="•"/>
            </a:pPr>
            <a:r>
              <a:rPr lang="en-US" sz="2400" dirty="0" smtClean="0"/>
              <a:t>Cold climates: exercise, hypothermia,  and infections </a:t>
            </a:r>
          </a:p>
          <a:p>
            <a:pPr marL="742950" lvl="1" indent="-285750">
              <a:buFont typeface="Arial"/>
              <a:buChar char="•"/>
            </a:pPr>
            <a:r>
              <a:rPr lang="en-US" sz="2400" dirty="0" smtClean="0"/>
              <a:t>Hot climates: dehydration and enteric infections </a:t>
            </a:r>
          </a:p>
          <a:p>
            <a:pPr marL="742950" lvl="1" indent="-285750">
              <a:buFont typeface="Arial"/>
              <a:buChar char="•"/>
            </a:pPr>
            <a:endParaRPr lang="en-US" sz="2400" dirty="0"/>
          </a:p>
        </p:txBody>
      </p:sp>
    </p:spTree>
    <p:extLst>
      <p:ext uri="{BB962C8B-B14F-4D97-AF65-F5344CB8AC3E}">
        <p14:creationId xmlns:p14="http://schemas.microsoft.com/office/powerpoint/2010/main" val="37281601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79"/>
            <a:ext cx="8229600" cy="1315721"/>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Eating Disorders</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200" b="1" spc="150" dirty="0" smtClean="0">
                <a:ln w="11430"/>
                <a:solidFill>
                  <a:schemeClr val="bg1">
                    <a:lumMod val="95000"/>
                  </a:schemeClr>
                </a:solidFill>
                <a:effectLst>
                  <a:outerShdw blurRad="25400" algn="tl" rotWithShape="0">
                    <a:srgbClr val="000000">
                      <a:alpha val="43000"/>
                    </a:srgbClr>
                  </a:outerShdw>
                </a:effectLst>
              </a:rPr>
              <a:t>Prevention</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8" name="TextBox 7"/>
          <p:cNvSpPr txBox="1"/>
          <p:nvPr/>
        </p:nvSpPr>
        <p:spPr>
          <a:xfrm>
            <a:off x="4305300" y="1689101"/>
            <a:ext cx="4584700" cy="3693319"/>
          </a:xfrm>
          <a:prstGeom prst="rect">
            <a:avLst/>
          </a:prstGeom>
          <a:noFill/>
        </p:spPr>
        <p:txBody>
          <a:bodyPr wrap="square" rtlCol="0">
            <a:spAutoFit/>
          </a:bodyPr>
          <a:lstStyle/>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9"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
        <p:nvSpPr>
          <p:cNvPr id="2" name="TextBox 1"/>
          <p:cNvSpPr txBox="1"/>
          <p:nvPr/>
        </p:nvSpPr>
        <p:spPr>
          <a:xfrm>
            <a:off x="457200" y="1689100"/>
            <a:ext cx="8229600" cy="4031873"/>
          </a:xfrm>
          <a:prstGeom prst="rect">
            <a:avLst/>
          </a:prstGeom>
          <a:noFill/>
        </p:spPr>
        <p:txBody>
          <a:bodyPr wrap="square" rtlCol="0">
            <a:spAutoFit/>
          </a:bodyPr>
          <a:lstStyle/>
          <a:p>
            <a:pPr marL="285750" indent="-285750">
              <a:buFont typeface="Arial"/>
              <a:buChar char="•"/>
            </a:pPr>
            <a:r>
              <a:rPr lang="en-US" sz="3200" dirty="0" smtClean="0"/>
              <a:t>Usually in groups at schools, clinics or athletic clubs</a:t>
            </a:r>
          </a:p>
          <a:p>
            <a:pPr marL="285750" indent="-285750">
              <a:buFont typeface="Arial"/>
              <a:buChar char="•"/>
            </a:pPr>
            <a:r>
              <a:rPr lang="en-US" sz="3200" dirty="0" smtClean="0"/>
              <a:t>Results mixed</a:t>
            </a:r>
          </a:p>
          <a:p>
            <a:pPr marL="285750" indent="-285750">
              <a:buFont typeface="Arial"/>
              <a:buChar char="•"/>
            </a:pPr>
            <a:r>
              <a:rPr lang="en-US" sz="3200" dirty="0" smtClean="0"/>
              <a:t>Targeted programs more </a:t>
            </a:r>
            <a:r>
              <a:rPr lang="en-US" sz="3200" dirty="0" smtClean="0"/>
              <a:t>effective</a:t>
            </a:r>
            <a:endParaRPr lang="en-US" sz="3200" dirty="0" smtClean="0"/>
          </a:p>
          <a:p>
            <a:pPr marL="285750" indent="-285750">
              <a:buFont typeface="Arial"/>
              <a:buChar char="•"/>
            </a:pPr>
            <a:r>
              <a:rPr lang="en-US" sz="3200" dirty="0" smtClean="0"/>
              <a:t>Minimum BMI for dancers and models</a:t>
            </a:r>
          </a:p>
          <a:p>
            <a:pPr marL="285750" indent="-285750">
              <a:buFont typeface="Arial"/>
              <a:buChar char="•"/>
            </a:pPr>
            <a:r>
              <a:rPr lang="en-US" sz="3200" dirty="0" smtClean="0"/>
              <a:t>Anti-obesity campaigns</a:t>
            </a:r>
          </a:p>
          <a:p>
            <a:pPr marL="742950" lvl="1" indent="-285750">
              <a:buFont typeface="Arial"/>
              <a:buChar char="•"/>
            </a:pPr>
            <a:r>
              <a:rPr lang="en-US" sz="3200" dirty="0" smtClean="0"/>
              <a:t>emphasis on healthy nutrition and exercise rather than weight reduction important</a:t>
            </a:r>
            <a:endParaRPr lang="en-US" sz="3200" dirty="0"/>
          </a:p>
        </p:txBody>
      </p:sp>
    </p:spTree>
    <p:extLst>
      <p:ext uri="{BB962C8B-B14F-4D97-AF65-F5344CB8AC3E}">
        <p14:creationId xmlns:p14="http://schemas.microsoft.com/office/powerpoint/2010/main" val="2152602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79"/>
            <a:ext cx="8229600" cy="1315721"/>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Eating Disorders</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200" b="1" spc="150" dirty="0" smtClean="0">
                <a:ln w="11430"/>
                <a:solidFill>
                  <a:schemeClr val="bg1">
                    <a:lumMod val="95000"/>
                  </a:schemeClr>
                </a:solidFill>
                <a:effectLst>
                  <a:outerShdw blurRad="25400" algn="tl" rotWithShape="0">
                    <a:srgbClr val="000000">
                      <a:alpha val="43000"/>
                    </a:srgbClr>
                  </a:outerShdw>
                </a:effectLst>
              </a:rPr>
              <a:t>Barriers to the Implementation of Care in Developing Countries</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8" name="TextBox 7"/>
          <p:cNvSpPr txBox="1"/>
          <p:nvPr/>
        </p:nvSpPr>
        <p:spPr>
          <a:xfrm>
            <a:off x="4305300" y="1689101"/>
            <a:ext cx="4584700" cy="3693319"/>
          </a:xfrm>
          <a:prstGeom prst="rect">
            <a:avLst/>
          </a:prstGeom>
          <a:noFill/>
        </p:spPr>
        <p:txBody>
          <a:bodyPr wrap="square" rtlCol="0">
            <a:spAutoFit/>
          </a:bodyPr>
          <a:lstStyle/>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9"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
        <p:nvSpPr>
          <p:cNvPr id="2" name="TextBox 1"/>
          <p:cNvSpPr txBox="1"/>
          <p:nvPr/>
        </p:nvSpPr>
        <p:spPr>
          <a:xfrm>
            <a:off x="457201" y="1689101"/>
            <a:ext cx="7704666" cy="4832093"/>
          </a:xfrm>
          <a:prstGeom prst="rect">
            <a:avLst/>
          </a:prstGeom>
          <a:noFill/>
        </p:spPr>
        <p:txBody>
          <a:bodyPr wrap="square" rtlCol="0">
            <a:spAutoFit/>
          </a:bodyPr>
          <a:lstStyle/>
          <a:p>
            <a:pPr marL="342900" indent="-342900">
              <a:buFont typeface="Arial"/>
              <a:buChar char="•"/>
            </a:pPr>
            <a:r>
              <a:rPr lang="en-US" sz="2800" dirty="0" smtClean="0"/>
              <a:t>Until recently, culture in  developing countries protective </a:t>
            </a:r>
            <a:r>
              <a:rPr lang="en-US" sz="2800" dirty="0" err="1" smtClean="0"/>
              <a:t>vs</a:t>
            </a:r>
            <a:r>
              <a:rPr lang="en-US" sz="2800" dirty="0" smtClean="0"/>
              <a:t> eating disorders</a:t>
            </a:r>
          </a:p>
          <a:p>
            <a:pPr marL="800100" lvl="1" indent="-342900">
              <a:buFont typeface="Arial"/>
              <a:buChar char="•"/>
            </a:pPr>
            <a:r>
              <a:rPr lang="en-US" sz="2800" dirty="0" smtClean="0"/>
              <a:t>Structured regular eating patterns</a:t>
            </a:r>
          </a:p>
          <a:p>
            <a:pPr marL="800100" lvl="1" indent="-342900">
              <a:buFont typeface="Arial"/>
              <a:buChar char="•"/>
            </a:pPr>
            <a:r>
              <a:rPr lang="en-US" sz="2800" dirty="0" smtClean="0"/>
              <a:t>Eat what is put in front of you</a:t>
            </a:r>
          </a:p>
          <a:p>
            <a:pPr marL="800100" lvl="1" indent="-342900">
              <a:buFont typeface="Arial"/>
              <a:buChar char="•"/>
            </a:pPr>
            <a:r>
              <a:rPr lang="en-US" sz="2800" dirty="0" smtClean="0"/>
              <a:t>Eat alongside others</a:t>
            </a:r>
          </a:p>
          <a:p>
            <a:pPr marL="800100" lvl="1" indent="-342900">
              <a:buFont typeface="Arial"/>
              <a:buChar char="•"/>
            </a:pPr>
            <a:r>
              <a:rPr lang="en-US" sz="2800" dirty="0" smtClean="0"/>
              <a:t>Thin body image ideal not endorsed</a:t>
            </a:r>
          </a:p>
          <a:p>
            <a:pPr marL="342900" indent="-342900">
              <a:buFont typeface="Arial"/>
              <a:buChar char="•"/>
            </a:pPr>
            <a:r>
              <a:rPr lang="en-US" sz="2800" dirty="0" smtClean="0"/>
              <a:t>Disordered and obsessive body image values transmitted by TV, internet, other media</a:t>
            </a:r>
          </a:p>
          <a:p>
            <a:pPr marL="342900" indent="-342900">
              <a:buFont typeface="Arial"/>
              <a:buChar char="•"/>
            </a:pPr>
            <a:r>
              <a:rPr lang="en-US" sz="2800" dirty="0" smtClean="0"/>
              <a:t>Anorexia treatment, especially, related to level of experience of clinician</a:t>
            </a:r>
          </a:p>
          <a:p>
            <a:pPr marL="342900" indent="-342900">
              <a:buFont typeface="Arial"/>
              <a:buChar char="•"/>
            </a:pPr>
            <a:r>
              <a:rPr lang="en-US" sz="2800" dirty="0" smtClean="0"/>
              <a:t>Families are most likely source of recovery</a:t>
            </a:r>
            <a:endParaRPr lang="en-US" sz="2800" dirty="0"/>
          </a:p>
        </p:txBody>
      </p:sp>
    </p:spTree>
    <p:extLst>
      <p:ext uri="{BB962C8B-B14F-4D97-AF65-F5344CB8AC3E}">
        <p14:creationId xmlns:p14="http://schemas.microsoft.com/office/powerpoint/2010/main" val="35987571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rgbClr val="FFFF00"/>
                </a:solidFill>
                <a:effectLst>
                  <a:outerShdw blurRad="25400" algn="tl" rotWithShape="0">
                    <a:srgbClr val="000000">
                      <a:alpha val="43000"/>
                    </a:srgbClr>
                  </a:outerShdw>
                </a:effectLst>
              </a:rPr>
              <a:t/>
            </a:r>
            <a:br>
              <a:rPr lang="en-AU" sz="1800" b="1" spc="150" dirty="0" smtClean="0">
                <a:ln w="11430"/>
                <a:solidFill>
                  <a:srgbClr val="FFFF00"/>
                </a:solidFill>
                <a:effectLst>
                  <a:outerShdw blurRad="25400" algn="tl" rotWithShape="0">
                    <a:srgbClr val="000000">
                      <a:alpha val="43000"/>
                    </a:srgbClr>
                  </a:outerShdw>
                </a:effectLst>
              </a:rPr>
            </a:br>
            <a:r>
              <a:rPr lang="en-AU" sz="1800" b="1" spc="150" dirty="0" smtClean="0">
                <a:ln w="11430"/>
                <a:solidFill>
                  <a:schemeClr val="bg1">
                    <a:lumMod val="75000"/>
                  </a:schemeClr>
                </a:solidFill>
                <a:effectLst>
                  <a:outerShdw blurRad="25400" algn="tl" rotWithShape="0">
                    <a:srgbClr val="000000">
                      <a:alpha val="43000"/>
                    </a:srgbClr>
                  </a:outerShdw>
                </a:effectLst>
              </a:rPr>
              <a:t>Eating Disorders</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200" b="1" spc="150" dirty="0" smtClean="0">
                <a:ln w="11430"/>
                <a:solidFill>
                  <a:schemeClr val="bg1">
                    <a:lumMod val="95000"/>
                  </a:schemeClr>
                </a:solidFill>
                <a:effectLst>
                  <a:outerShdw blurRad="25400" algn="tl" rotWithShape="0">
                    <a:srgbClr val="000000">
                      <a:alpha val="43000"/>
                    </a:srgbClr>
                  </a:outerShdw>
                </a:effectLst>
              </a:rPr>
              <a:t>Websites</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8" name="TextBox 7"/>
          <p:cNvSpPr txBox="1"/>
          <p:nvPr/>
        </p:nvSpPr>
        <p:spPr>
          <a:xfrm>
            <a:off x="4305300" y="1689101"/>
            <a:ext cx="4584700" cy="3693319"/>
          </a:xfrm>
          <a:prstGeom prst="rect">
            <a:avLst/>
          </a:prstGeom>
          <a:noFill/>
        </p:spPr>
        <p:txBody>
          <a:bodyPr wrap="square" rtlCol="0">
            <a:spAutoFit/>
          </a:bodyPr>
          <a:lstStyle/>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9"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
        <p:nvSpPr>
          <p:cNvPr id="2" name="TextBox 1"/>
          <p:cNvSpPr txBox="1"/>
          <p:nvPr/>
        </p:nvSpPr>
        <p:spPr>
          <a:xfrm>
            <a:off x="481695" y="1417638"/>
            <a:ext cx="8205105" cy="5355311"/>
          </a:xfrm>
          <a:prstGeom prst="rect">
            <a:avLst/>
          </a:prstGeom>
          <a:noFill/>
        </p:spPr>
        <p:txBody>
          <a:bodyPr wrap="square" rtlCol="0">
            <a:spAutoFit/>
          </a:bodyPr>
          <a:lstStyle/>
          <a:p>
            <a:pPr marL="342900" indent="-342900">
              <a:buFont typeface="Arial"/>
              <a:buChar char="•"/>
            </a:pPr>
            <a:r>
              <a:rPr lang="en-US" sz="2400" dirty="0" smtClean="0"/>
              <a:t>The Centre for Eating and Dieting Disorders (Australia)</a:t>
            </a:r>
            <a:r>
              <a:rPr lang="en-US" sz="1400" dirty="0" smtClean="0">
                <a:hlinkClick r:id="rId4"/>
              </a:rPr>
              <a:t>http://cedd.org.au/?id=1</a:t>
            </a:r>
            <a:endParaRPr lang="en-US" sz="1400" dirty="0" smtClean="0"/>
          </a:p>
          <a:p>
            <a:pPr marL="342900" indent="-342900">
              <a:buFont typeface="Arial"/>
              <a:buChar char="•"/>
            </a:pPr>
            <a:r>
              <a:rPr lang="en-US" sz="2400" dirty="0" smtClean="0"/>
              <a:t>Academy of Eating Disorders</a:t>
            </a:r>
          </a:p>
          <a:p>
            <a:pPr lvl="1"/>
            <a:r>
              <a:rPr lang="en-US" sz="1400" dirty="0" smtClean="0">
                <a:hlinkClick r:id="rId5"/>
              </a:rPr>
              <a:t>http://www.aedweb.org</a:t>
            </a:r>
            <a:endParaRPr lang="en-US" sz="1400" dirty="0" smtClean="0"/>
          </a:p>
          <a:p>
            <a:pPr marL="342900" indent="-342900">
              <a:buFont typeface="Arial"/>
              <a:buChar char="•"/>
            </a:pPr>
            <a:r>
              <a:rPr lang="en-US" sz="2400" dirty="0" smtClean="0"/>
              <a:t>Royal College of </a:t>
            </a:r>
            <a:r>
              <a:rPr lang="en-US" sz="2400" dirty="0" err="1" smtClean="0"/>
              <a:t>Paediatrics</a:t>
            </a:r>
            <a:r>
              <a:rPr lang="en-US" sz="2400" dirty="0" smtClean="0"/>
              <a:t> and Child Health </a:t>
            </a:r>
          </a:p>
          <a:p>
            <a:pPr lvl="1"/>
            <a:r>
              <a:rPr lang="en-US" sz="1400" dirty="0" smtClean="0">
                <a:hlinkClick r:id="rId6"/>
              </a:rPr>
              <a:t>http://www.rcpch.ac.uk</a:t>
            </a:r>
            <a:endParaRPr lang="en-US" sz="1400" dirty="0" smtClean="0"/>
          </a:p>
          <a:p>
            <a:pPr marL="342900" indent="-342900">
              <a:buFont typeface="Arial"/>
              <a:buChar char="•"/>
            </a:pPr>
            <a:r>
              <a:rPr lang="en-US" sz="2400" dirty="0" smtClean="0"/>
              <a:t>Royal College of Psychiatrists</a:t>
            </a:r>
          </a:p>
          <a:p>
            <a:pPr lvl="1"/>
            <a:r>
              <a:rPr lang="en-US" sz="1400" dirty="0" smtClean="0">
                <a:hlinkClick r:id="rId7"/>
              </a:rPr>
              <a:t>http://www.rcpsych.ac.uk/workinpsychiatry/faculties/eatingdisorders/resourcesforprofessionals.aspx</a:t>
            </a:r>
            <a:endParaRPr lang="en-US" sz="1400" dirty="0" smtClean="0"/>
          </a:p>
          <a:p>
            <a:pPr marL="342900" indent="-342900">
              <a:buFont typeface="Arial"/>
              <a:buChar char="•"/>
            </a:pPr>
            <a:r>
              <a:rPr lang="en-US" sz="2400" dirty="0" smtClean="0"/>
              <a:t>BEAT (formerly UK Eating Disorders Association)</a:t>
            </a:r>
            <a:r>
              <a:rPr lang="en-US" sz="1400" dirty="0" smtClean="0">
                <a:hlinkClick r:id="rId8"/>
              </a:rPr>
              <a:t>https://www.b-eat.co.uk</a:t>
            </a:r>
            <a:endParaRPr lang="en-US" sz="1400" dirty="0" smtClean="0"/>
          </a:p>
          <a:p>
            <a:pPr marL="342900" indent="-342900">
              <a:buFont typeface="Arial"/>
              <a:buChar char="•"/>
            </a:pPr>
            <a:r>
              <a:rPr lang="en-US" sz="2400" dirty="0" smtClean="0"/>
              <a:t>Diabetics with Eating Disorders (DWED)</a:t>
            </a:r>
          </a:p>
          <a:p>
            <a:pPr lvl="1"/>
            <a:r>
              <a:rPr lang="en-US" sz="1400" dirty="0" smtClean="0">
                <a:hlinkClick r:id="rId9"/>
              </a:rPr>
              <a:t>http://dwed.org.uk</a:t>
            </a:r>
            <a:endParaRPr lang="en-US" sz="1400" dirty="0" smtClean="0"/>
          </a:p>
          <a:p>
            <a:pPr marL="342900" indent="-342900">
              <a:buFont typeface="Arial"/>
              <a:buChar char="•"/>
            </a:pPr>
            <a:r>
              <a:rPr lang="en-US" sz="2400" dirty="0" smtClean="0"/>
              <a:t>Men get eating disorders too</a:t>
            </a:r>
          </a:p>
          <a:p>
            <a:pPr lvl="1"/>
            <a:r>
              <a:rPr lang="en-US" sz="1400" dirty="0" smtClean="0">
                <a:hlinkClick r:id="rId10"/>
              </a:rPr>
              <a:t>http://mengeteatingdisorderstoo.tumblr.com</a:t>
            </a:r>
            <a:endParaRPr lang="en-US" sz="1400" dirty="0" smtClean="0"/>
          </a:p>
          <a:p>
            <a:pPr marL="342900" indent="-342900">
              <a:buFont typeface="Arial"/>
              <a:buChar char="•"/>
            </a:pPr>
            <a:r>
              <a:rPr lang="en-US" sz="2400" dirty="0" smtClean="0"/>
              <a:t>Something Fishy</a:t>
            </a:r>
          </a:p>
          <a:p>
            <a:pPr lvl="1"/>
            <a:r>
              <a:rPr lang="en-US" sz="1400" dirty="0" smtClean="0">
                <a:hlinkClick r:id="rId11"/>
              </a:rPr>
              <a:t>http://www.something-fishy.org</a:t>
            </a:r>
            <a:endParaRPr lang="en-US" sz="1400" dirty="0" smtClean="0"/>
          </a:p>
          <a:p>
            <a:pPr marL="342900" indent="-342900">
              <a:buFont typeface="Arial"/>
              <a:buChar char="•"/>
            </a:pPr>
            <a:r>
              <a:rPr lang="en-US" sz="2400" dirty="0" smtClean="0"/>
              <a:t>The Butterfly Foundation (Australia)</a:t>
            </a:r>
          </a:p>
          <a:p>
            <a:pPr lvl="1"/>
            <a:r>
              <a:rPr lang="en-US" sz="1400" dirty="0" smtClean="0">
                <a:hlinkClick r:id="rId12"/>
              </a:rPr>
              <a:t>https://thebutterflyfoundation.org.au</a:t>
            </a:r>
            <a:endParaRPr lang="en-US" sz="1400" dirty="0"/>
          </a:p>
        </p:txBody>
      </p:sp>
    </p:spTree>
    <p:extLst>
      <p:ext uri="{BB962C8B-B14F-4D97-AF65-F5344CB8AC3E}">
        <p14:creationId xmlns:p14="http://schemas.microsoft.com/office/powerpoint/2010/main" val="11789933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rgbClr val="FFFF00"/>
                </a:solidFill>
                <a:effectLst>
                  <a:outerShdw blurRad="25400" algn="tl" rotWithShape="0">
                    <a:srgbClr val="000000">
                      <a:alpha val="43000"/>
                    </a:srgbClr>
                  </a:outerShdw>
                </a:effectLst>
              </a:rPr>
              <a:t/>
            </a:r>
            <a:br>
              <a:rPr lang="en-AU" sz="1800" b="1" spc="150" dirty="0" smtClean="0">
                <a:ln w="11430"/>
                <a:solidFill>
                  <a:srgbClr val="FFFF00"/>
                </a:solidFill>
                <a:effectLst>
                  <a:outerShdw blurRad="25400" algn="tl" rotWithShape="0">
                    <a:srgbClr val="000000">
                      <a:alpha val="43000"/>
                    </a:srgbClr>
                  </a:outerShdw>
                </a:effectLst>
              </a:rPr>
            </a:br>
            <a:r>
              <a:rPr lang="en-AU" sz="1800" b="1" spc="150" dirty="0" smtClean="0">
                <a:ln w="11430"/>
                <a:solidFill>
                  <a:schemeClr val="bg1">
                    <a:lumMod val="75000"/>
                  </a:schemeClr>
                </a:solidFill>
                <a:effectLst>
                  <a:outerShdw blurRad="25400" algn="tl" rotWithShape="0">
                    <a:srgbClr val="000000">
                      <a:alpha val="43000"/>
                    </a:srgbClr>
                  </a:outerShdw>
                </a:effectLst>
              </a:rPr>
              <a:t>Eating Disorders</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200" b="1" spc="150" dirty="0" smtClean="0">
                <a:ln w="11430"/>
                <a:solidFill>
                  <a:schemeClr val="bg1">
                    <a:lumMod val="95000"/>
                  </a:schemeClr>
                </a:solidFill>
                <a:effectLst>
                  <a:outerShdw blurRad="25400" algn="tl" rotWithShape="0">
                    <a:srgbClr val="000000">
                      <a:alpha val="43000"/>
                    </a:srgbClr>
                  </a:outerShdw>
                </a:effectLst>
              </a:rPr>
              <a:t>Introduction</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8" name="TextBox 7"/>
          <p:cNvSpPr txBox="1"/>
          <p:nvPr/>
        </p:nvSpPr>
        <p:spPr>
          <a:xfrm>
            <a:off x="4305300" y="1689101"/>
            <a:ext cx="4584700" cy="3693319"/>
          </a:xfrm>
          <a:prstGeom prst="rect">
            <a:avLst/>
          </a:prstGeom>
          <a:noFill/>
        </p:spPr>
        <p:txBody>
          <a:bodyPr wrap="square" rtlCol="0">
            <a:spAutoFit/>
          </a:bodyPr>
          <a:lstStyle/>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9"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2" name="Picture 1" descr="Screen Shot 2016-10-09 at 5.55.51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161" y="-240823"/>
            <a:ext cx="9363100" cy="7148743"/>
          </a:xfrm>
          <a:prstGeom prst="rect">
            <a:avLst/>
          </a:prstGeom>
        </p:spPr>
      </p:pic>
    </p:spTree>
    <p:extLst>
      <p:ext uri="{BB962C8B-B14F-4D97-AF65-F5344CB8AC3E}">
        <p14:creationId xmlns:p14="http://schemas.microsoft.com/office/powerpoint/2010/main" val="24011366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US" sz="1800" b="1" spc="150" dirty="0" smtClean="0">
                <a:ln w="11430"/>
                <a:solidFill>
                  <a:srgbClr val="BFBFBF"/>
                </a:solidFill>
                <a:effectLst>
                  <a:outerShdw blurRad="25400" algn="tl" rotWithShape="0">
                    <a:srgbClr val="000000">
                      <a:alpha val="43000"/>
                    </a:srgbClr>
                  </a:outerShdw>
                </a:effectLst>
              </a:rPr>
              <a:t>Anxiety Disorders </a:t>
            </a:r>
            <a:r>
              <a:rPr lang="en-US" sz="1800" b="1" spc="150" dirty="0">
                <a:ln w="11430"/>
                <a:solidFill>
                  <a:srgbClr val="BFBFBF"/>
                </a:solidFill>
                <a:effectLst>
                  <a:outerShdw blurRad="25400" algn="tl" rotWithShape="0">
                    <a:srgbClr val="000000">
                      <a:alpha val="43000"/>
                    </a:srgbClr>
                  </a:outerShdw>
                </a:effectLst>
              </a:rPr>
              <a:t>in Children and </a:t>
            </a:r>
            <a:r>
              <a:rPr lang="en-US" sz="1800" b="1" spc="150" dirty="0" smtClean="0">
                <a:ln w="11430"/>
                <a:solidFill>
                  <a:srgbClr val="BFBFBF"/>
                </a:solidFill>
                <a:effectLst>
                  <a:outerShdw blurRad="25400" algn="tl" rotWithShape="0">
                    <a:srgbClr val="000000">
                      <a:alpha val="43000"/>
                    </a:srgbClr>
                  </a:outerShdw>
                </a:effectLst>
              </a:rPr>
              <a:t>Adolescents </a:t>
            </a:r>
            <a:br>
              <a:rPr lang="en-US" sz="1800" b="1" spc="150" dirty="0" smtClean="0">
                <a:ln w="11430"/>
                <a:solidFill>
                  <a:srgbClr val="BFBFBF"/>
                </a:solidFill>
                <a:effectLst>
                  <a:outerShdw blurRad="25400" algn="tl" rotWithShape="0">
                    <a:srgbClr val="000000">
                      <a:alpha val="43000"/>
                    </a:srgbClr>
                  </a:outerShdw>
                </a:effectLst>
              </a:rPr>
            </a:br>
            <a:r>
              <a:rPr lang="en-US" sz="3600" b="1" spc="150" dirty="0">
                <a:ln w="11430"/>
                <a:solidFill>
                  <a:srgbClr val="F8F8F8"/>
                </a:solidFill>
                <a:effectLst>
                  <a:outerShdw blurRad="25400" algn="tl" rotWithShape="0">
                    <a:srgbClr val="000000">
                      <a:alpha val="43000"/>
                    </a:srgbClr>
                  </a:outerShdw>
                </a:effectLst>
              </a:rPr>
              <a:t>T</a:t>
            </a:r>
            <a:r>
              <a:rPr lang="en-US" sz="3600" b="1" spc="150" dirty="0" smtClean="0">
                <a:ln w="11430"/>
                <a:solidFill>
                  <a:srgbClr val="F8F8F8"/>
                </a:solidFill>
                <a:effectLst>
                  <a:outerShdw blurRad="25400" algn="tl" rotWithShape="0">
                    <a:srgbClr val="000000">
                      <a:alpha val="43000"/>
                    </a:srgbClr>
                  </a:outerShdw>
                </a:effectLst>
              </a:rPr>
              <a:t>hank You!</a:t>
            </a:r>
            <a:endParaRPr lang="en-US" sz="3600" b="1"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a:xfrm>
            <a:off x="457200" y="1554163"/>
            <a:ext cx="8229600" cy="4525963"/>
          </a:xfrm>
        </p:spPr>
        <p:txBody>
          <a:bodyPr vert="horz">
            <a:normAutofit/>
          </a:bodyPr>
          <a:lstStyle/>
          <a:p>
            <a:pPr marL="0" indent="0">
              <a:buNone/>
            </a:pPr>
            <a:endParaRPr lang="en-US" sz="1800" dirty="0" smtClean="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2400" dirty="0"/>
          </a:p>
          <a:p>
            <a:pPr marL="0" indent="0">
              <a:buNone/>
            </a:pPr>
            <a:endParaRPr lang="en-US" sz="2400" dirty="0"/>
          </a:p>
        </p:txBody>
      </p:sp>
      <p:pic>
        <p:nvPicPr>
          <p:cNvPr id="8"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7" name="Picture 6" descr="Screen Shot 2015-05-04 at 4.01.5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6011" y="2202842"/>
            <a:ext cx="6129867" cy="3213100"/>
          </a:xfrm>
          <a:prstGeom prst="rect">
            <a:avLst/>
          </a:prstGeom>
        </p:spPr>
      </p:pic>
    </p:spTree>
    <p:extLst>
      <p:ext uri="{BB962C8B-B14F-4D97-AF65-F5344CB8AC3E}">
        <p14:creationId xmlns:p14="http://schemas.microsoft.com/office/powerpoint/2010/main" val="22849129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rgbClr val="FFFF00"/>
                </a:solidFill>
                <a:effectLst>
                  <a:outerShdw blurRad="25400" algn="tl" rotWithShape="0">
                    <a:srgbClr val="000000">
                      <a:alpha val="43000"/>
                    </a:srgbClr>
                  </a:outerShdw>
                </a:effectLst>
              </a:rPr>
              <a:t/>
            </a:r>
            <a:br>
              <a:rPr lang="en-AU" sz="1800" b="1" spc="150" dirty="0" smtClean="0">
                <a:ln w="11430"/>
                <a:solidFill>
                  <a:srgbClr val="FFFF00"/>
                </a:solidFill>
                <a:effectLst>
                  <a:outerShdw blurRad="25400" algn="tl" rotWithShape="0">
                    <a:srgbClr val="000000">
                      <a:alpha val="43000"/>
                    </a:srgbClr>
                  </a:outerShdw>
                </a:effectLst>
              </a:rPr>
            </a:br>
            <a:r>
              <a:rPr lang="en-AU" sz="1800" b="1" spc="150" dirty="0" smtClean="0">
                <a:ln w="11430"/>
                <a:solidFill>
                  <a:schemeClr val="bg1">
                    <a:lumMod val="75000"/>
                  </a:schemeClr>
                </a:solidFill>
                <a:effectLst>
                  <a:outerShdw blurRad="25400" algn="tl" rotWithShape="0">
                    <a:srgbClr val="000000">
                      <a:alpha val="43000"/>
                    </a:srgbClr>
                  </a:outerShdw>
                </a:effectLst>
              </a:rPr>
              <a:t>Eating Disorders</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200" b="1" spc="150" dirty="0" smtClean="0">
                <a:ln w="11430"/>
                <a:solidFill>
                  <a:schemeClr val="bg1">
                    <a:lumMod val="95000"/>
                  </a:schemeClr>
                </a:solidFill>
                <a:effectLst>
                  <a:outerShdw blurRad="25400" algn="tl" rotWithShape="0">
                    <a:srgbClr val="000000">
                      <a:alpha val="43000"/>
                    </a:srgbClr>
                  </a:outerShdw>
                </a:effectLst>
              </a:rPr>
              <a:t>Historical Background</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8" name="TextBox 7"/>
          <p:cNvSpPr txBox="1"/>
          <p:nvPr/>
        </p:nvSpPr>
        <p:spPr>
          <a:xfrm>
            <a:off x="4305300" y="1689101"/>
            <a:ext cx="4584700" cy="3693319"/>
          </a:xfrm>
          <a:prstGeom prst="rect">
            <a:avLst/>
          </a:prstGeom>
          <a:noFill/>
        </p:spPr>
        <p:txBody>
          <a:bodyPr wrap="square" rtlCol="0">
            <a:spAutoFit/>
          </a:bodyPr>
          <a:lstStyle/>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9"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3" name="Picture 2" descr="Screen Shot 2016-10-09 at 5.55.11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7800" y="1842352"/>
            <a:ext cx="2556684" cy="4398212"/>
          </a:xfrm>
          <a:prstGeom prst="rect">
            <a:avLst/>
          </a:prstGeom>
        </p:spPr>
      </p:pic>
      <p:pic>
        <p:nvPicPr>
          <p:cNvPr id="4" name="Picture 3" descr="Screen Shot 2016-10-09 at 5.55.33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9052" y="2475260"/>
            <a:ext cx="2576405" cy="2907160"/>
          </a:xfrm>
          <a:prstGeom prst="rect">
            <a:avLst/>
          </a:prstGeom>
        </p:spPr>
      </p:pic>
    </p:spTree>
    <p:extLst>
      <p:ext uri="{BB962C8B-B14F-4D97-AF65-F5344CB8AC3E}">
        <p14:creationId xmlns:p14="http://schemas.microsoft.com/office/powerpoint/2010/main" val="2900781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rgbClr val="FFFF00"/>
                </a:solidFill>
                <a:effectLst>
                  <a:outerShdw blurRad="25400" algn="tl" rotWithShape="0">
                    <a:srgbClr val="000000">
                      <a:alpha val="43000"/>
                    </a:srgbClr>
                  </a:outerShdw>
                </a:effectLst>
              </a:rPr>
              <a:t/>
            </a:r>
            <a:br>
              <a:rPr lang="en-AU" sz="1800" b="1" spc="150" dirty="0" smtClean="0">
                <a:ln w="11430"/>
                <a:solidFill>
                  <a:srgbClr val="FFFF00"/>
                </a:solidFill>
                <a:effectLst>
                  <a:outerShdw blurRad="25400" algn="tl" rotWithShape="0">
                    <a:srgbClr val="000000">
                      <a:alpha val="43000"/>
                    </a:srgbClr>
                  </a:outerShdw>
                </a:effectLst>
              </a:rPr>
            </a:br>
            <a:r>
              <a:rPr lang="en-AU" sz="1800" b="1" spc="150" dirty="0" smtClean="0">
                <a:ln w="11430"/>
                <a:solidFill>
                  <a:schemeClr val="bg1">
                    <a:lumMod val="75000"/>
                  </a:schemeClr>
                </a:solidFill>
                <a:effectLst>
                  <a:outerShdw blurRad="25400" algn="tl" rotWithShape="0">
                    <a:srgbClr val="000000">
                      <a:alpha val="43000"/>
                    </a:srgbClr>
                  </a:outerShdw>
                </a:effectLst>
              </a:rPr>
              <a:t>Eating Disorders</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200" b="1" spc="150" dirty="0" smtClean="0">
                <a:ln w="11430"/>
                <a:solidFill>
                  <a:schemeClr val="bg1">
                    <a:lumMod val="95000"/>
                  </a:schemeClr>
                </a:solidFill>
                <a:effectLst>
                  <a:outerShdw blurRad="25400" algn="tl" rotWithShape="0">
                    <a:srgbClr val="000000">
                      <a:alpha val="43000"/>
                    </a:srgbClr>
                  </a:outerShdw>
                </a:effectLst>
              </a:rPr>
              <a:t>Red Flags for Eating Disorders</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8" name="TextBox 7"/>
          <p:cNvSpPr txBox="1"/>
          <p:nvPr/>
        </p:nvSpPr>
        <p:spPr>
          <a:xfrm>
            <a:off x="4305300" y="1689101"/>
            <a:ext cx="4584700" cy="3693319"/>
          </a:xfrm>
          <a:prstGeom prst="rect">
            <a:avLst/>
          </a:prstGeom>
          <a:noFill/>
        </p:spPr>
        <p:txBody>
          <a:bodyPr wrap="square" rtlCol="0">
            <a:spAutoFit/>
          </a:bodyPr>
          <a:lstStyle/>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9"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
        <p:nvSpPr>
          <p:cNvPr id="2" name="TextBox 1"/>
          <p:cNvSpPr txBox="1"/>
          <p:nvPr/>
        </p:nvSpPr>
        <p:spPr>
          <a:xfrm>
            <a:off x="613067" y="1773338"/>
            <a:ext cx="4070345" cy="3108544"/>
          </a:xfrm>
          <a:prstGeom prst="rect">
            <a:avLst/>
          </a:prstGeom>
          <a:noFill/>
        </p:spPr>
        <p:txBody>
          <a:bodyPr wrap="none" rtlCol="0">
            <a:spAutoFit/>
          </a:bodyPr>
          <a:lstStyle/>
          <a:p>
            <a:pPr marL="457200" indent="-457200">
              <a:buFont typeface="Arial"/>
              <a:buChar char="•"/>
            </a:pPr>
            <a:r>
              <a:rPr lang="en-US" sz="2800" dirty="0" smtClean="0"/>
              <a:t>Menstrual irregularities</a:t>
            </a:r>
          </a:p>
          <a:p>
            <a:pPr marL="457200" indent="-457200">
              <a:buFont typeface="Arial"/>
              <a:buChar char="•"/>
            </a:pPr>
            <a:r>
              <a:rPr lang="en-US" sz="2800" dirty="0" smtClean="0"/>
              <a:t>Fertility problems</a:t>
            </a:r>
          </a:p>
          <a:p>
            <a:pPr marL="457200" indent="-457200">
              <a:buFont typeface="Arial"/>
              <a:buChar char="•"/>
            </a:pPr>
            <a:r>
              <a:rPr lang="en-US" sz="2800" dirty="0" smtClean="0"/>
              <a:t>Unexplained seizures</a:t>
            </a:r>
          </a:p>
          <a:p>
            <a:pPr marL="457200" indent="-457200">
              <a:buFont typeface="Arial"/>
              <a:buChar char="•"/>
            </a:pPr>
            <a:r>
              <a:rPr lang="en-US" sz="2800" dirty="0" smtClean="0"/>
              <a:t>“Funny turns”</a:t>
            </a:r>
          </a:p>
          <a:p>
            <a:pPr marL="457200" indent="-457200">
              <a:buFont typeface="Arial"/>
              <a:buChar char="•"/>
            </a:pPr>
            <a:r>
              <a:rPr lang="en-US" sz="2800" dirty="0" smtClean="0"/>
              <a:t>Chronic fatigue</a:t>
            </a:r>
          </a:p>
          <a:p>
            <a:pPr marL="457200" indent="-457200">
              <a:buFont typeface="Arial"/>
              <a:buChar char="•"/>
            </a:pPr>
            <a:r>
              <a:rPr lang="en-US" sz="2800" dirty="0" smtClean="0"/>
              <a:t>Callouses on hands</a:t>
            </a:r>
          </a:p>
          <a:p>
            <a:pPr marL="457200" indent="-457200">
              <a:buFont typeface="Arial"/>
              <a:buChar char="•"/>
            </a:pPr>
            <a:r>
              <a:rPr lang="en-US" sz="2800" dirty="0" smtClean="0"/>
              <a:t>Loss of dental enamel</a:t>
            </a:r>
            <a:endParaRPr lang="en-US" sz="2800" dirty="0"/>
          </a:p>
        </p:txBody>
      </p:sp>
    </p:spTree>
    <p:extLst>
      <p:ext uri="{BB962C8B-B14F-4D97-AF65-F5344CB8AC3E}">
        <p14:creationId xmlns:p14="http://schemas.microsoft.com/office/powerpoint/2010/main" val="25475389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rgbClr val="FFFF00"/>
                </a:solidFill>
                <a:effectLst>
                  <a:outerShdw blurRad="25400" algn="tl" rotWithShape="0">
                    <a:srgbClr val="000000">
                      <a:alpha val="43000"/>
                    </a:srgbClr>
                  </a:outerShdw>
                </a:effectLst>
              </a:rPr>
              <a:t/>
            </a:r>
            <a:br>
              <a:rPr lang="en-AU" sz="1800" b="1" spc="150" dirty="0" smtClean="0">
                <a:ln w="11430"/>
                <a:solidFill>
                  <a:srgbClr val="FFFF00"/>
                </a:solidFill>
                <a:effectLst>
                  <a:outerShdw blurRad="25400" algn="tl" rotWithShape="0">
                    <a:srgbClr val="000000">
                      <a:alpha val="43000"/>
                    </a:srgbClr>
                  </a:outerShdw>
                </a:effectLst>
              </a:rPr>
            </a:br>
            <a:r>
              <a:rPr lang="en-AU" sz="1800" b="1" spc="150" dirty="0" smtClean="0">
                <a:ln w="11430"/>
                <a:solidFill>
                  <a:schemeClr val="bg1">
                    <a:lumMod val="75000"/>
                  </a:schemeClr>
                </a:solidFill>
                <a:effectLst>
                  <a:outerShdw blurRad="25400" algn="tl" rotWithShape="0">
                    <a:srgbClr val="000000">
                      <a:alpha val="43000"/>
                    </a:srgbClr>
                  </a:outerShdw>
                </a:effectLst>
              </a:rPr>
              <a:t>Eating Disorders</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200" b="1" spc="150" dirty="0" smtClean="0">
                <a:ln w="11430"/>
                <a:solidFill>
                  <a:schemeClr val="bg1">
                    <a:lumMod val="95000"/>
                  </a:schemeClr>
                </a:solidFill>
                <a:effectLst>
                  <a:outerShdw blurRad="25400" algn="tl" rotWithShape="0">
                    <a:srgbClr val="000000">
                      <a:alpha val="43000"/>
                    </a:srgbClr>
                  </a:outerShdw>
                </a:effectLst>
              </a:rPr>
              <a:t>Definitions</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8" name="TextBox 7"/>
          <p:cNvSpPr txBox="1"/>
          <p:nvPr/>
        </p:nvSpPr>
        <p:spPr>
          <a:xfrm>
            <a:off x="4305300" y="1689101"/>
            <a:ext cx="4584700" cy="3693319"/>
          </a:xfrm>
          <a:prstGeom prst="rect">
            <a:avLst/>
          </a:prstGeom>
          <a:noFill/>
        </p:spPr>
        <p:txBody>
          <a:bodyPr wrap="square" rtlCol="0">
            <a:spAutoFit/>
          </a:bodyPr>
          <a:lstStyle/>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9"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2" name="Picture 1" descr="Screen Shot 2016-10-09 at 5.56.1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204527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3251"/>
            <a:ext cx="8229600" cy="1535849"/>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Eating Disorders</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200" b="1" spc="150" dirty="0" smtClean="0">
                <a:ln w="11430"/>
                <a:solidFill>
                  <a:schemeClr val="bg1">
                    <a:lumMod val="95000"/>
                  </a:schemeClr>
                </a:solidFill>
                <a:effectLst>
                  <a:outerShdw blurRad="25400" algn="tl" rotWithShape="0">
                    <a:srgbClr val="000000">
                      <a:alpha val="43000"/>
                    </a:srgbClr>
                  </a:outerShdw>
                </a:effectLst>
              </a:rPr>
              <a:t>Body Mass Index (BMI)</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8" name="TextBox 7"/>
          <p:cNvSpPr txBox="1"/>
          <p:nvPr/>
        </p:nvSpPr>
        <p:spPr>
          <a:xfrm>
            <a:off x="4305300" y="1689101"/>
            <a:ext cx="4584700" cy="3693319"/>
          </a:xfrm>
          <a:prstGeom prst="rect">
            <a:avLst/>
          </a:prstGeom>
          <a:noFill/>
        </p:spPr>
        <p:txBody>
          <a:bodyPr wrap="square" rtlCol="0">
            <a:spAutoFit/>
          </a:bodyPr>
          <a:lstStyle/>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9"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
        <p:nvSpPr>
          <p:cNvPr id="3" name="TextBox 2"/>
          <p:cNvSpPr txBox="1"/>
          <p:nvPr/>
        </p:nvSpPr>
        <p:spPr>
          <a:xfrm>
            <a:off x="457200" y="1689101"/>
            <a:ext cx="8229600" cy="5016757"/>
          </a:xfrm>
          <a:prstGeom prst="rect">
            <a:avLst/>
          </a:prstGeom>
          <a:noFill/>
        </p:spPr>
        <p:txBody>
          <a:bodyPr wrap="square" rtlCol="0">
            <a:spAutoFit/>
          </a:bodyPr>
          <a:lstStyle/>
          <a:p>
            <a:pPr marL="285750" indent="-285750">
              <a:buFont typeface="Arial"/>
              <a:buChar char="•"/>
            </a:pPr>
            <a:r>
              <a:rPr lang="en-US" sz="3200" dirty="0"/>
              <a:t>C</a:t>
            </a:r>
            <a:r>
              <a:rPr lang="en-US" sz="3200" dirty="0" smtClean="0"/>
              <a:t>ommonly used index of adiposity</a:t>
            </a:r>
          </a:p>
          <a:p>
            <a:pPr marL="285750" indent="-285750">
              <a:buFont typeface="Arial"/>
              <a:buChar char="•"/>
            </a:pPr>
            <a:r>
              <a:rPr lang="en-US" sz="3200" dirty="0" smtClean="0"/>
              <a:t>Controls for effects of height when assessing weight</a:t>
            </a:r>
          </a:p>
          <a:p>
            <a:pPr marL="285750" indent="-285750">
              <a:buFont typeface="Arial"/>
              <a:buChar char="•"/>
            </a:pPr>
            <a:r>
              <a:rPr lang="en-US" sz="3200" dirty="0" smtClean="0"/>
              <a:t>BMI= weight in kg divided by height (in meters) squared</a:t>
            </a:r>
          </a:p>
          <a:p>
            <a:pPr marL="285750" indent="-285750">
              <a:buFont typeface="Arial"/>
              <a:buChar char="•"/>
            </a:pPr>
            <a:r>
              <a:rPr lang="en-US" sz="3200" dirty="0" smtClean="0"/>
              <a:t>Used in actuarial tables</a:t>
            </a:r>
          </a:p>
          <a:p>
            <a:pPr marL="285750" indent="-285750">
              <a:buFont typeface="Arial"/>
              <a:buChar char="•"/>
            </a:pPr>
            <a:r>
              <a:rPr lang="en-US" sz="3200" dirty="0" smtClean="0"/>
              <a:t>BMI 20-25 associated with lower morbidity and mortality</a:t>
            </a:r>
          </a:p>
          <a:p>
            <a:pPr marL="285750" indent="-285750">
              <a:buFont typeface="Arial"/>
              <a:buChar char="•"/>
            </a:pPr>
            <a:r>
              <a:rPr lang="en-US" sz="3200" dirty="0" smtClean="0"/>
              <a:t>May be blind to fall-off in expected height or weight</a:t>
            </a:r>
            <a:endParaRPr lang="en-US" sz="3200" dirty="0"/>
          </a:p>
        </p:txBody>
      </p:sp>
    </p:spTree>
    <p:extLst>
      <p:ext uri="{BB962C8B-B14F-4D97-AF65-F5344CB8AC3E}">
        <p14:creationId xmlns:p14="http://schemas.microsoft.com/office/powerpoint/2010/main" val="18648161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rgbClr val="FFFF00"/>
                </a:solidFill>
                <a:effectLst>
                  <a:outerShdw blurRad="25400" algn="tl" rotWithShape="0">
                    <a:srgbClr val="000000">
                      <a:alpha val="43000"/>
                    </a:srgbClr>
                  </a:outerShdw>
                </a:effectLst>
              </a:rPr>
              <a:t/>
            </a:r>
            <a:br>
              <a:rPr lang="en-AU" sz="1800" b="1" spc="150" dirty="0" smtClean="0">
                <a:ln w="11430"/>
                <a:solidFill>
                  <a:srgbClr val="FFFF00"/>
                </a:solidFill>
                <a:effectLst>
                  <a:outerShdw blurRad="25400" algn="tl" rotWithShape="0">
                    <a:srgbClr val="000000">
                      <a:alpha val="43000"/>
                    </a:srgbClr>
                  </a:outerShdw>
                </a:effectLst>
              </a:rPr>
            </a:br>
            <a:r>
              <a:rPr lang="en-AU" sz="1800" b="1" spc="150" dirty="0" smtClean="0">
                <a:ln w="11430"/>
                <a:solidFill>
                  <a:schemeClr val="bg1">
                    <a:lumMod val="75000"/>
                  </a:schemeClr>
                </a:solidFill>
                <a:effectLst>
                  <a:outerShdw blurRad="25400" algn="tl" rotWithShape="0">
                    <a:srgbClr val="000000">
                      <a:alpha val="43000"/>
                    </a:srgbClr>
                  </a:outerShdw>
                </a:effectLst>
              </a:rPr>
              <a:t>Eating Disorders</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200" b="1" spc="150" dirty="0" smtClean="0">
                <a:ln w="11430"/>
                <a:solidFill>
                  <a:schemeClr val="bg1">
                    <a:lumMod val="95000"/>
                  </a:schemeClr>
                </a:solidFill>
                <a:effectLst>
                  <a:outerShdw blurRad="25400" algn="tl" rotWithShape="0">
                    <a:srgbClr val="000000">
                      <a:alpha val="43000"/>
                    </a:srgbClr>
                  </a:outerShdw>
                </a:effectLst>
              </a:rPr>
              <a:t>Comparative symptoms</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8" name="TextBox 7"/>
          <p:cNvSpPr txBox="1"/>
          <p:nvPr/>
        </p:nvSpPr>
        <p:spPr>
          <a:xfrm>
            <a:off x="4305300" y="1689101"/>
            <a:ext cx="4584700" cy="3693319"/>
          </a:xfrm>
          <a:prstGeom prst="rect">
            <a:avLst/>
          </a:prstGeom>
          <a:noFill/>
        </p:spPr>
        <p:txBody>
          <a:bodyPr wrap="square" rtlCol="0">
            <a:spAutoFit/>
          </a:bodyPr>
          <a:lstStyle/>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9"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2" name="Picture 1" descr="Screen Shot 2016-10-09 at 5.56.3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371163" cy="7093350"/>
          </a:xfrm>
          <a:prstGeom prst="rect">
            <a:avLst/>
          </a:prstGeom>
        </p:spPr>
      </p:pic>
    </p:spTree>
    <p:extLst>
      <p:ext uri="{BB962C8B-B14F-4D97-AF65-F5344CB8AC3E}">
        <p14:creationId xmlns:p14="http://schemas.microsoft.com/office/powerpoint/2010/main" val="7178346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30301</TotalTime>
  <Words>9770</Words>
  <Application>Microsoft Office PowerPoint</Application>
  <PresentationFormat>On-screen Show (4:3)</PresentationFormat>
  <Paragraphs>935</Paragraphs>
  <Slides>40</Slides>
  <Notes>39</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PowerPoint Presentation</vt:lpstr>
      <vt:lpstr>The “IACAPAP Textbook of Child and Adolescent Mental Health” is available at the IACAPAP website http://iacapap.org/iacapap-textbook-of-child-and-adolescent-mental-health   Please note that this book and its companion PowerPoint are: ·        Free and no registration is required to read or download it ·        This is an open-access publication under the Creative Commons Attribution Non- commercial License. According to this, use, distribution and reproduction in any  medium are allowed without prior permission provided the original work is  properly cited and the use is non-commercial. </vt:lpstr>
      <vt:lpstr> Eating Disorders Outline </vt:lpstr>
      <vt:lpstr> Eating Disorders Introduction</vt:lpstr>
      <vt:lpstr> Eating Disorders Historical Background</vt:lpstr>
      <vt:lpstr> Eating Disorders Red Flags for Eating Disorders</vt:lpstr>
      <vt:lpstr> Eating Disorders Definitions</vt:lpstr>
      <vt:lpstr>Eating Disorders Body Mass Index (BMI)</vt:lpstr>
      <vt:lpstr> Eating Disorders Comparative symptoms</vt:lpstr>
      <vt:lpstr> Eating Disorders Epidemiology, Gender &amp; Culture: Anorexia</vt:lpstr>
      <vt:lpstr>Eating Disorders Epidemiology, Gender &amp; Culture:  Bulimia &amp; Binge Eating DIsorder </vt:lpstr>
      <vt:lpstr>Eating Disorders Aetiology &amp; Risk Factors</vt:lpstr>
      <vt:lpstr>Eating Disorders Aetiology &amp; Risk Factors: Triggers</vt:lpstr>
      <vt:lpstr> Eating Disorders Clinical Features and Diagnosis: Anorexia</vt:lpstr>
      <vt:lpstr> Eating Disorders Clinical Features and Diagnosis: Anorexia</vt:lpstr>
      <vt:lpstr> Eating Disorders Important Information: Anorexia</vt:lpstr>
      <vt:lpstr> Eating Disorders SCOFF Questionnaire: Anorexia</vt:lpstr>
      <vt:lpstr> Eating Disorders Example of Weight Graph: Anorexia</vt:lpstr>
      <vt:lpstr> Eating Disorders Binge Eating Disorder</vt:lpstr>
      <vt:lpstr> Eating Disorders Bulimia Nervosa</vt:lpstr>
      <vt:lpstr>Eating Disorders Other Disorders</vt:lpstr>
      <vt:lpstr> Eating Disorders Rating Scales</vt:lpstr>
      <vt:lpstr>Eating Disorders Investigation of Physical Conditions and Psychological Symptoms</vt:lpstr>
      <vt:lpstr>Eating Disorders Comorbidity</vt:lpstr>
      <vt:lpstr>PowerPoint Presentation</vt:lpstr>
      <vt:lpstr>Eating Disorders Management of Anorexia: Issues to Consider</vt:lpstr>
      <vt:lpstr>Eating Disorders Management of Anorexia: Principles of Maudsley Model of Family Therapy</vt:lpstr>
      <vt:lpstr>Eating Disorders Management of Anorexia:  Motivational Approach</vt:lpstr>
      <vt:lpstr>Eating Disorders Management of Anorexia:  Motivational Approach</vt:lpstr>
      <vt:lpstr>Eating Disorders Management of Anorexia: Acknowledgement of benefits of eating disorder</vt:lpstr>
      <vt:lpstr>Eating Disorders Management of Anorexia: Medication</vt:lpstr>
      <vt:lpstr>Eating Disorders Management of Anorexia:  Home vs Inpatient</vt:lpstr>
      <vt:lpstr> Eating Disorders Anorexia Treatment: Refeeding Syndrome</vt:lpstr>
      <vt:lpstr>Eating Disorders Management of Bulimia Nervosa and Binge-Eating Disorder</vt:lpstr>
      <vt:lpstr>Eating Disorders Models of Service Delivery for Eating Disorders</vt:lpstr>
      <vt:lpstr>Eating Disorders Course and Prognosis: Anorexia</vt:lpstr>
      <vt:lpstr>Eating Disorders Prevention</vt:lpstr>
      <vt:lpstr>Eating Disorders Barriers to the Implementation of Care in Developing Countries</vt:lpstr>
      <vt:lpstr> Eating Disorders Websites</vt:lpstr>
      <vt:lpstr>Anxiety Disorders in Children and Adolescents  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Chilton</dc:creator>
  <cp:lastModifiedBy>Joseph Rey</cp:lastModifiedBy>
  <cp:revision>188</cp:revision>
  <dcterms:created xsi:type="dcterms:W3CDTF">2015-01-02T01:03:21Z</dcterms:created>
  <dcterms:modified xsi:type="dcterms:W3CDTF">2016-12-14T07:40:39Z</dcterms:modified>
</cp:coreProperties>
</file>