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06" r:id="rId2"/>
  </p:sldMasterIdLst>
  <p:notesMasterIdLst>
    <p:notesMasterId r:id="rId25"/>
  </p:notesMasterIdLst>
  <p:sldIdLst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ikje Klase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5029A-FF5F-2D4A-B979-AB81C711C5C9}" type="datetimeFigureOut">
              <a:rPr lang="nl-NL" smtClean="0"/>
              <a:t>27-4-2015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A3B1E-1445-0045-BCE7-1A90015152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3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Idea </a:t>
            </a:r>
            <a:r>
              <a:rPr lang="nl-NL" dirty="0" err="1" smtClean="0"/>
              <a:t>for</a:t>
            </a:r>
            <a:r>
              <a:rPr lang="nl-NL" dirty="0" smtClean="0"/>
              <a:t> MOOC video/</a:t>
            </a:r>
            <a:r>
              <a:rPr lang="nl-NL" dirty="0" err="1" smtClean="0"/>
              <a:t>lecture</a:t>
            </a:r>
            <a:r>
              <a:rPr lang="nl-NL" dirty="0" smtClean="0"/>
              <a:t>: Show </a:t>
            </a:r>
            <a:r>
              <a:rPr lang="nl-NL" dirty="0" err="1" smtClean="0"/>
              <a:t>calculation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in notebook, on </a:t>
            </a:r>
            <a:r>
              <a:rPr lang="nl-NL" dirty="0" err="1" smtClean="0"/>
              <a:t>blackboard</a:t>
            </a:r>
            <a:r>
              <a:rPr lang="nl-NL" dirty="0" smtClean="0"/>
              <a:t> or calculator.</a:t>
            </a:r>
          </a:p>
          <a:p>
            <a:endParaRPr lang="nl-NL" dirty="0" smtClean="0"/>
          </a:p>
          <a:p>
            <a:r>
              <a:rPr lang="nl-NL" dirty="0" smtClean="0"/>
              <a:t>Point out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information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yet</a:t>
            </a:r>
            <a:r>
              <a:rPr lang="nl-NL" dirty="0" smtClean="0"/>
              <a:t> </a:t>
            </a:r>
            <a:r>
              <a:rPr lang="nl-NL" dirty="0" err="1" smtClean="0"/>
              <a:t>enough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decide</a:t>
            </a:r>
            <a:r>
              <a:rPr lang="nl-NL" dirty="0" smtClean="0"/>
              <a:t> on the </a:t>
            </a:r>
            <a:r>
              <a:rPr lang="nl-NL" dirty="0" err="1" smtClean="0"/>
              <a:t>usefulness</a:t>
            </a:r>
            <a:r>
              <a:rPr lang="nl-NL" dirty="0" smtClean="0"/>
              <a:t> of the treatment. Important factors </a:t>
            </a:r>
            <a:r>
              <a:rPr lang="nl-NL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consider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seriousness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disease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seriousness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harmful</a:t>
            </a:r>
            <a:r>
              <a:rPr lang="nl-NL" baseline="0" dirty="0" smtClean="0"/>
              <a:t> event…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l-NL" dirty="0" err="1" smtClean="0"/>
              <a:t>If</a:t>
            </a:r>
            <a:r>
              <a:rPr lang="nl-NL" dirty="0" smtClean="0"/>
              <a:t> internet is </a:t>
            </a:r>
            <a:r>
              <a:rPr lang="nl-NL" dirty="0" err="1" smtClean="0"/>
              <a:t>available</a:t>
            </a:r>
            <a:r>
              <a:rPr lang="nl-NL" dirty="0" smtClean="0"/>
              <a:t> the search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performed</a:t>
            </a:r>
            <a:r>
              <a:rPr lang="nl-NL" dirty="0" smtClean="0"/>
              <a:t> life on the computer.</a:t>
            </a:r>
          </a:p>
          <a:p>
            <a:pPr marL="171450" indent="-171450">
              <a:buFont typeface="Arial"/>
              <a:buChar char="•"/>
            </a:pPr>
            <a:r>
              <a:rPr lang="nl-NL" dirty="0" smtClean="0"/>
              <a:t>For the MOOC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performed</a:t>
            </a:r>
            <a:r>
              <a:rPr lang="nl-NL" baseline="0" dirty="0" smtClean="0"/>
              <a:t> life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adapted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Stimulants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Atomoxetine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your</a:t>
            </a:r>
            <a:r>
              <a:rPr lang="nl-NL" baseline="0" dirty="0" smtClean="0"/>
              <a:t> country.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evidence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Clonidine/</a:t>
            </a:r>
            <a:r>
              <a:rPr lang="nl-NL" baseline="0" dirty="0" err="1" smtClean="0"/>
              <a:t>Imipramine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help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l-NL" dirty="0" err="1" smtClean="0"/>
              <a:t>If</a:t>
            </a:r>
            <a:r>
              <a:rPr lang="nl-NL" dirty="0" smtClean="0"/>
              <a:t> internet is </a:t>
            </a:r>
            <a:r>
              <a:rPr lang="nl-NL" dirty="0" err="1" smtClean="0"/>
              <a:t>available</a:t>
            </a:r>
            <a:r>
              <a:rPr lang="nl-NL" dirty="0" smtClean="0"/>
              <a:t> the search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performed</a:t>
            </a:r>
            <a:r>
              <a:rPr lang="nl-NL" dirty="0" smtClean="0"/>
              <a:t> life on the computer.</a:t>
            </a:r>
          </a:p>
          <a:p>
            <a:pPr marL="171450" indent="-171450">
              <a:buFont typeface="Arial"/>
              <a:buChar char="•"/>
            </a:pPr>
            <a:r>
              <a:rPr lang="nl-NL" dirty="0" smtClean="0"/>
              <a:t>For the MOOC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performed</a:t>
            </a:r>
            <a:r>
              <a:rPr lang="nl-NL" baseline="0" dirty="0" smtClean="0"/>
              <a:t> life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adapted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Stimulants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Atomoxetine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your</a:t>
            </a:r>
            <a:r>
              <a:rPr lang="nl-NL" baseline="0" dirty="0" smtClean="0"/>
              <a:t> country.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evidence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Clonidine/</a:t>
            </a:r>
            <a:r>
              <a:rPr lang="nl-NL" baseline="0" dirty="0" err="1" smtClean="0"/>
              <a:t>Imipramine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help</a:t>
            </a:r>
          </a:p>
          <a:p>
            <a:pPr marL="171450" indent="-171450">
              <a:buFont typeface="Arial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second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settings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 is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lecture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hall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maybe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directed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excersise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small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homework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want I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make slides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l-NL" dirty="0" smtClean="0"/>
              <a:t>Point 1 is important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we </a:t>
            </a:r>
            <a:r>
              <a:rPr lang="nl-NL" dirty="0" err="1" smtClean="0"/>
              <a:t>all</a:t>
            </a:r>
            <a:r>
              <a:rPr lang="nl-NL" dirty="0" smtClean="0"/>
              <a:t> talk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same</a:t>
            </a:r>
            <a:r>
              <a:rPr lang="nl-NL" dirty="0" smtClean="0"/>
              <a:t> type of </a:t>
            </a:r>
            <a:r>
              <a:rPr lang="nl-NL" dirty="0" err="1" smtClean="0"/>
              <a:t>patient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speaking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MDD</a:t>
            </a:r>
          </a:p>
          <a:p>
            <a:pPr marL="171450" indent="-171450">
              <a:buFont typeface="Arial"/>
              <a:buChar char="•"/>
            </a:pPr>
            <a:r>
              <a:rPr lang="nl-NL" baseline="0" dirty="0" smtClean="0"/>
              <a:t>Point out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unstructured</a:t>
            </a:r>
            <a:r>
              <a:rPr lang="nl-NL" baseline="0" dirty="0" smtClean="0"/>
              <a:t> interviews do </a:t>
            </a:r>
            <a:r>
              <a:rPr lang="nl-NL" baseline="0" dirty="0" err="1" smtClean="0"/>
              <a:t>poorly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reliability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validity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A3B1E-1445-0045-BCE7-1A90015152D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7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53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8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76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0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9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7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6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5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0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5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3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0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8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8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823FF54-3BFC-0043-AC4A-FBEA9026A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A8CD47-D2B9-DC45-B85A-CB309D7429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662980" y="4201319"/>
            <a:ext cx="3481020" cy="637381"/>
          </a:xfr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 John Hamilton &amp;</a:t>
            </a:r>
          </a:p>
          <a:p>
            <a:r>
              <a:rPr lang="en-US" sz="7200" dirty="0" smtClean="0"/>
              <a:t> </a:t>
            </a:r>
            <a:r>
              <a:rPr lang="en-US" sz="7200" dirty="0" err="1" smtClean="0"/>
              <a:t>Füsun</a:t>
            </a:r>
            <a:r>
              <a:rPr lang="en-US" sz="7200" dirty="0" smtClean="0"/>
              <a:t> </a:t>
            </a:r>
            <a:r>
              <a:rPr lang="en-US" sz="7200" dirty="0" err="1" smtClean="0"/>
              <a:t>Çuhadaroğlu-Çetin</a:t>
            </a:r>
            <a:endParaRPr lang="en-US" sz="7200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DEPRESSION IN CHILDREN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ADOLESCENTS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94883" y="190500"/>
            <a:ext cx="5757863" cy="6465888"/>
          </a:xfrm>
        </p:spPr>
        <p:txBody>
          <a:bodyPr>
            <a:normAutofit/>
          </a:bodyPr>
          <a:lstStyle/>
          <a:p>
            <a:endParaRPr lang="en-US" sz="2000" b="1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80" y="-46548"/>
            <a:ext cx="34810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2980" y="877332"/>
            <a:ext cx="3481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Evidence-Based Practice in Child and Adolescent Mental Health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980" y="6550223"/>
            <a:ext cx="348102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Adapted by Henrikje Klasen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2980" y="322784"/>
            <a:ext cx="34810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Chapter A.6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2980" y="5900675"/>
            <a:ext cx="348102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Companion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Powerpoint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Presentation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11" descr="Screen Shot 2015-04-25 at 5.22.5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1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01520"/>
            <a:ext cx="8229600" cy="412464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Effect size (based on improvements in PARS):</a:t>
            </a:r>
          </a:p>
          <a:p>
            <a:pPr lvl="1"/>
            <a:r>
              <a:rPr lang="en-GB" dirty="0" smtClean="0"/>
              <a:t>CBT alone: 0.31 (small/medium effect)</a:t>
            </a:r>
          </a:p>
          <a:p>
            <a:pPr lvl="1"/>
            <a:r>
              <a:rPr lang="en-GB" dirty="0" smtClean="0"/>
              <a:t>Sertraline alone: 0.45 (medium effect)</a:t>
            </a:r>
          </a:p>
          <a:p>
            <a:pPr lvl="1"/>
            <a:r>
              <a:rPr lang="en-GB" dirty="0" smtClean="0"/>
              <a:t>Combination: 0.86 (large effect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NNT: based on </a:t>
            </a:r>
            <a:r>
              <a:rPr lang="en-GB" dirty="0" smtClean="0"/>
              <a:t>improvement </a:t>
            </a:r>
            <a:r>
              <a:rPr lang="en-GB" dirty="0"/>
              <a:t>(</a:t>
            </a:r>
            <a:r>
              <a:rPr lang="en-GB" dirty="0" smtClean="0"/>
              <a:t>very much </a:t>
            </a:r>
            <a:r>
              <a:rPr lang="en-GB" dirty="0" smtClean="0"/>
              <a:t>improved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CBT alone </a:t>
            </a:r>
            <a:r>
              <a:rPr lang="en-GB" dirty="0" smtClean="0"/>
              <a:t>3</a:t>
            </a:r>
            <a:endParaRPr lang="en-GB" dirty="0" smtClean="0"/>
          </a:p>
          <a:p>
            <a:pPr lvl="1"/>
            <a:r>
              <a:rPr lang="en-GB" dirty="0" smtClean="0"/>
              <a:t>Sertraline alone </a:t>
            </a:r>
            <a:r>
              <a:rPr lang="en-GB" dirty="0"/>
              <a:t>3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Combination: </a:t>
            </a:r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 smtClean="0"/>
              <a:t>(that is low = encouraging)</a:t>
            </a:r>
            <a:endParaRPr lang="en-GB" dirty="0"/>
          </a:p>
        </p:txBody>
      </p:sp>
      <p:pic>
        <p:nvPicPr>
          <p:cNvPr id="6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117922" y="5633855"/>
            <a:ext cx="911778" cy="111167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220034"/>
            <a:ext cx="8229600" cy="1544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 smtClean="0">
                <a:solidFill>
                  <a:prstClr val="white">
                    <a:lumMod val="95000"/>
                  </a:prstClr>
                </a:solidFill>
              </a:rPr>
              <a:t>Statistical 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>Concepts</a:t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Understanding a study by looking at its </a:t>
            </a:r>
            <a:r>
              <a:rPr lang="nl-NL" sz="2800" dirty="0" smtClean="0">
                <a:solidFill>
                  <a:schemeClr val="bg1"/>
                </a:solidFill>
              </a:rPr>
              <a:t>statistics (ii)</a:t>
            </a:r>
            <a:endParaRPr lang="nl-NL" sz="2800" dirty="0" smtClean="0">
              <a:solidFill>
                <a:schemeClr val="bg1"/>
              </a:solidFill>
            </a:endParaRPr>
          </a:p>
          <a:p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2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83148" y="5967499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110" y="1764354"/>
            <a:ext cx="8684816" cy="498118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To make good use of EBM, diagnoses need to be aligned between research and practice</a:t>
            </a:r>
          </a:p>
          <a:p>
            <a:r>
              <a:rPr lang="en-GB" b="1" dirty="0" smtClean="0"/>
              <a:t>Reliability: </a:t>
            </a:r>
            <a:r>
              <a:rPr lang="en-GB" dirty="0" smtClean="0"/>
              <a:t>consistency of a measuring instrument across time, individuals and clinicians</a:t>
            </a:r>
          </a:p>
          <a:p>
            <a:pPr lvl="1"/>
            <a:r>
              <a:rPr lang="en-GB" dirty="0" smtClean="0"/>
              <a:t>Test-retest reliability</a:t>
            </a:r>
          </a:p>
          <a:p>
            <a:pPr lvl="1"/>
            <a:r>
              <a:rPr lang="en-GB" dirty="0" smtClean="0"/>
              <a:t>Inter-</a:t>
            </a:r>
            <a:r>
              <a:rPr lang="en-GB" dirty="0" err="1" smtClean="0"/>
              <a:t>rater</a:t>
            </a:r>
            <a:r>
              <a:rPr lang="en-GB" dirty="0" smtClean="0"/>
              <a:t> reliability</a:t>
            </a:r>
          </a:p>
          <a:p>
            <a:r>
              <a:rPr lang="en-GB" b="1" dirty="0" smtClean="0"/>
              <a:t>Validity: </a:t>
            </a:r>
            <a:r>
              <a:rPr lang="en-GB" dirty="0" smtClean="0"/>
              <a:t>the extent by which a diagnostic instrument measures what it claims to measure</a:t>
            </a:r>
          </a:p>
          <a:p>
            <a:pPr lvl="1"/>
            <a:r>
              <a:rPr lang="en-GB" dirty="0" smtClean="0"/>
              <a:t>Often measured indirectly, prediction of course, outcome</a:t>
            </a:r>
          </a:p>
          <a:p>
            <a:pPr lvl="1"/>
            <a:r>
              <a:rPr lang="en-GB" dirty="0" smtClean="0"/>
              <a:t>Correlation coefficients, factor loading can quantify</a:t>
            </a:r>
          </a:p>
          <a:p>
            <a:pPr marL="57150" indent="0">
              <a:buNone/>
            </a:pPr>
            <a:endParaRPr lang="en-GB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A valid and reliable diagnosis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The foundation of evidence based medicine (EBM)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3" cstate="print"/>
          <a:srcRect l="-12393" r="-12393"/>
          <a:stretch>
            <a:fillRect/>
          </a:stretch>
        </p:blipFill>
        <p:spPr bwMode="auto">
          <a:xfrm>
            <a:off x="-406400" y="1774320"/>
            <a:ext cx="99906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99328" y="5855033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ekstvak 4"/>
          <p:cNvSpPr txBox="1"/>
          <p:nvPr/>
        </p:nvSpPr>
        <p:spPr>
          <a:xfrm>
            <a:off x="457200" y="6126163"/>
            <a:ext cx="78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N. B. </a:t>
            </a:r>
            <a:r>
              <a:rPr lang="nl-NL" sz="2000" b="1" dirty="0" smtClean="0">
                <a:solidFill>
                  <a:srgbClr val="FF0000"/>
                </a:solidFill>
              </a:rPr>
              <a:t>Most instruments </a:t>
            </a:r>
            <a:r>
              <a:rPr lang="nl-NL" sz="2000" b="1" dirty="0" smtClean="0">
                <a:solidFill>
                  <a:srgbClr val="FF0000"/>
                </a:solidFill>
              </a:rPr>
              <a:t>have only been tested in the US and Europe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A valid and reliable diagnosis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The foundation of evidence based medicine (EBM)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7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110" y="1981200"/>
            <a:ext cx="8684816" cy="4144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Screening </a:t>
            </a:r>
            <a:r>
              <a:rPr lang="en-GB" dirty="0" smtClean="0"/>
              <a:t>questions </a:t>
            </a:r>
            <a:r>
              <a:rPr lang="en-GB" dirty="0" smtClean="0"/>
              <a:t>and homing in:</a:t>
            </a:r>
          </a:p>
          <a:p>
            <a:pPr lvl="1"/>
            <a:r>
              <a:rPr lang="en-GB" dirty="0" smtClean="0"/>
              <a:t>E.g</a:t>
            </a:r>
            <a:r>
              <a:rPr lang="en-GB" dirty="0" smtClean="0"/>
              <a:t>., </a:t>
            </a:r>
            <a:r>
              <a:rPr lang="en-GB" dirty="0" smtClean="0"/>
              <a:t>semi-structured interviews such as K-SADS</a:t>
            </a:r>
          </a:p>
          <a:p>
            <a:pPr lvl="2"/>
            <a:r>
              <a:rPr lang="en-GB" dirty="0" smtClean="0"/>
              <a:t>Interviewers do not have to ask each question. </a:t>
            </a:r>
            <a:endParaRPr lang="en-GB" dirty="0"/>
          </a:p>
          <a:p>
            <a:pPr lvl="2"/>
            <a:r>
              <a:rPr lang="en-GB" dirty="0" smtClean="0"/>
              <a:t>If probing questions are answered </a:t>
            </a:r>
            <a:r>
              <a:rPr lang="en-GB" dirty="0" smtClean="0"/>
              <a:t>negatively </a:t>
            </a:r>
            <a:r>
              <a:rPr lang="en-GB" dirty="0" smtClean="0"/>
              <a:t>the rest of the section can be skipped</a:t>
            </a:r>
          </a:p>
          <a:p>
            <a:pPr lvl="2"/>
            <a:r>
              <a:rPr lang="en-GB" dirty="0" smtClean="0"/>
              <a:t>Clear </a:t>
            </a:r>
            <a:r>
              <a:rPr lang="en-GB" dirty="0" smtClean="0"/>
              <a:t>thresholds for when to count a symptom as present or absent and when to home in (e.g</a:t>
            </a:r>
            <a:r>
              <a:rPr lang="en-GB" dirty="0" smtClean="0"/>
              <a:t>., </a:t>
            </a:r>
            <a:r>
              <a:rPr lang="en-GB" dirty="0" smtClean="0"/>
              <a:t>2 </a:t>
            </a:r>
            <a:r>
              <a:rPr lang="en-GB" dirty="0" smtClean="0"/>
              <a:t>alcoholic drinks </a:t>
            </a:r>
            <a:r>
              <a:rPr lang="en-GB" dirty="0" smtClean="0"/>
              <a:t>per week for past 4 weeks)</a:t>
            </a:r>
          </a:p>
          <a:p>
            <a:pPr lvl="2"/>
            <a:r>
              <a:rPr lang="en-GB" dirty="0" smtClean="0"/>
              <a:t>Using the interview requires specific training! </a:t>
            </a:r>
            <a:r>
              <a:rPr lang="en-GB" dirty="0" smtClean="0"/>
              <a:t>Probing </a:t>
            </a:r>
            <a:r>
              <a:rPr lang="en-GB" dirty="0" smtClean="0"/>
              <a:t>questions are useful anyway.</a:t>
            </a:r>
            <a:endParaRPr lang="en-GB" dirty="0"/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99328" y="5855033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A valid and reliable diagnosis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The foundation of evidence based medicine (EBM)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1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99328" y="5855033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4" cstate="print"/>
          <a:srcRect l="-15926" r="-15926"/>
          <a:stretch>
            <a:fillRect/>
          </a:stretch>
        </p:blipFill>
        <p:spPr bwMode="auto">
          <a:xfrm>
            <a:off x="344488" y="1864360"/>
            <a:ext cx="86852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Choosing a treatment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The pyramid of evidence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8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99920"/>
            <a:ext cx="8371840" cy="42262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Remain curious when doing clinical work</a:t>
            </a:r>
          </a:p>
          <a:p>
            <a:r>
              <a:rPr lang="en-GB" dirty="0" smtClean="0"/>
              <a:t>Ask questions relevant to </a:t>
            </a:r>
            <a:r>
              <a:rPr lang="en-GB" dirty="0" smtClean="0"/>
              <a:t>the patients </a:t>
            </a:r>
            <a:r>
              <a:rPr lang="en-GB" dirty="0" smtClean="0"/>
              <a:t>you see</a:t>
            </a:r>
          </a:p>
          <a:p>
            <a:r>
              <a:rPr lang="en-GB" dirty="0" smtClean="0"/>
              <a:t>Use the </a:t>
            </a:r>
            <a:r>
              <a:rPr lang="en-GB" dirty="0" smtClean="0"/>
              <a:t>Internet </a:t>
            </a:r>
            <a:r>
              <a:rPr lang="en-GB" dirty="0" smtClean="0"/>
              <a:t>to find answers to improve the care </a:t>
            </a:r>
            <a:r>
              <a:rPr lang="en-GB" dirty="0" smtClean="0"/>
              <a:t>of </a:t>
            </a:r>
            <a:r>
              <a:rPr lang="en-GB" i="1" dirty="0" smtClean="0"/>
              <a:t>your </a:t>
            </a:r>
            <a:r>
              <a:rPr lang="en-GB" dirty="0" smtClean="0"/>
              <a:t>patients</a:t>
            </a:r>
          </a:p>
          <a:p>
            <a:r>
              <a:rPr lang="en-GB" dirty="0" smtClean="0"/>
              <a:t>Aim for a practical result, </a:t>
            </a:r>
            <a:r>
              <a:rPr lang="en-GB" dirty="0" smtClean="0"/>
              <a:t>what is </a:t>
            </a:r>
            <a:r>
              <a:rPr lang="en-GB" i="1" dirty="0" smtClean="0"/>
              <a:t>good enough</a:t>
            </a:r>
            <a:r>
              <a:rPr lang="en-GB" dirty="0" smtClean="0"/>
              <a:t> within time and resources available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Pubmed</a:t>
            </a:r>
            <a:r>
              <a:rPr lang="en-GB" dirty="0" smtClean="0">
                <a:solidFill>
                  <a:schemeClr val="tx2"/>
                </a:solidFill>
              </a:rPr>
              <a:t>, </a:t>
            </a:r>
            <a:r>
              <a:rPr lang="en-GB" dirty="0" err="1" smtClean="0">
                <a:solidFill>
                  <a:schemeClr val="tx2"/>
                </a:solidFill>
              </a:rPr>
              <a:t>PsychINFO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/>
              <a:t>(both US based) are free and good places to start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CENTRAL </a:t>
            </a:r>
            <a:r>
              <a:rPr lang="en-GB" dirty="0" smtClean="0"/>
              <a:t>from the Cochrane Library is good on RCTs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EMBASE </a:t>
            </a:r>
            <a:r>
              <a:rPr lang="en-GB" dirty="0" smtClean="0"/>
              <a:t>is good on European </a:t>
            </a:r>
            <a:r>
              <a:rPr lang="en-GB" dirty="0" smtClean="0"/>
              <a:t>publications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99328" y="5855033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Search databases electronically </a:t>
            </a:r>
            <a:endParaRPr lang="nl-NL" sz="4000" dirty="0" smtClean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Using the </a:t>
            </a:r>
            <a:r>
              <a:rPr lang="en-AU" sz="2800" dirty="0" smtClean="0">
                <a:solidFill>
                  <a:schemeClr val="bg1"/>
                </a:solidFill>
              </a:rPr>
              <a:t>Internet </a:t>
            </a:r>
            <a:r>
              <a:rPr lang="en-AU" sz="2800" dirty="0">
                <a:solidFill>
                  <a:schemeClr val="bg1"/>
                </a:solidFill>
              </a:rPr>
              <a:t>and the pyramid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97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1840"/>
            <a:ext cx="8229600" cy="453280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i="1" dirty="0" smtClean="0"/>
              <a:t>Terry is 10 years old and has ADHD-I (inattentive type). He was helped </a:t>
            </a:r>
            <a:r>
              <a:rPr lang="en-GB" i="1" dirty="0" smtClean="0"/>
              <a:t>by </a:t>
            </a:r>
            <a:r>
              <a:rPr lang="en-GB" i="1" dirty="0" smtClean="0"/>
              <a:t>methylphenidate 15mg three times/day, but lost a lot of weight. </a:t>
            </a:r>
            <a:r>
              <a:rPr lang="en-GB" i="1" dirty="0" smtClean="0"/>
              <a:t>Stimulants </a:t>
            </a:r>
            <a:r>
              <a:rPr lang="en-GB" i="1" dirty="0" smtClean="0"/>
              <a:t>and </a:t>
            </a:r>
            <a:r>
              <a:rPr lang="en-GB" i="1" dirty="0" err="1" smtClean="0"/>
              <a:t>atomoxetine</a:t>
            </a:r>
            <a:r>
              <a:rPr lang="en-GB" i="1" dirty="0" smtClean="0"/>
              <a:t> both suppress  </a:t>
            </a:r>
            <a:r>
              <a:rPr lang="en-GB" i="1" dirty="0" smtClean="0"/>
              <a:t>appetite. </a:t>
            </a:r>
            <a:r>
              <a:rPr lang="en-GB" i="1" dirty="0" err="1" smtClean="0"/>
              <a:t>Guanfacine</a:t>
            </a:r>
            <a:r>
              <a:rPr lang="en-GB" i="1" dirty="0" smtClean="0"/>
              <a:t> is known to help ADHD combined type, but is it also effective for ADHD-I?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What is the evidence that </a:t>
            </a:r>
            <a:r>
              <a:rPr lang="en-GB" dirty="0" err="1" smtClean="0"/>
              <a:t>Guanfacine</a:t>
            </a:r>
            <a:r>
              <a:rPr lang="en-GB" dirty="0" smtClean="0"/>
              <a:t> is effective in a 10 year old with ADHD-I?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If effective, what is the effect size?</a:t>
            </a:r>
            <a:endParaRPr lang="en-GB" dirty="0"/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99328" y="5855033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Search databases electronically </a:t>
            </a:r>
            <a:endParaRPr lang="nl-NL" sz="4000" dirty="0" smtClean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Using the </a:t>
            </a:r>
            <a:r>
              <a:rPr lang="en-AU" sz="2800" dirty="0" smtClean="0">
                <a:solidFill>
                  <a:schemeClr val="bg1"/>
                </a:solidFill>
              </a:rPr>
              <a:t>Internet </a:t>
            </a:r>
            <a:r>
              <a:rPr lang="en-AU" sz="2800" dirty="0">
                <a:solidFill>
                  <a:schemeClr val="bg1"/>
                </a:solidFill>
              </a:rPr>
              <a:t>and the </a:t>
            </a:r>
            <a:r>
              <a:rPr lang="en-AU" sz="2800" dirty="0" smtClean="0">
                <a:solidFill>
                  <a:schemeClr val="bg1"/>
                </a:solidFill>
              </a:rPr>
              <a:t>pyramid: example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56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71040"/>
            <a:ext cx="8499726" cy="45836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Begin with PubMed. Click on “Advanced”, select </a:t>
            </a:r>
            <a:r>
              <a:rPr lang="en-GB" dirty="0" smtClean="0"/>
              <a:t>“ADHD” </a:t>
            </a:r>
            <a:r>
              <a:rPr lang="en-GB" dirty="0" smtClean="0"/>
              <a:t>from the </a:t>
            </a:r>
            <a:r>
              <a:rPr lang="en-GB" dirty="0" err="1" smtClean="0"/>
              <a:t>MeSH</a:t>
            </a:r>
            <a:r>
              <a:rPr lang="en-GB" dirty="0" smtClean="0"/>
              <a:t> terms, then “search”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There are too many hits – over 16 000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Now repeat the previous steps for “</a:t>
            </a:r>
            <a:r>
              <a:rPr lang="en-GB" dirty="0" err="1" smtClean="0"/>
              <a:t>guanfacine</a:t>
            </a:r>
            <a:r>
              <a:rPr lang="en-GB" dirty="0" smtClean="0"/>
              <a:t>” “AND” and “ALL FIELDS”, then “search” (94 hits)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Click “Limits” and select “meta-analysis” (2 hits), but both do not apply to your patient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Change your limits to “RCT” (9 hits), 2 of them applicable to a 10 year old with ADHD without tics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1 article is free, but funded by pharmaceutical companies (possible bias?) and concerns extended release </a:t>
            </a:r>
            <a:r>
              <a:rPr lang="en-GB" dirty="0" err="1" smtClean="0"/>
              <a:t>guanfacine</a:t>
            </a:r>
            <a:endParaRPr lang="en-GB" dirty="0"/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482496" y="6078360"/>
            <a:ext cx="547203" cy="667174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Search databases electronically </a:t>
            </a:r>
            <a:endParaRPr lang="nl-NL" sz="4000" dirty="0" smtClean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Using the </a:t>
            </a:r>
            <a:r>
              <a:rPr lang="en-AU" sz="2800" dirty="0" smtClean="0">
                <a:solidFill>
                  <a:schemeClr val="bg1"/>
                </a:solidFill>
              </a:rPr>
              <a:t>Internet </a:t>
            </a:r>
            <a:r>
              <a:rPr lang="en-AU" sz="2800" dirty="0">
                <a:solidFill>
                  <a:schemeClr val="bg1"/>
                </a:solidFill>
              </a:rPr>
              <a:t>and the </a:t>
            </a:r>
            <a:r>
              <a:rPr lang="en-AU" sz="2800" dirty="0" smtClean="0">
                <a:solidFill>
                  <a:schemeClr val="bg1"/>
                </a:solidFill>
              </a:rPr>
              <a:t>pyramid: example*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" y="6248588"/>
            <a:ext cx="8228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*These data were accurate at the time of writing the chapter;  it is bound to be different now.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71286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34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H</a:t>
            </a:r>
            <a:r>
              <a:rPr lang="en-GB" dirty="0" smtClean="0"/>
              <a:t>alf </a:t>
            </a:r>
            <a:r>
              <a:rPr lang="en-GB" dirty="0"/>
              <a:t>life </a:t>
            </a:r>
            <a:r>
              <a:rPr lang="en-GB" dirty="0" err="1"/>
              <a:t>g</a:t>
            </a:r>
            <a:r>
              <a:rPr lang="en-GB" dirty="0" err="1" smtClean="0"/>
              <a:t>uanfacine</a:t>
            </a:r>
            <a:r>
              <a:rPr lang="en-GB" dirty="0" smtClean="0"/>
              <a:t>: </a:t>
            </a:r>
            <a:r>
              <a:rPr lang="en-GB" dirty="0" smtClean="0"/>
              <a:t>13-14 hours, so </a:t>
            </a:r>
            <a:r>
              <a:rPr lang="en-GB" dirty="0" smtClean="0"/>
              <a:t>twice</a:t>
            </a:r>
            <a:r>
              <a:rPr lang="en-GB" dirty="0"/>
              <a:t>-</a:t>
            </a:r>
            <a:r>
              <a:rPr lang="en-GB" dirty="0" smtClean="0"/>
              <a:t>daily </a:t>
            </a:r>
            <a:r>
              <a:rPr lang="en-GB" dirty="0" smtClean="0"/>
              <a:t>dose might mimic extended release form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Effect </a:t>
            </a:r>
            <a:r>
              <a:rPr lang="en-GB" dirty="0" smtClean="0"/>
              <a:t>size? Depending on dose between 0.58 and 1.34 for ADHD</a:t>
            </a:r>
            <a:r>
              <a:rPr lang="en-GB" i="1" dirty="0" smtClean="0"/>
              <a:t> total </a:t>
            </a:r>
            <a:r>
              <a:rPr lang="en-GB" dirty="0" smtClean="0"/>
              <a:t>scores</a:t>
            </a: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And for inattention specifically?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No effect size given, but reductions in absolute scores on a rating scale are bigger for inattention than for hyperactivity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Result: It is reasonable to conclude that a 10 year old with ADHD-I may significantly improve with </a:t>
            </a:r>
            <a:r>
              <a:rPr lang="en-GB" dirty="0" err="1" smtClean="0"/>
              <a:t>guanfacine</a:t>
            </a:r>
            <a:r>
              <a:rPr lang="en-GB" dirty="0" smtClean="0"/>
              <a:t> at a dose of  1-2mg twice/day</a:t>
            </a:r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90952" y="5887639"/>
            <a:ext cx="753048" cy="91814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Search databases electronically </a:t>
            </a:r>
            <a:endParaRPr lang="nl-NL" sz="4000" dirty="0" smtClean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Using the </a:t>
            </a:r>
            <a:r>
              <a:rPr lang="en-AU" sz="2800" dirty="0" smtClean="0">
                <a:solidFill>
                  <a:schemeClr val="bg1"/>
                </a:solidFill>
              </a:rPr>
              <a:t>Internet </a:t>
            </a:r>
            <a:r>
              <a:rPr lang="en-AU" sz="2800" dirty="0">
                <a:solidFill>
                  <a:schemeClr val="bg1"/>
                </a:solidFill>
              </a:rPr>
              <a:t>and the </a:t>
            </a:r>
            <a:r>
              <a:rPr lang="en-AU" sz="2800" dirty="0" smtClean="0">
                <a:solidFill>
                  <a:schemeClr val="bg1"/>
                </a:solidFill>
              </a:rPr>
              <a:t>pyramid: example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73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110" y="2133600"/>
            <a:ext cx="8684816" cy="44210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 smtClean="0"/>
              <a:t>Take home message</a:t>
            </a:r>
            <a:r>
              <a:rPr lang="en-GB" dirty="0" smtClean="0"/>
              <a:t>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sz="3600" i="1" dirty="0" smtClean="0"/>
              <a:t>Keep search strategies transparent and clear and always monitor how many hits result; these data allow you to be continually adjusting your search to your purposes, time and interest. </a:t>
            </a:r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76652" y="5827385"/>
            <a:ext cx="753048" cy="91814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>
                <a:solidFill>
                  <a:schemeClr val="bg1"/>
                </a:solidFill>
              </a:rPr>
              <a:t>Search databases electronically </a:t>
            </a:r>
            <a:endParaRPr lang="nl-NL" sz="4000" dirty="0" smtClean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Using the </a:t>
            </a:r>
            <a:r>
              <a:rPr lang="en-AU" sz="2800" dirty="0" smtClean="0">
                <a:solidFill>
                  <a:schemeClr val="bg1"/>
                </a:solidFill>
              </a:rPr>
              <a:t>Internet </a:t>
            </a:r>
            <a:r>
              <a:rPr lang="en-AU" sz="2800" dirty="0">
                <a:solidFill>
                  <a:schemeClr val="bg1"/>
                </a:solidFill>
              </a:rPr>
              <a:t>and the </a:t>
            </a:r>
            <a:r>
              <a:rPr lang="en-AU" sz="2800" dirty="0" smtClean="0">
                <a:solidFill>
                  <a:schemeClr val="bg1"/>
                </a:solidFill>
              </a:rPr>
              <a:t>pyramid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39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3514724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The </a:t>
            </a:r>
            <a:r>
              <a:rPr lang="en-US" sz="1800" dirty="0"/>
              <a:t>“IACAPAP Textbook of Child and Adolescent Mental Health” is </a:t>
            </a:r>
            <a:r>
              <a:rPr lang="en-US" sz="1800" dirty="0" smtClean="0"/>
              <a:t>available </a:t>
            </a:r>
            <a:r>
              <a:rPr lang="en-US" sz="1800" dirty="0"/>
              <a:t>at the IACAPAP website </a:t>
            </a:r>
            <a:r>
              <a:rPr lang="en-US" sz="1800" u="sng" dirty="0"/>
              <a:t>http://</a:t>
            </a:r>
            <a:r>
              <a:rPr lang="en-US" sz="1800" u="sng" dirty="0" err="1"/>
              <a:t>iacapap.org</a:t>
            </a:r>
            <a:r>
              <a:rPr lang="en-US" sz="1800" u="sng" dirty="0"/>
              <a:t>/</a:t>
            </a:r>
            <a:r>
              <a:rPr lang="en-US" sz="1800" u="sng" dirty="0" err="1"/>
              <a:t>iacapap</a:t>
            </a:r>
            <a:r>
              <a:rPr lang="en-US" sz="1800" u="sng" dirty="0"/>
              <a:t>-textbook-of-child-and-adolescent-mental-health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Please </a:t>
            </a:r>
            <a:r>
              <a:rPr lang="en-US" sz="1800" dirty="0"/>
              <a:t>note that this </a:t>
            </a:r>
            <a:r>
              <a:rPr lang="en-US" sz="1800" dirty="0" smtClean="0"/>
              <a:t>book and its companion </a:t>
            </a:r>
            <a:r>
              <a:rPr lang="en-US" sz="1800" dirty="0" err="1" smtClean="0"/>
              <a:t>powerpoint</a:t>
            </a:r>
            <a:r>
              <a:rPr lang="en-US" sz="1800" dirty="0" smtClean="0"/>
              <a:t> are: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·        Free and no registration is required to read or download it</a:t>
            </a:r>
            <a:br>
              <a:rPr lang="en-US" sz="1800" dirty="0"/>
            </a:br>
            <a:r>
              <a:rPr lang="en-US" sz="1800" dirty="0"/>
              <a:t>·        This is an open-access publication under the Creative Commons Attribution Non</a:t>
            </a:r>
            <a:r>
              <a:rPr lang="en-US" sz="1800" dirty="0" smtClean="0"/>
              <a:t>-	commercial </a:t>
            </a:r>
            <a:r>
              <a:rPr lang="en-US" sz="1800" dirty="0"/>
              <a:t>License. According to this, use, distribution and reproduction in any </a:t>
            </a:r>
            <a:r>
              <a:rPr lang="en-US" sz="1800" dirty="0" smtClean="0"/>
              <a:t>	medium </a:t>
            </a:r>
            <a:r>
              <a:rPr lang="en-US" sz="1800" dirty="0"/>
              <a:t>are allowed without prior permission provided the original work is </a:t>
            </a:r>
            <a:r>
              <a:rPr lang="en-US" sz="1800" dirty="0" smtClean="0"/>
              <a:t>	properly </a:t>
            </a:r>
            <a:r>
              <a:rPr lang="en-US" sz="1800" dirty="0"/>
              <a:t>cited and the use is non-commercial.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03700"/>
            <a:ext cx="8229600" cy="19478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752"/>
            <a:ext cx="9144000" cy="30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71040"/>
            <a:ext cx="8229600" cy="458360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dirty="0" smtClean="0"/>
              <a:t>What is the evidence that…</a:t>
            </a:r>
          </a:p>
          <a:p>
            <a:pPr lvl="1">
              <a:lnSpc>
                <a:spcPct val="110000"/>
              </a:lnSpc>
            </a:pPr>
            <a:r>
              <a:rPr lang="en-GB" b="1" dirty="0" smtClean="0"/>
              <a:t>P - </a:t>
            </a:r>
            <a:r>
              <a:rPr lang="en-GB" dirty="0" smtClean="0"/>
              <a:t>A specific</a:t>
            </a:r>
            <a:r>
              <a:rPr lang="en-GB" b="1" dirty="0" smtClean="0"/>
              <a:t> </a:t>
            </a:r>
            <a:r>
              <a:rPr lang="en-GB" b="1" i="1" dirty="0" smtClean="0"/>
              <a:t>patient</a:t>
            </a:r>
            <a:r>
              <a:rPr lang="en-GB" dirty="0" smtClean="0"/>
              <a:t> or </a:t>
            </a:r>
            <a:r>
              <a:rPr lang="en-GB" b="1" i="1" dirty="0" smtClean="0"/>
              <a:t>problem</a:t>
            </a:r>
          </a:p>
          <a:p>
            <a:pPr lvl="1">
              <a:lnSpc>
                <a:spcPct val="110000"/>
              </a:lnSpc>
            </a:pPr>
            <a:r>
              <a:rPr lang="en-GB" b="1" dirty="0" smtClean="0"/>
              <a:t>I - </a:t>
            </a:r>
            <a:r>
              <a:rPr lang="en-GB" dirty="0" smtClean="0"/>
              <a:t>treated with a specific </a:t>
            </a:r>
            <a:r>
              <a:rPr lang="en-GB" b="1" i="1" dirty="0" smtClean="0"/>
              <a:t>intervention</a:t>
            </a:r>
          </a:p>
          <a:p>
            <a:pPr lvl="1">
              <a:lnSpc>
                <a:spcPct val="110000"/>
              </a:lnSpc>
            </a:pPr>
            <a:r>
              <a:rPr lang="en-GB" b="1" dirty="0" smtClean="0"/>
              <a:t>C </a:t>
            </a:r>
            <a:r>
              <a:rPr lang="en-GB" b="1" dirty="0" smtClean="0"/>
              <a:t>- </a:t>
            </a:r>
            <a:r>
              <a:rPr lang="en-GB" dirty="0" smtClean="0"/>
              <a:t>yields in </a:t>
            </a:r>
            <a:r>
              <a:rPr lang="en-GB" b="1" i="1" dirty="0" smtClean="0"/>
              <a:t>comparison</a:t>
            </a:r>
            <a:r>
              <a:rPr lang="en-GB" dirty="0" smtClean="0"/>
              <a:t> to alternative </a:t>
            </a:r>
            <a:r>
              <a:rPr lang="en-GB" dirty="0"/>
              <a:t>t</a:t>
            </a:r>
            <a:r>
              <a:rPr lang="en-GB" dirty="0" smtClean="0"/>
              <a:t>reatment</a:t>
            </a:r>
          </a:p>
          <a:p>
            <a:pPr lvl="1">
              <a:lnSpc>
                <a:spcPct val="110000"/>
              </a:lnSpc>
            </a:pPr>
            <a:r>
              <a:rPr lang="en-GB" b="1" dirty="0" smtClean="0"/>
              <a:t>O </a:t>
            </a:r>
            <a:r>
              <a:rPr lang="en-GB" b="1" dirty="0" smtClean="0"/>
              <a:t>- </a:t>
            </a:r>
            <a:r>
              <a:rPr lang="en-GB" dirty="0" smtClean="0"/>
              <a:t>what  </a:t>
            </a:r>
            <a:r>
              <a:rPr lang="en-GB" b="1" i="1" dirty="0" smtClean="0"/>
              <a:t>outcome</a:t>
            </a:r>
            <a:r>
              <a:rPr lang="en-GB" i="1" dirty="0" smtClean="0"/>
              <a:t>?</a:t>
            </a:r>
          </a:p>
          <a:p>
            <a:pPr>
              <a:lnSpc>
                <a:spcPct val="110000"/>
              </a:lnSpc>
            </a:pPr>
            <a:r>
              <a:rPr lang="en-GB" sz="3600" dirty="0" smtClean="0"/>
              <a:t>Search for answer using PICO </a:t>
            </a:r>
            <a:r>
              <a:rPr lang="en-GB" sz="3600" dirty="0" smtClean="0"/>
              <a:t>questions</a:t>
            </a:r>
            <a:endParaRPr lang="en-GB" sz="3600" dirty="0" smtClean="0"/>
          </a:p>
          <a:p>
            <a:pPr>
              <a:lnSpc>
                <a:spcPct val="110000"/>
              </a:lnSpc>
            </a:pPr>
            <a:r>
              <a:rPr lang="en-GB" sz="3600" dirty="0" smtClean="0"/>
              <a:t>Critically appraise the evidence </a:t>
            </a:r>
            <a:r>
              <a:rPr lang="en-GB" sz="3600" dirty="0" smtClean="0"/>
              <a:t>found</a:t>
            </a:r>
            <a:endParaRPr lang="en-GB" sz="3600" dirty="0" smtClean="0"/>
          </a:p>
          <a:p>
            <a:pPr>
              <a:lnSpc>
                <a:spcPct val="110000"/>
              </a:lnSpc>
            </a:pPr>
            <a:r>
              <a:rPr lang="en-GB" sz="3600" dirty="0" smtClean="0"/>
              <a:t>Integrate with clinical expertise and patient values</a:t>
            </a:r>
          </a:p>
          <a:p>
            <a:pPr>
              <a:lnSpc>
                <a:spcPct val="110000"/>
              </a:lnSpc>
            </a:pPr>
            <a:r>
              <a:rPr lang="en-GB" sz="3600" dirty="0" smtClean="0"/>
              <a:t>Evaluate the results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600" dirty="0" smtClean="0"/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76652" y="5827385"/>
            <a:ext cx="753048" cy="91814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3200" dirty="0">
                <a:solidFill>
                  <a:schemeClr val="bg1"/>
                </a:solidFill>
              </a:rPr>
              <a:t>Classic EBM and “the answerable question”</a:t>
            </a:r>
            <a:endParaRPr lang="nl-NL" sz="3200" dirty="0" smtClean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Finding the best treatment for your patient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27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3" cstate="print">
            <a:alphaModFix/>
            <a:grayscl/>
            <a:lum contrast="100000"/>
          </a:blip>
          <a:srcRect t="3878" b="3878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57200" y="4030134"/>
            <a:ext cx="3008313" cy="209603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Check </a:t>
            </a:r>
            <a:r>
              <a:rPr lang="nl-NL" sz="3200" dirty="0" err="1" smtClean="0"/>
              <a:t>each</a:t>
            </a:r>
            <a:r>
              <a:rPr lang="nl-NL" sz="3200" dirty="0" smtClean="0"/>
              <a:t> step of a paper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dirty="0" err="1" smtClean="0"/>
              <a:t>its</a:t>
            </a:r>
            <a:r>
              <a:rPr lang="nl-NL" sz="3200" dirty="0" smtClean="0"/>
              <a:t> standard</a:t>
            </a:r>
            <a:endParaRPr lang="nl-NL" sz="3200" dirty="0"/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76652" y="5827385"/>
            <a:ext cx="753048" cy="91814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57199" y="152400"/>
            <a:ext cx="3008313" cy="345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3200" dirty="0">
                <a:solidFill>
                  <a:schemeClr val="bg1"/>
                </a:solidFill>
              </a:rPr>
              <a:t>Classic EBM and “the answerable question”</a:t>
            </a:r>
            <a:endParaRPr lang="nl-NL" sz="3200" dirty="0" smtClean="0">
              <a:solidFill>
                <a:schemeClr val="bg1"/>
              </a:solidFill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Finding the best treatment for your patient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76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8320" y="2052320"/>
            <a:ext cx="8428606" cy="45023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3600" dirty="0" smtClean="0"/>
              <a:t>Beliefs and values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Understanding explanatory models (including your own) regarding the treatment of mental illness is crucial for a good therapeutic relationship</a:t>
            </a:r>
          </a:p>
          <a:p>
            <a:pPr>
              <a:lnSpc>
                <a:spcPct val="110000"/>
              </a:lnSpc>
            </a:pPr>
            <a:r>
              <a:rPr lang="en-GB" sz="3600" dirty="0" smtClean="0"/>
              <a:t>Assumptions in child-rearing practices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How should boys behave? What is normal/abnormal?</a:t>
            </a:r>
          </a:p>
          <a:p>
            <a:pPr>
              <a:lnSpc>
                <a:spcPct val="110000"/>
              </a:lnSpc>
            </a:pPr>
            <a:r>
              <a:rPr lang="en-GB" sz="3600" dirty="0" smtClean="0"/>
              <a:t>Role of the extended family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Sometimes parents don’t take </a:t>
            </a:r>
            <a:r>
              <a:rPr lang="en-GB" dirty="0" smtClean="0"/>
              <a:t>the decisions</a:t>
            </a:r>
            <a:r>
              <a:rPr lang="en-GB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GB" sz="3600" dirty="0" smtClean="0"/>
              <a:t>Influence </a:t>
            </a:r>
            <a:r>
              <a:rPr lang="en-GB" sz="3600" dirty="0" smtClean="0"/>
              <a:t>of the Internet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Can inform as well as misinform</a:t>
            </a:r>
          </a:p>
          <a:p>
            <a:pPr lvl="1">
              <a:lnSpc>
                <a:spcPct val="110000"/>
              </a:lnSpc>
            </a:pPr>
            <a:endParaRPr lang="en-GB" dirty="0" smtClean="0"/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76652" y="5827385"/>
            <a:ext cx="753048" cy="91814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152400"/>
            <a:ext cx="8229600" cy="1611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3600" dirty="0">
                <a:solidFill>
                  <a:schemeClr val="bg1"/>
                </a:solidFill>
              </a:rPr>
              <a:t>Evidence based practice and local culture </a:t>
            </a:r>
            <a:r>
              <a:rPr lang="nl-NL" sz="2800" dirty="0" smtClean="0">
                <a:solidFill>
                  <a:schemeClr val="bg1"/>
                </a:solidFill>
              </a:rPr>
              <a:t>The role </a:t>
            </a:r>
            <a:r>
              <a:rPr lang="nl-NL" sz="2800" dirty="0">
                <a:solidFill>
                  <a:schemeClr val="bg1"/>
                </a:solidFill>
              </a:rPr>
              <a:t>of clinician is integration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07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286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 smtClean="0"/>
              <a:t>Understand the </a:t>
            </a:r>
            <a:r>
              <a:rPr lang="nl-NL" dirty="0" err="1" smtClean="0"/>
              <a:t>statistical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r>
              <a:rPr lang="nl-NL" dirty="0" smtClean="0"/>
              <a:t> relevant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align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clinical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endParaRPr lang="nl-NL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interviewing</a:t>
            </a:r>
            <a:r>
              <a:rPr lang="nl-NL" dirty="0"/>
              <a:t> </a:t>
            </a:r>
            <a:r>
              <a:rPr lang="nl-NL" dirty="0" err="1"/>
              <a:t>techniques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show </a:t>
            </a:r>
            <a:r>
              <a:rPr lang="nl-NL" dirty="0" err="1"/>
              <a:t>whether</a:t>
            </a:r>
            <a:r>
              <a:rPr lang="nl-NL" dirty="0"/>
              <a:t> a </a:t>
            </a:r>
            <a:r>
              <a:rPr lang="nl-NL" dirty="0" err="1"/>
              <a:t>youth</a:t>
            </a:r>
            <a:r>
              <a:rPr lang="nl-NL" dirty="0"/>
              <a:t> </a:t>
            </a:r>
            <a:r>
              <a:rPr lang="nl-NL" dirty="0" err="1"/>
              <a:t>meets</a:t>
            </a:r>
            <a:r>
              <a:rPr lang="nl-NL" dirty="0"/>
              <a:t> </a:t>
            </a:r>
            <a:r>
              <a:rPr lang="nl-NL" dirty="0" err="1"/>
              <a:t>diagnostic</a:t>
            </a:r>
            <a:r>
              <a:rPr lang="nl-NL" dirty="0"/>
              <a:t> </a:t>
            </a:r>
            <a:r>
              <a:rPr lang="nl-NL" dirty="0" smtClean="0"/>
              <a:t>criteria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 err="1" smtClean="0"/>
              <a:t>Choosing</a:t>
            </a:r>
            <a:r>
              <a:rPr lang="nl-NL" dirty="0" smtClean="0"/>
              <a:t> a treatment </a:t>
            </a:r>
            <a:endParaRPr lang="nl-NL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Search databases </a:t>
            </a:r>
            <a:r>
              <a:rPr lang="nl-NL" dirty="0" err="1"/>
              <a:t>electronically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 at no </a:t>
            </a:r>
            <a:r>
              <a:rPr lang="nl-NL" dirty="0" err="1"/>
              <a:t>cost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anyone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Internet </a:t>
            </a:r>
            <a:r>
              <a:rPr lang="nl-NL" dirty="0" err="1"/>
              <a:t>connection</a:t>
            </a:r>
            <a:endParaRPr lang="nl-NL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 smtClean="0"/>
              <a:t>Translate </a:t>
            </a:r>
            <a:r>
              <a:rPr lang="nl-NL" dirty="0" err="1" smtClean="0"/>
              <a:t>clinical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dilemmas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answerable</a:t>
            </a:r>
            <a:r>
              <a:rPr lang="nl-NL" dirty="0" smtClean="0"/>
              <a:t> (PICO) </a:t>
            </a:r>
            <a:r>
              <a:rPr lang="nl-NL" dirty="0" err="1" smtClean="0"/>
              <a:t>questions</a:t>
            </a:r>
            <a:endParaRPr lang="nl-NL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treatments</a:t>
            </a:r>
            <a:r>
              <a:rPr lang="nl-NL" dirty="0" smtClean="0"/>
              <a:t> most </a:t>
            </a:r>
            <a:r>
              <a:rPr lang="nl-NL" dirty="0" err="1" smtClean="0"/>
              <a:t>likely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help </a:t>
            </a:r>
            <a:r>
              <a:rPr lang="nl-NL" i="1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patient</a:t>
            </a:r>
            <a:endParaRPr lang="nl-NL" dirty="0" smtClean="0"/>
          </a:p>
          <a:p>
            <a:pPr>
              <a:lnSpc>
                <a:spcPct val="110000"/>
              </a:lnSpc>
            </a:pPr>
            <a:endParaRPr lang="nl-NL" dirty="0"/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500532" y="6100351"/>
            <a:ext cx="529167" cy="645183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Learning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objectives 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0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23714"/>
            <a:ext cx="8229600" cy="4581450"/>
          </a:xfrm>
        </p:spPr>
        <p:txBody>
          <a:bodyPr>
            <a:normAutofit/>
          </a:bodyPr>
          <a:lstStyle/>
          <a:p>
            <a:r>
              <a:rPr lang="en-GB" dirty="0" smtClean="0"/>
              <a:t>Random errors are due to unknown and/or unpredictable changes in measuring instrument or </a:t>
            </a:r>
            <a:r>
              <a:rPr lang="en-GB" dirty="0" smtClean="0"/>
              <a:t>environment</a:t>
            </a:r>
            <a:endParaRPr lang="en-GB" dirty="0" smtClean="0"/>
          </a:p>
          <a:p>
            <a:pPr lvl="1"/>
            <a:r>
              <a:rPr lang="en-GB" dirty="0" smtClean="0"/>
              <a:t>Diminished by larger sample sizes</a:t>
            </a:r>
          </a:p>
          <a:p>
            <a:r>
              <a:rPr lang="en-GB" dirty="0" smtClean="0"/>
              <a:t>Bias (=systematic error) are inaccuracies that are consistently in the same direction</a:t>
            </a:r>
          </a:p>
          <a:p>
            <a:pPr lvl="1"/>
            <a:r>
              <a:rPr lang="en-GB" dirty="0" smtClean="0"/>
              <a:t>An ever present risk!</a:t>
            </a:r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99328" y="5855033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220034"/>
            <a:ext cx="8229600" cy="1544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 smtClean="0">
                <a:solidFill>
                  <a:prstClr val="white">
                    <a:lumMod val="95000"/>
                  </a:prstClr>
                </a:solidFill>
              </a:rPr>
              <a:t>Statistical 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>Concepts</a:t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900" dirty="0">
                <a:solidFill>
                  <a:prstClr val="white">
                    <a:lumMod val="95000"/>
                  </a:prstClr>
                </a:solidFill>
              </a:rPr>
              <a:t>The biggest enemies of truth: random error and bias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5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602" b="602"/>
          <a:stretch/>
        </p:blipFill>
        <p:spPr bwMode="auto">
          <a:xfrm>
            <a:off x="457200" y="1724025"/>
            <a:ext cx="82296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413628" y="5967499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457200" y="220034"/>
            <a:ext cx="8229600" cy="1544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 smtClean="0">
                <a:solidFill>
                  <a:prstClr val="white">
                    <a:lumMod val="95000"/>
                  </a:prstClr>
                </a:solidFill>
              </a:rPr>
              <a:t>Statistical 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>Concepts</a:t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900" dirty="0">
                <a:solidFill>
                  <a:prstClr val="white">
                    <a:lumMod val="95000"/>
                  </a:prstClr>
                </a:solidFill>
              </a:rPr>
              <a:t>The biggest enemies of truth: random error and bias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4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89760"/>
            <a:ext cx="3393440" cy="4710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3200" b="1" dirty="0" smtClean="0"/>
              <a:t>Mean (μ): 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en-GB" sz="2800" dirty="0" smtClean="0"/>
              <a:t>the most common value in a normal distribution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Standard deviation (SD</a:t>
            </a:r>
            <a:r>
              <a:rPr lang="en-GB" dirty="0" smtClean="0"/>
              <a:t>):  </a:t>
            </a:r>
            <a:r>
              <a:rPr lang="en-GB" sz="2800" dirty="0" smtClean="0"/>
              <a:t>measures variability</a:t>
            </a:r>
          </a:p>
          <a:p>
            <a:pPr>
              <a:lnSpc>
                <a:spcPct val="110000"/>
              </a:lnSpc>
            </a:pPr>
            <a:r>
              <a:rPr lang="en-GB" b="1" dirty="0"/>
              <a:t>Effect </a:t>
            </a:r>
            <a:r>
              <a:rPr lang="en-GB" b="1" dirty="0" smtClean="0"/>
              <a:t>size:</a:t>
            </a:r>
            <a:r>
              <a:rPr lang="en-GB" dirty="0" smtClean="0"/>
              <a:t> </a:t>
            </a:r>
            <a:r>
              <a:rPr lang="en-GB" dirty="0"/>
              <a:t>standardized difference between groups</a:t>
            </a:r>
          </a:p>
          <a:p>
            <a:pPr>
              <a:lnSpc>
                <a:spcPct val="110000"/>
              </a:lnSpc>
            </a:pPr>
            <a:endParaRPr lang="en-GB" dirty="0" smtClean="0"/>
          </a:p>
        </p:txBody>
      </p:sp>
      <p:pic>
        <p:nvPicPr>
          <p:cNvPr id="5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299328" y="5855033"/>
            <a:ext cx="730372" cy="890501"/>
          </a:xfrm>
          <a:prstGeom prst="rect">
            <a:avLst/>
          </a:prstGeom>
          <a:solidFill>
            <a:srgbClr val="C0504D"/>
          </a:solidFill>
        </p:spPr>
      </p:pic>
      <p:pic>
        <p:nvPicPr>
          <p:cNvPr id="6" name="Tijdelijke aanduiding voor inhoud 5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-26358" b="-26358"/>
          <a:stretch>
            <a:fillRect/>
          </a:stretch>
        </p:blipFill>
        <p:spPr bwMode="auto">
          <a:xfrm>
            <a:off x="3944938" y="778933"/>
            <a:ext cx="4741862" cy="582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57200" y="220034"/>
            <a:ext cx="8229600" cy="1544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 smtClean="0">
                <a:solidFill>
                  <a:prstClr val="white">
                    <a:lumMod val="95000"/>
                  </a:prstClr>
                </a:solidFill>
              </a:rPr>
              <a:t>Statistical 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>Concepts</a:t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rgbClr val="FFFFFF"/>
                </a:solidFill>
              </a:rPr>
              <a:t>A few useful basic </a:t>
            </a:r>
            <a:r>
              <a:rPr lang="nl-NL" sz="2800" dirty="0" smtClean="0">
                <a:solidFill>
                  <a:srgbClr val="FFFFFF"/>
                </a:solidFill>
              </a:rPr>
              <a:t>concepts (i)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3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59280"/>
            <a:ext cx="8431698" cy="444588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Absolute risk reduction (ARR): </a:t>
            </a:r>
            <a:r>
              <a:rPr lang="en-GB" sz="2800" dirty="0" smtClean="0"/>
              <a:t>how much does one treatment reduce the risk of a bad outcome compared to an alternative (treatment or placebo)</a:t>
            </a:r>
          </a:p>
          <a:p>
            <a:r>
              <a:rPr lang="en-GB" b="1" dirty="0" smtClean="0"/>
              <a:t>Confidence Interval (CI): </a:t>
            </a:r>
            <a:r>
              <a:rPr lang="en-GB" sz="2800" dirty="0" smtClean="0"/>
              <a:t>an indication of the precision/imprecision of the study sample as an estimate of the true population value</a:t>
            </a:r>
          </a:p>
          <a:p>
            <a:r>
              <a:rPr lang="en-GB" b="1" dirty="0" smtClean="0"/>
              <a:t>Number needed to treat (NNT):</a:t>
            </a:r>
            <a:r>
              <a:rPr lang="en-GB" sz="2800" dirty="0" smtClean="0"/>
              <a:t> number of people we must treat  to prevent </a:t>
            </a:r>
            <a:r>
              <a:rPr lang="en-GB" sz="2800" i="1" dirty="0" smtClean="0"/>
              <a:t>one</a:t>
            </a:r>
            <a:r>
              <a:rPr lang="en-GB" sz="2800" dirty="0" smtClean="0"/>
              <a:t> additional bad outcome</a:t>
            </a:r>
          </a:p>
          <a:p>
            <a:r>
              <a:rPr lang="en-GB" b="1" dirty="0" smtClean="0"/>
              <a:t>Number needed to harm (NNH):</a:t>
            </a:r>
            <a:r>
              <a:rPr lang="en-GB" sz="2800" dirty="0" smtClean="0"/>
              <a:t> quantifies the risk of harmful side effects</a:t>
            </a:r>
            <a:endParaRPr lang="en-GB" sz="4000" b="1" dirty="0" smtClean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57200" y="220034"/>
            <a:ext cx="8229600" cy="1544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 smtClean="0">
                <a:solidFill>
                  <a:prstClr val="white">
                    <a:lumMod val="95000"/>
                  </a:prstClr>
                </a:solidFill>
              </a:rPr>
              <a:t>Statistical 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>Concepts</a:t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rgbClr val="FFFFFF"/>
                </a:solidFill>
              </a:rPr>
              <a:t>A few useful basic </a:t>
            </a:r>
            <a:r>
              <a:rPr lang="nl-NL" sz="2800" dirty="0" smtClean="0">
                <a:solidFill>
                  <a:srgbClr val="FFFFFF"/>
                </a:solidFill>
              </a:rPr>
              <a:t>concepts (ii)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9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69440"/>
            <a:ext cx="8431698" cy="443572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After 12 weeks on the TADS study 65% of patients on placebo were </a:t>
            </a:r>
            <a:r>
              <a:rPr lang="en-GB" u="sng" dirty="0" smtClean="0"/>
              <a:t>not</a:t>
            </a:r>
            <a:r>
              <a:rPr lang="en-GB" dirty="0" smtClean="0"/>
              <a:t> improved compared to 39% of patients on fluoxetine.</a:t>
            </a:r>
          </a:p>
          <a:p>
            <a:r>
              <a:rPr lang="en-GB" b="1" dirty="0" smtClean="0"/>
              <a:t>What is the ARR? What is the NNT?</a:t>
            </a:r>
          </a:p>
          <a:p>
            <a:r>
              <a:rPr lang="en-GB" dirty="0" smtClean="0"/>
              <a:t>In the same study 12% of those treated with fluoxetine reported some harm-related event, compared to 5% of those on placebo.</a:t>
            </a:r>
          </a:p>
          <a:p>
            <a:r>
              <a:rPr lang="en-GB" b="1" dirty="0" smtClean="0"/>
              <a:t>What is the NNH?</a:t>
            </a:r>
          </a:p>
          <a:p>
            <a:pPr marL="0" indent="0" algn="ctr">
              <a:buNone/>
            </a:pPr>
            <a:r>
              <a:rPr lang="en-GB" b="1" dirty="0" smtClean="0"/>
              <a:t>Would you use this treatment?</a:t>
            </a:r>
          </a:p>
        </p:txBody>
      </p:sp>
      <p:pic>
        <p:nvPicPr>
          <p:cNvPr id="4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7824420" y="5276005"/>
            <a:ext cx="1205280" cy="1469529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220034"/>
            <a:ext cx="8229600" cy="1544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 smtClean="0">
                <a:solidFill>
                  <a:prstClr val="white">
                    <a:lumMod val="95000"/>
                  </a:prstClr>
                </a:solidFill>
              </a:rPr>
              <a:t>Statistical 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>Concepts</a:t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rgbClr val="FFFFFF"/>
                </a:solidFill>
              </a:rPr>
              <a:t>Got that? </a:t>
            </a:r>
            <a:r>
              <a:rPr lang="nl-NL" sz="2800" dirty="0" smtClean="0">
                <a:solidFill>
                  <a:srgbClr val="FFFFFF"/>
                </a:solidFill>
              </a:rPr>
              <a:t>Examples: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0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1" y="1889760"/>
            <a:ext cx="3352327" cy="44834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Child/Adolescent </a:t>
            </a:r>
            <a:r>
              <a:rPr lang="nl-NL" dirty="0" err="1" smtClean="0"/>
              <a:t>Anxiety</a:t>
            </a:r>
            <a:r>
              <a:rPr lang="nl-NL" dirty="0" smtClean="0"/>
              <a:t> </a:t>
            </a:r>
            <a:r>
              <a:rPr lang="nl-NL" dirty="0" err="1" smtClean="0"/>
              <a:t>Multimodal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(CAMS)</a:t>
            </a:r>
          </a:p>
          <a:p>
            <a:pPr marL="0" indent="0">
              <a:buNone/>
            </a:pPr>
            <a:r>
              <a:rPr lang="nl-NL" dirty="0" err="1" smtClean="0"/>
              <a:t>Comparing</a:t>
            </a:r>
            <a:r>
              <a:rPr lang="nl-NL" dirty="0" smtClean="0"/>
              <a:t>:</a:t>
            </a:r>
          </a:p>
          <a:p>
            <a:pPr>
              <a:buFontTx/>
              <a:buChar char="-"/>
            </a:pPr>
            <a:r>
              <a:rPr lang="nl-NL" dirty="0" smtClean="0"/>
              <a:t>Placebo</a:t>
            </a:r>
          </a:p>
          <a:p>
            <a:pPr>
              <a:buFontTx/>
              <a:buChar char="-"/>
            </a:pPr>
            <a:r>
              <a:rPr lang="nl-NL" dirty="0" smtClean="0"/>
              <a:t>CBT </a:t>
            </a:r>
            <a:r>
              <a:rPr lang="nl-NL" dirty="0" err="1" smtClean="0"/>
              <a:t>alone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err="1" smtClean="0"/>
              <a:t>Sertraline</a:t>
            </a:r>
            <a:r>
              <a:rPr lang="nl-NL" dirty="0" smtClean="0"/>
              <a:t> </a:t>
            </a:r>
            <a:r>
              <a:rPr lang="nl-NL" dirty="0" err="1" smtClean="0"/>
              <a:t>alone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CBT + </a:t>
            </a:r>
            <a:r>
              <a:rPr lang="nl-NL" dirty="0" err="1" smtClean="0"/>
              <a:t>Sertraline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Graph shows scores for PARS (Pediatric Anxiety Rating Scale) 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Note</a:t>
            </a:r>
            <a:r>
              <a:rPr lang="nl-NL" dirty="0" smtClean="0"/>
              <a:t> error bars</a:t>
            </a:r>
            <a:endParaRPr lang="nl-NL" dirty="0"/>
          </a:p>
        </p:txBody>
      </p:sp>
      <p:pic>
        <p:nvPicPr>
          <p:cNvPr id="6" name="Content Placeholder 5" descr="1559446_291380997689656_3922375661507845038_o (1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-1" r="-2" b="-1"/>
          <a:stretch/>
        </p:blipFill>
        <p:spPr>
          <a:xfrm>
            <a:off x="8344191" y="5909733"/>
            <a:ext cx="685508" cy="835801"/>
          </a:xfrm>
          <a:prstGeom prst="rect">
            <a:avLst/>
          </a:prstGeom>
          <a:solidFill>
            <a:srgbClr val="C0504D"/>
          </a:solidFill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57200" y="220034"/>
            <a:ext cx="8229600" cy="15443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Evidence-Based Practice 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nl-NL" sz="4000" dirty="0" smtClean="0">
                <a:solidFill>
                  <a:prstClr val="white">
                    <a:lumMod val="95000"/>
                  </a:prstClr>
                </a:solidFill>
              </a:rPr>
              <a:t>Statistical </a:t>
            </a:r>
            <a:r>
              <a:rPr lang="nl-NL" sz="4000" dirty="0">
                <a:solidFill>
                  <a:prstClr val="white">
                    <a:lumMod val="95000"/>
                  </a:prstClr>
                </a:solidFill>
              </a:rPr>
              <a:t>Concepts</a:t>
            </a:r>
            <a:br>
              <a:rPr lang="nl-NL" sz="4000" dirty="0">
                <a:solidFill>
                  <a:prstClr val="white">
                    <a:lumMod val="95000"/>
                  </a:prstClr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Understanding a study by looking at its </a:t>
            </a:r>
            <a:r>
              <a:rPr lang="nl-NL" sz="2800" dirty="0" smtClean="0">
                <a:solidFill>
                  <a:schemeClr val="bg1"/>
                </a:solidFill>
              </a:rPr>
              <a:t>statistics (i)</a:t>
            </a:r>
            <a:endParaRPr lang="nl-NL" sz="2800" dirty="0" smtClean="0">
              <a:solidFill>
                <a:schemeClr val="bg1"/>
              </a:solidFill>
            </a:endParaRPr>
          </a:p>
          <a:p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Tijdelijke aanduiding voor inhoud 6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81" r="81"/>
          <a:stretch>
            <a:fillRect/>
          </a:stretch>
        </p:blipFill>
        <p:spPr bwMode="auto">
          <a:xfrm>
            <a:off x="3810000" y="1986280"/>
            <a:ext cx="487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0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</TotalTime>
  <Words>1380</Words>
  <Application>Microsoft Office PowerPoint</Application>
  <PresentationFormat>On-screen Show (4:3)</PresentationFormat>
  <Paragraphs>158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Office-thema</vt:lpstr>
      <vt:lpstr>Office Theme</vt:lpstr>
      <vt:lpstr>PowerPoint Presentation</vt:lpstr>
      <vt:lpstr>The “IACAPAP Textbook of Child and Adolescent Mental Health” is available at the IACAPAP website http://iacapap.org/iacapap-textbook-of-child-and-adolescent-mental-health   Please note that this book and its companion powerpoint are: ·        Free and no registration is required to read or download it ·        This is an open-access publication under the Creative Commons Attribution Non- commercial License. According to this, use, distribution and reproduction in any  medium are allowed without prior permission provided the original work is  properly cited and the use is non-commercial. </vt:lpstr>
      <vt:lpstr> Evidence-Based Practice  Learning objectives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iCAMH MOOC Evidence based Medicine</dc:title>
  <dc:creator>Henrikje Klasen</dc:creator>
  <cp:lastModifiedBy>Joseph Rey</cp:lastModifiedBy>
  <cp:revision>39</cp:revision>
  <dcterms:created xsi:type="dcterms:W3CDTF">2015-03-09T08:32:49Z</dcterms:created>
  <dcterms:modified xsi:type="dcterms:W3CDTF">2015-04-27T00:13:23Z</dcterms:modified>
</cp:coreProperties>
</file>