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8" r:id="rId4"/>
    <p:sldId id="259" r:id="rId5"/>
    <p:sldId id="298" r:id="rId6"/>
    <p:sldId id="299" r:id="rId7"/>
    <p:sldId id="300" r:id="rId8"/>
    <p:sldId id="302" r:id="rId9"/>
    <p:sldId id="301" r:id="rId10"/>
    <p:sldId id="260" r:id="rId11"/>
    <p:sldId id="308" r:id="rId12"/>
    <p:sldId id="303" r:id="rId13"/>
    <p:sldId id="309" r:id="rId14"/>
    <p:sldId id="304" r:id="rId15"/>
    <p:sldId id="310" r:id="rId16"/>
    <p:sldId id="311" r:id="rId17"/>
    <p:sldId id="312" r:id="rId18"/>
    <p:sldId id="313" r:id="rId19"/>
    <p:sldId id="314" r:id="rId20"/>
    <p:sldId id="307" r:id="rId21"/>
    <p:sldId id="305" r:id="rId22"/>
    <p:sldId id="315" r:id="rId23"/>
    <p:sldId id="306" r:id="rId24"/>
    <p:sldId id="316" r:id="rId25"/>
    <p:sldId id="29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480" autoAdjust="0"/>
  </p:normalViewPr>
  <p:slideViewPr>
    <p:cSldViewPr snapToGrid="0" snapToObjects="1">
      <p:cViewPr>
        <p:scale>
          <a:sx n="58" d="100"/>
          <a:sy n="58" d="100"/>
        </p:scale>
        <p:origin x="-3144" y="-3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D63F9-64BD-9D48-BF4F-FACD5BAF745A}" type="datetimeFigureOut">
              <a:rPr lang="en-US" smtClean="0"/>
              <a:t>7/20/2016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46673-C549-6F4B-B00B-E45BB8C71152}" type="slidenum">
              <a:rPr lang="en-US" smtClean="0"/>
              <a:t>‹#›</a:t>
            </a:fld>
            <a:endParaRPr lang="en-US"/>
          </a:p>
        </p:txBody>
      </p:sp>
    </p:spTree>
    <p:extLst>
      <p:ext uri="{BB962C8B-B14F-4D97-AF65-F5344CB8AC3E}">
        <p14:creationId xmlns:p14="http://schemas.microsoft.com/office/powerpoint/2010/main" val="1114734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end of this presentation,</a:t>
            </a:r>
            <a:r>
              <a:rPr lang="en-US" baseline="0" dirty="0" smtClean="0"/>
              <a:t> you should understand the following about depression in children and adolescents</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severity of anxiety or extent of anxiety symptomatology can be measured using several well developed questionnaires. Most of these measures have demonstrated good psychometric properties from around age 8 or 9 years and can be used up to middle or late adolescence. From middle adolescence, adult measures of anxiety are usually suitable. Very few measures have been developed for younger children. </a:t>
            </a:r>
            <a:endParaRPr lang="en-US" dirty="0" smtClean="0"/>
          </a:p>
          <a:p>
            <a:r>
              <a:rPr lang="en-US" sz="1200" kern="1200" dirty="0" smtClean="0">
                <a:solidFill>
                  <a:schemeClr val="tx1"/>
                </a:solidFill>
                <a:effectLst/>
                <a:latin typeface="+mn-lt"/>
                <a:ea typeface="+mn-ea"/>
                <a:cs typeface="+mn-cs"/>
              </a:rPr>
              <a:t>A few questionnaires contain several subscales that each tap diagnostic- like constructs such as separation anxiety, social anxiety or </a:t>
            </a:r>
            <a:r>
              <a:rPr lang="en-US" sz="1200" kern="1200" dirty="0" err="1" smtClean="0">
                <a:solidFill>
                  <a:schemeClr val="tx1"/>
                </a:solidFill>
                <a:effectLst/>
                <a:latin typeface="+mn-lt"/>
                <a:ea typeface="+mn-ea"/>
                <a:cs typeface="+mn-cs"/>
              </a:rPr>
              <a:t>generalised</a:t>
            </a:r>
            <a:r>
              <a:rPr lang="en-US" sz="1200" kern="1200" dirty="0" smtClean="0">
                <a:solidFill>
                  <a:schemeClr val="tx1"/>
                </a:solidFill>
                <a:effectLst/>
                <a:latin typeface="+mn-lt"/>
                <a:ea typeface="+mn-ea"/>
                <a:cs typeface="+mn-cs"/>
              </a:rPr>
              <a:t> anxiety. Most of these questionnaires have parallel versions for the parent and child. These include: </a:t>
            </a:r>
          </a:p>
          <a:p>
            <a:r>
              <a:rPr lang="en-US" sz="1200" i="1" kern="1200" dirty="0" smtClean="0">
                <a:solidFill>
                  <a:schemeClr val="tx1"/>
                </a:solidFill>
                <a:effectLst/>
                <a:latin typeface="+mn-lt"/>
                <a:ea typeface="+mn-ea"/>
                <a:cs typeface="+mn-cs"/>
              </a:rPr>
              <a:t>• Spence Children's Anxiety Scale </a:t>
            </a:r>
            <a:r>
              <a:rPr lang="en-US" sz="1200" kern="1200" dirty="0" smtClean="0">
                <a:solidFill>
                  <a:schemeClr val="tx1"/>
                </a:solidFill>
                <a:effectLst/>
                <a:latin typeface="+mn-lt"/>
                <a:ea typeface="+mn-ea"/>
                <a:cs typeface="+mn-cs"/>
              </a:rPr>
              <a:t>(SCAS) (free of charge) the Centre for Emotional </a:t>
            </a:r>
            <a:endParaRPr lang="en-US" dirty="0" smtClean="0"/>
          </a:p>
          <a:p>
            <a:r>
              <a:rPr lang="en-US" sz="1200" i="1" kern="1200" dirty="0" smtClean="0">
                <a:solidFill>
                  <a:schemeClr val="tx1"/>
                </a:solidFill>
                <a:effectLst/>
                <a:latin typeface="+mn-lt"/>
                <a:ea typeface="+mn-ea"/>
                <a:cs typeface="+mn-cs"/>
              </a:rPr>
              <a:t>• Screen for Anxiety and Related Disorders </a:t>
            </a:r>
            <a:r>
              <a:rPr lang="en-US" sz="1200" kern="1200" dirty="0" smtClean="0">
                <a:solidFill>
                  <a:schemeClr val="tx1"/>
                </a:solidFill>
                <a:effectLst/>
                <a:latin typeface="+mn-lt"/>
                <a:ea typeface="+mn-ea"/>
                <a:cs typeface="+mn-cs"/>
              </a:rPr>
              <a:t>(SCARED) </a:t>
            </a:r>
            <a:endParaRPr lang="en-US" dirty="0" smtClean="0"/>
          </a:p>
          <a:p>
            <a:r>
              <a:rPr lang="en-US" sz="1200" i="1" kern="1200" dirty="0" smtClean="0">
                <a:solidFill>
                  <a:schemeClr val="tx1"/>
                </a:solidFill>
                <a:effectLst/>
                <a:latin typeface="+mn-lt"/>
                <a:ea typeface="+mn-ea"/>
                <a:cs typeface="+mn-cs"/>
              </a:rPr>
              <a:t>• Multidimensional Anxiety Scale for Children </a:t>
            </a:r>
            <a:r>
              <a:rPr lang="en-US" sz="1200" kern="1200" dirty="0" smtClean="0">
                <a:solidFill>
                  <a:schemeClr val="tx1"/>
                </a:solidFill>
                <a:effectLst/>
                <a:latin typeface="+mn-lt"/>
                <a:ea typeface="+mn-ea"/>
                <a:cs typeface="+mn-cs"/>
              </a:rPr>
              <a:t>(MASC) and CALIS, as well as the PASR can be downloaded </a:t>
            </a:r>
            <a:endParaRPr lang="en-US" dirty="0" smtClean="0"/>
          </a:p>
          <a:p>
            <a:r>
              <a:rPr lang="en-US" sz="1200" kern="1200" dirty="0" smtClean="0">
                <a:solidFill>
                  <a:schemeClr val="tx1"/>
                </a:solidFill>
                <a:effectLst/>
                <a:latin typeface="+mn-lt"/>
                <a:ea typeface="+mn-ea"/>
                <a:cs typeface="+mn-cs"/>
              </a:rPr>
              <a:t>A similar measure has recently been developed for preschool-aged children, free of charge. Some of </a:t>
            </a:r>
            <a:endParaRPr lang="en-US" dirty="0" smtClean="0"/>
          </a:p>
          <a:p>
            <a:r>
              <a:rPr lang="en-US" sz="1200" kern="1200" dirty="0" smtClean="0">
                <a:solidFill>
                  <a:schemeClr val="tx1"/>
                </a:solidFill>
                <a:effectLst/>
                <a:latin typeface="+mn-lt"/>
                <a:ea typeface="+mn-ea"/>
                <a:cs typeface="+mn-cs"/>
              </a:rPr>
              <a:t>to be completed by their parents only – the </a:t>
            </a:r>
            <a:r>
              <a:rPr lang="en-US" sz="1200" i="1" kern="1200" dirty="0" smtClean="0">
                <a:solidFill>
                  <a:schemeClr val="tx1"/>
                </a:solidFill>
                <a:effectLst/>
                <a:latin typeface="+mn-lt"/>
                <a:ea typeface="+mn-ea"/>
                <a:cs typeface="+mn-cs"/>
              </a:rPr>
              <a:t>Preschool Anxiety Scale, Revised </a:t>
            </a:r>
            <a:r>
              <a:rPr lang="en-US" sz="1200" kern="1200" dirty="0" smtClean="0">
                <a:solidFill>
                  <a:schemeClr val="tx1"/>
                </a:solidFill>
                <a:effectLst/>
                <a:latin typeface="+mn-lt"/>
                <a:ea typeface="+mn-ea"/>
                <a:cs typeface="+mn-cs"/>
              </a:rPr>
              <a:t>(PAS-R) (free of charge and available in several languages). </a:t>
            </a:r>
            <a:endParaRPr lang="en-US" dirty="0" smtClean="0"/>
          </a:p>
          <a:p>
            <a:r>
              <a:rPr lang="en-US" sz="1200" kern="1200" dirty="0" smtClean="0">
                <a:solidFill>
                  <a:schemeClr val="tx1"/>
                </a:solidFill>
                <a:effectLst/>
                <a:latin typeface="+mn-lt"/>
                <a:ea typeface="+mn-ea"/>
                <a:cs typeface="+mn-cs"/>
              </a:rPr>
              <a:t>Several older measures aim to assess the overall degree of anxiousness more broadly. These include: </a:t>
            </a:r>
            <a:endParaRPr lang="en-US" dirty="0" smtClean="0"/>
          </a:p>
          <a:p>
            <a:r>
              <a:rPr lang="en-US" sz="1200" i="1" kern="1200" dirty="0" smtClean="0">
                <a:solidFill>
                  <a:schemeClr val="tx1"/>
                </a:solidFill>
                <a:effectLst/>
                <a:latin typeface="+mn-lt"/>
                <a:ea typeface="+mn-ea"/>
                <a:cs typeface="+mn-cs"/>
              </a:rPr>
              <a:t>Revised Children's Manifest Anxiety Scale (RCMAS) </a:t>
            </a:r>
          </a:p>
          <a:p>
            <a:r>
              <a:rPr lang="en-US" sz="1200" i="1" kern="1200" dirty="0" smtClean="0">
                <a:solidFill>
                  <a:schemeClr val="tx1"/>
                </a:solidFill>
                <a:effectLst/>
                <a:latin typeface="+mn-lt"/>
                <a:ea typeface="+mn-ea"/>
                <a:cs typeface="+mn-cs"/>
              </a:rPr>
              <a:t>State Trait Anxiety Inventory for Children (STAIC) </a:t>
            </a:r>
          </a:p>
          <a:p>
            <a:r>
              <a:rPr lang="en-US" sz="1200" i="1" kern="1200" dirty="0" smtClean="0">
                <a:solidFill>
                  <a:schemeClr val="tx1"/>
                </a:solidFill>
                <a:effectLst/>
                <a:latin typeface="+mn-lt"/>
                <a:ea typeface="+mn-ea"/>
                <a:cs typeface="+mn-cs"/>
              </a:rPr>
              <a:t>Beck Anxiety Inventory for Youth </a:t>
            </a:r>
          </a:p>
          <a:p>
            <a:r>
              <a:rPr lang="en-US" sz="1200" i="1" kern="1200" dirty="0" smtClean="0">
                <a:solidFill>
                  <a:schemeClr val="tx1"/>
                </a:solidFill>
                <a:effectLst/>
                <a:latin typeface="+mn-lt"/>
                <a:ea typeface="+mn-ea"/>
                <a:cs typeface="+mn-cs"/>
              </a:rPr>
              <a:t>A similar measure assessing </a:t>
            </a:r>
            <a:r>
              <a:rPr lang="en-US" sz="1200" i="1" kern="1200" dirty="0" err="1" smtClean="0">
                <a:solidFill>
                  <a:schemeClr val="tx1"/>
                </a:solidFill>
                <a:effectLst/>
                <a:latin typeface="+mn-lt"/>
                <a:ea typeface="+mn-ea"/>
                <a:cs typeface="+mn-cs"/>
              </a:rPr>
              <a:t>internalising</a:t>
            </a:r>
            <a:r>
              <a:rPr lang="en-US" sz="1200" i="1" kern="1200" dirty="0" smtClean="0">
                <a:solidFill>
                  <a:schemeClr val="tx1"/>
                </a:solidFill>
                <a:effectLst/>
                <a:latin typeface="+mn-lt"/>
                <a:ea typeface="+mn-ea"/>
                <a:cs typeface="+mn-cs"/>
              </a:rPr>
              <a:t> symptomatology completed by parents has also been developed for children at preschool age – Children’s Moods, Fears and Worries (Bayer et al, 2006). </a:t>
            </a:r>
          </a:p>
          <a:p>
            <a:endParaRPr lang="en-US"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some circumstances, more specific and detailed assessment of a particular form of anxiety may be required. In these cases, a few measures tap into specific aspects of anxiety including: </a:t>
            </a:r>
            <a:endParaRPr lang="en-US" dirty="0" smtClean="0">
              <a:effectLst/>
            </a:endParaRPr>
          </a:p>
          <a:p>
            <a:pPr lvl="1"/>
            <a:r>
              <a:rPr lang="en-US" sz="1200" i="1" kern="1200" dirty="0" smtClean="0">
                <a:solidFill>
                  <a:schemeClr val="tx1"/>
                </a:solidFill>
                <a:effectLst/>
                <a:latin typeface="+mn-lt"/>
                <a:ea typeface="+mn-ea"/>
                <a:cs typeface="+mn-cs"/>
              </a:rPr>
              <a:t>Fear Survey Schedule for Children Revised (FSSCR) </a:t>
            </a:r>
          </a:p>
          <a:p>
            <a:pPr lvl="1"/>
            <a:r>
              <a:rPr lang="en-US" sz="1200" i="1" kern="1200" dirty="0" smtClean="0">
                <a:solidFill>
                  <a:schemeClr val="tx1"/>
                </a:solidFill>
                <a:effectLst/>
                <a:latin typeface="+mn-lt"/>
                <a:ea typeface="+mn-ea"/>
                <a:cs typeface="+mn-cs"/>
              </a:rPr>
              <a:t>Social Phobia and Anxiety Inventory for Children (SPAIC) </a:t>
            </a:r>
          </a:p>
          <a:p>
            <a:pPr lvl="1"/>
            <a:r>
              <a:rPr lang="en-US" sz="1200" i="1" kern="1200" dirty="0" smtClean="0">
                <a:solidFill>
                  <a:schemeClr val="tx1"/>
                </a:solidFill>
                <a:effectLst/>
                <a:latin typeface="+mn-lt"/>
                <a:ea typeface="+mn-ea"/>
                <a:cs typeface="+mn-cs"/>
              </a:rPr>
              <a:t>Social Anxiety Scale for Children - Revised (SASC-R) </a:t>
            </a:r>
          </a:p>
          <a:p>
            <a:pPr lvl="1"/>
            <a:r>
              <a:rPr lang="en-US" sz="1200" i="1" kern="1200" dirty="0" smtClean="0">
                <a:solidFill>
                  <a:schemeClr val="tx1"/>
                </a:solidFill>
                <a:effectLst/>
                <a:latin typeface="+mn-lt"/>
                <a:ea typeface="+mn-ea"/>
                <a:cs typeface="+mn-cs"/>
              </a:rPr>
              <a:t>Children’s Anxiety Sensitivity Index (CASI) (Silverman et al, 1991)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Finally, a few measures from our own </a:t>
            </a:r>
            <a:r>
              <a:rPr lang="en-US" sz="1200" i="1" kern="1200" dirty="0" err="1" smtClean="0">
                <a:solidFill>
                  <a:schemeClr val="tx1"/>
                </a:solidFill>
                <a:effectLst/>
                <a:latin typeface="+mn-lt"/>
                <a:ea typeface="+mn-ea"/>
                <a:cs typeface="+mn-cs"/>
              </a:rPr>
              <a:t>centre</a:t>
            </a:r>
            <a:r>
              <a:rPr lang="en-US" sz="1200" i="1" kern="1200" dirty="0" smtClean="0">
                <a:solidFill>
                  <a:schemeClr val="tx1"/>
                </a:solidFill>
                <a:effectLst/>
                <a:latin typeface="+mn-lt"/>
                <a:ea typeface="+mn-ea"/>
                <a:cs typeface="+mn-cs"/>
              </a:rPr>
              <a:t> may be of value since they tap relevant aspects related to anxiety disorders. The Children's Automatic Thoughts Scale (CATS) is designed to assess specific beliefs experienced by children and adolescents with a variety of disorders. Two of the subscales are especially relevant to anxiety: beliefs related to social threat and physical threat. The remaining subscales assess beliefs related to personal failure and hostility. The School Anxiety Scale -Teacher Report </a:t>
            </a:r>
            <a:r>
              <a:rPr lang="en-US" sz="1200" kern="1200" dirty="0" smtClean="0">
                <a:solidFill>
                  <a:schemeClr val="tx1"/>
                </a:solidFill>
                <a:effectLst/>
                <a:latin typeface="+mn-lt"/>
                <a:ea typeface="+mn-ea"/>
                <a:cs typeface="+mn-cs"/>
              </a:rPr>
              <a:t>(SAS-TR) provides a measure of children's anxiety that can be completed by the classroom teacher. This measure therefore provides an additional source of information that can flesh out a broader clinical picture of the anxious child. Finally, the </a:t>
            </a:r>
            <a:r>
              <a:rPr lang="en-US" sz="1200" i="1" kern="1200" dirty="0" smtClean="0">
                <a:solidFill>
                  <a:schemeClr val="tx1"/>
                </a:solidFill>
                <a:effectLst/>
                <a:latin typeface="+mn-lt"/>
                <a:ea typeface="+mn-ea"/>
                <a:cs typeface="+mn-cs"/>
              </a:rPr>
              <a:t>Children’s Anxiety Life Interference Scale </a:t>
            </a:r>
            <a:r>
              <a:rPr lang="en-US" sz="1200" kern="1200" dirty="0" smtClean="0">
                <a:solidFill>
                  <a:schemeClr val="tx1"/>
                </a:solidFill>
                <a:effectLst/>
                <a:latin typeface="+mn-lt"/>
                <a:ea typeface="+mn-ea"/>
                <a:cs typeface="+mn-cs"/>
              </a:rPr>
              <a:t>(CALIS) provides two parallel measures (one reported by the child and the other by his/her parents) that assess the extent to which the child's anxiety impacts on the child's and family's life. </a:t>
            </a:r>
            <a:endParaRPr lang="en-US" dirty="0" smtClean="0"/>
          </a:p>
          <a:p>
            <a:pPr lvl="1"/>
            <a:endParaRPr lang="en-US" sz="1200" i="1"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12</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Clinical evaluation generally includes a combination of questionnaires, diagnostic interview and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observation. However, in most clinical settings, a diagnostic interview and a small number of questionnaires will be most appropriate.</a:t>
            </a:r>
          </a:p>
          <a:p>
            <a:r>
              <a:rPr lang="en-US" sz="1200" kern="1200" dirty="0" smtClean="0">
                <a:solidFill>
                  <a:schemeClr val="tx1"/>
                </a:solidFill>
                <a:effectLst/>
                <a:latin typeface="+mn-lt"/>
                <a:ea typeface="+mn-ea"/>
                <a:cs typeface="+mn-cs"/>
              </a:rPr>
              <a:t>Several structured diagnostic interviews exist to assist in determining either DSM or ICD criteria for childhood disorders including anxiety. Most interviews include a large number of questions aimed to tap each of the relevant diagnostic criteria and generally differ in their degree of structure. Some widely used instruments include: </a:t>
            </a:r>
            <a:endParaRPr lang="en-US" dirty="0" smtClean="0"/>
          </a:p>
          <a:p>
            <a:r>
              <a:rPr lang="en-US" sz="1200" i="1" kern="1200" dirty="0" smtClean="0">
                <a:solidFill>
                  <a:schemeClr val="tx1"/>
                </a:solidFill>
                <a:effectLst/>
                <a:latin typeface="+mn-lt"/>
                <a:ea typeface="+mn-ea"/>
                <a:cs typeface="+mn-cs"/>
              </a:rPr>
              <a:t>• Kiddie Schedule for Affective Disorders and Schizophrenia </a:t>
            </a:r>
            <a:r>
              <a:rPr lang="en-US" sz="1200" kern="1200" dirty="0" smtClean="0">
                <a:solidFill>
                  <a:schemeClr val="tx1"/>
                </a:solidFill>
                <a:effectLst/>
                <a:latin typeface="+mn-lt"/>
                <a:ea typeface="+mn-ea"/>
                <a:cs typeface="+mn-cs"/>
              </a:rPr>
              <a:t>(K-SADS) </a:t>
            </a:r>
            <a:r>
              <a:rPr lang="en-US" sz="1200" i="1" kern="1200" dirty="0" smtClean="0">
                <a:solidFill>
                  <a:schemeClr val="tx1"/>
                </a:solidFill>
                <a:effectLst/>
                <a:latin typeface="+mn-lt"/>
                <a:ea typeface="+mn-ea"/>
                <a:cs typeface="+mn-cs"/>
              </a:rPr>
              <a:t>• Development and Wellbeing Assessment </a:t>
            </a:r>
            <a:r>
              <a:rPr lang="en-US" sz="1200" kern="1200" dirty="0" smtClean="0">
                <a:solidFill>
                  <a:schemeClr val="tx1"/>
                </a:solidFill>
                <a:effectLst/>
                <a:latin typeface="+mn-lt"/>
                <a:ea typeface="+mn-ea"/>
                <a:cs typeface="+mn-cs"/>
              </a:rPr>
              <a:t>(DAWBA)</a:t>
            </a:r>
            <a:br>
              <a:rPr lang="en-US" sz="1200"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Diagnostic Interview Schedule for Children </a:t>
            </a:r>
            <a:r>
              <a:rPr lang="en-US" sz="1200" kern="1200" dirty="0" smtClean="0">
                <a:solidFill>
                  <a:schemeClr val="tx1"/>
                </a:solidFill>
                <a:effectLst/>
                <a:latin typeface="+mn-lt"/>
                <a:ea typeface="+mn-ea"/>
                <a:cs typeface="+mn-cs"/>
              </a:rPr>
              <a:t>(DISC) </a:t>
            </a:r>
            <a:endParaRPr lang="en-US" dirty="0" smtClean="0"/>
          </a:p>
          <a:p>
            <a:r>
              <a:rPr lang="en-US" sz="1200" kern="1200" dirty="0" smtClean="0">
                <a:solidFill>
                  <a:schemeClr val="tx1"/>
                </a:solidFill>
                <a:effectLst/>
                <a:latin typeface="+mn-lt"/>
                <a:ea typeface="+mn-ea"/>
                <a:cs typeface="+mn-cs"/>
              </a:rPr>
              <a:t>If the interest is in anxiety more specifically, then the </a:t>
            </a:r>
            <a:r>
              <a:rPr lang="en-US" sz="1200" i="1" kern="1200" dirty="0" smtClean="0">
                <a:solidFill>
                  <a:schemeClr val="tx1"/>
                </a:solidFill>
                <a:effectLst/>
                <a:latin typeface="+mn-lt"/>
                <a:ea typeface="+mn-ea"/>
                <a:cs typeface="+mn-cs"/>
              </a:rPr>
              <a:t>Anxiety Disorders Interview Schedule for Children </a:t>
            </a:r>
            <a:r>
              <a:rPr lang="en-US" sz="1200" kern="1200" dirty="0" smtClean="0">
                <a:solidFill>
                  <a:schemeClr val="tx1"/>
                </a:solidFill>
                <a:effectLst/>
                <a:latin typeface="+mn-lt"/>
                <a:ea typeface="+mn-ea"/>
                <a:cs typeface="+mn-cs"/>
              </a:rPr>
              <a:t>(ADIS-C) (Silverman &amp; Albano, 1996) has a primary focus on these disorders. For very young children, the </a:t>
            </a:r>
            <a:r>
              <a:rPr lang="en-US" sz="1200" i="1" kern="1200" dirty="0" smtClean="0">
                <a:solidFill>
                  <a:schemeClr val="tx1"/>
                </a:solidFill>
                <a:effectLst/>
                <a:latin typeface="+mn-lt"/>
                <a:ea typeface="+mn-ea"/>
                <a:cs typeface="+mn-cs"/>
              </a:rPr>
              <a:t>Preschool Age Psychiatric Assessment </a:t>
            </a:r>
            <a:r>
              <a:rPr lang="en-US" sz="1200" kern="1200" dirty="0" smtClean="0">
                <a:solidFill>
                  <a:schemeClr val="tx1"/>
                </a:solidFill>
                <a:effectLst/>
                <a:latin typeface="+mn-lt"/>
                <a:ea typeface="+mn-ea"/>
                <a:cs typeface="+mn-cs"/>
              </a:rPr>
              <a:t>(PAPA) is a useful instrument (Egger et al, 2006). Most structured interviews involve separate interviews with the parents and the child (at least once the child is 8 years old or so) and the clinician is then faced with the task of combining the information in some way.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13</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Anxiety runs in families. First degree relatives of people with anxiety disorders are at significantly increased risk to also have anxiety as well as mood disorders. The same is true more specifically for anxiety in children and adolescents. Anxious children are considerably more likely to have parents with anxiety disorders and adults with anxiety disorders are more likely to have anxious children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et al, 2009). A similar relationship occurs more generally for temperament that is related to anxiety (see below). Adults with anxiety disorders are more likely to have children who are highly inhibited and inhibited children are more likely to have parents with anxiety and mood disorders (Rosenbaum et al, 1993).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important finding is that family transmission of anxiety seems to show some specificity. In other words, several studies have shown that people with a particular anxiety disorder (e.g., social phobia) are more likely to have first degree relatives with that same disorder (social phobia) than with other anxiety disorders. This is different from research on genetic factors that has not shown specificity (see below). Of course family transmission can reflect both genetic and environmental influences, so it is tempting to speculate that genetic transmission confers a broad, general risk, while family environment may shape that risk into specific manifestations.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14</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mn-lt"/>
                <a:ea typeface="+mn-ea"/>
                <a:cs typeface="+mn-cs"/>
              </a:rPr>
              <a:t>There is little doubt that anxiety disorders are heritable. Best estimates suggest that around 40% of the variance in anxiety symptoms and in diagnoses of anxiety disorder is mediated by genetic factors. This estimate is even higher if one looks at stability of anxiety over time. Slightly less research, but with similar findings, has been done on anxiety specifically during the childhood years. Twin studies of anxiety in children indicate that around 30% to 40% of the variance in symptoms and disorders can be attributed to heritability (Gregory &amp; </a:t>
            </a:r>
            <a:r>
              <a:rPr lang="en-US" sz="1200" kern="1200" dirty="0" err="1" smtClean="0">
                <a:solidFill>
                  <a:schemeClr val="tx1"/>
                </a:solidFill>
                <a:effectLst/>
                <a:latin typeface="+mn-lt"/>
                <a:ea typeface="+mn-ea"/>
                <a:cs typeface="+mn-cs"/>
              </a:rPr>
              <a:t>Eley</a:t>
            </a:r>
            <a:r>
              <a:rPr lang="en-US" sz="1200" kern="1200" dirty="0" smtClean="0">
                <a:solidFill>
                  <a:schemeClr val="tx1"/>
                </a:solidFill>
                <a:effectLst/>
                <a:latin typeface="+mn-lt"/>
                <a:ea typeface="+mn-ea"/>
                <a:cs typeface="+mn-cs"/>
              </a:rPr>
              <a:t>, 2007). There is some evidence (albeit with limitations) that heritability estimates for temperamental risk for anxiety (e.g., inhibition) is slightly higher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Coplan</a:t>
            </a:r>
            <a:r>
              <a:rPr lang="en-US" sz="1200" kern="1200" dirty="0" smtClean="0">
                <a:solidFill>
                  <a:schemeClr val="tx1"/>
                </a:solidFill>
                <a:effectLst/>
                <a:latin typeface="+mn-lt"/>
                <a:ea typeface="+mn-ea"/>
                <a:cs typeface="+mn-cs"/>
              </a:rPr>
              <a:t>, 2010). As mentioned above, genetic risk across anxiety disorders appears to be largely general and seems to primarily load on a very broad factor such as general neuroticism (Gregory &amp; </a:t>
            </a:r>
            <a:r>
              <a:rPr lang="en-US" sz="1200" kern="1200" dirty="0" err="1" smtClean="0">
                <a:solidFill>
                  <a:schemeClr val="tx1"/>
                </a:solidFill>
                <a:effectLst/>
                <a:latin typeface="+mn-lt"/>
                <a:ea typeface="+mn-ea"/>
                <a:cs typeface="+mn-cs"/>
              </a:rPr>
              <a:t>Eley</a:t>
            </a:r>
            <a:r>
              <a:rPr lang="en-US" sz="1200" kern="1200" dirty="0" smtClean="0">
                <a:solidFill>
                  <a:schemeClr val="tx1"/>
                </a:solidFill>
                <a:effectLst/>
                <a:latin typeface="+mn-lt"/>
                <a:ea typeface="+mn-ea"/>
                <a:cs typeface="+mn-cs"/>
              </a:rPr>
              <a:t>, 2007).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Work on specific genes underlying anxiety disorders is less extensive and, to date, no evidence exists linking any individual gene specifically to anxiety. Many candidates have been explored; the most widely studied being the promoter region of the serotonin transporter gene (5HTTLPR). However, polymorphisms on this gene have been associated with different disorders and it is unlikely that it would play a specific role in anxiety. In fact, one theory states that having two short alleles on the 5HTT gene may increase an individual's overall responsiveness to environmental events (both positive and negative) (</a:t>
            </a:r>
            <a:r>
              <a:rPr lang="en-US" sz="1200" kern="1200" dirty="0" err="1" smtClean="0">
                <a:solidFill>
                  <a:schemeClr val="tx1"/>
                </a:solidFill>
                <a:effectLst/>
                <a:latin typeface="+mn-lt"/>
                <a:ea typeface="+mn-ea"/>
                <a:cs typeface="+mn-cs"/>
              </a:rPr>
              <a:t>Belsky</a:t>
            </a:r>
            <a:r>
              <a:rPr lang="en-US" sz="1200" kern="1200" dirty="0" smtClean="0">
                <a:solidFill>
                  <a:schemeClr val="tx1"/>
                </a:solidFill>
                <a:effectLst/>
                <a:latin typeface="+mn-lt"/>
                <a:ea typeface="+mn-ea"/>
                <a:cs typeface="+mn-cs"/>
              </a:rPr>
              <a:t> et al, 2009).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15</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Temperamental risk for anxiety is probably the best studied and most clearly established risk factor (Fox et al, 2005;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et al, 2009). A variety of similar temperaments have been associated with child anxiety including: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inhibition, withdrawal, shyness and fearfulness. I will refer to these various temperaments in this section under the general term </a:t>
            </a:r>
            <a:r>
              <a:rPr lang="en-US" sz="1200" i="1" kern="1200" dirty="0" smtClean="0">
                <a:solidFill>
                  <a:schemeClr val="tx1"/>
                </a:solidFill>
                <a:effectLst/>
                <a:latin typeface="+mn-lt"/>
                <a:ea typeface="+mn-ea"/>
                <a:cs typeface="+mn-cs"/>
              </a:rPr>
              <a:t>inhibition</a:t>
            </a:r>
            <a:r>
              <a:rPr lang="en-US" sz="1200" kern="1200" dirty="0" smtClean="0">
                <a:solidFill>
                  <a:schemeClr val="tx1"/>
                </a:solidFill>
                <a:effectLst/>
                <a:latin typeface="+mn-lt"/>
                <a:ea typeface="+mn-ea"/>
                <a:cs typeface="+mn-cs"/>
              </a:rPr>
              <a:t>. Extensive research has shown that very young children who are identified as high on inhibition are at greater risk for later anxiety disorders. As described above, research has also linked inhibition with anxiety disorders in first degree relatives. The most common assessment of inhibition occurs in children from around 2-5 years of age. This may be done via questionnaires or direct observation. Common features of inhibition  include: </a:t>
            </a:r>
            <a:endParaRPr lang="en-US" dirty="0" smtClean="0"/>
          </a:p>
          <a:p>
            <a:r>
              <a:rPr lang="en-US" sz="1200" kern="1200" dirty="0" smtClean="0">
                <a:solidFill>
                  <a:schemeClr val="tx1"/>
                </a:solidFill>
                <a:effectLst/>
                <a:latin typeface="+mn-lt"/>
                <a:ea typeface="+mn-ea"/>
                <a:cs typeface="+mn-cs"/>
              </a:rPr>
              <a:t>Withdrawal in the face of novelty </a:t>
            </a:r>
          </a:p>
          <a:p>
            <a:r>
              <a:rPr lang="en-US" sz="1200" kern="1200" dirty="0" smtClean="0">
                <a:solidFill>
                  <a:schemeClr val="tx1"/>
                </a:solidFill>
                <a:effectLst/>
                <a:latin typeface="+mn-lt"/>
                <a:ea typeface="+mn-ea"/>
                <a:cs typeface="+mn-cs"/>
              </a:rPr>
              <a:t>Slowness to warm up to strangers or peers</a:t>
            </a:r>
          </a:p>
          <a:p>
            <a:r>
              <a:rPr lang="en-US" sz="1200" kern="1200" dirty="0" smtClean="0">
                <a:solidFill>
                  <a:schemeClr val="tx1"/>
                </a:solidFill>
                <a:effectLst/>
                <a:latin typeface="+mn-lt"/>
                <a:ea typeface="+mn-ea"/>
                <a:cs typeface="+mn-cs"/>
              </a:rPr>
              <a:t> Lack of smiling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Close proximity to an attachment figure</a:t>
            </a:r>
          </a:p>
          <a:p>
            <a:r>
              <a:rPr lang="en-US" sz="1200" kern="1200" dirty="0" smtClean="0">
                <a:solidFill>
                  <a:schemeClr val="tx1"/>
                </a:solidFill>
                <a:effectLst/>
                <a:latin typeface="+mn-lt"/>
                <a:ea typeface="+mn-ea"/>
                <a:cs typeface="+mn-cs"/>
              </a:rPr>
              <a:t> Lack of talk</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Limited eye contact or "coy" eye gaze </a:t>
            </a:r>
          </a:p>
          <a:p>
            <a:r>
              <a:rPr lang="en-US" sz="1200" kern="1200" dirty="0" smtClean="0">
                <a:solidFill>
                  <a:schemeClr val="tx1"/>
                </a:solidFill>
                <a:effectLst/>
                <a:latin typeface="+mn-lt"/>
                <a:ea typeface="+mn-ea"/>
                <a:cs typeface="+mn-cs"/>
              </a:rPr>
              <a:t>Unwillingness to explore new situations. </a:t>
            </a:r>
          </a:p>
          <a:p>
            <a:endParaRPr lang="en-US" dirty="0" smtClean="0"/>
          </a:p>
          <a:p>
            <a:r>
              <a:rPr lang="en-US" sz="1200" kern="1200" dirty="0" smtClean="0">
                <a:solidFill>
                  <a:schemeClr val="tx1"/>
                </a:solidFill>
                <a:effectLst/>
                <a:latin typeface="+mn-lt"/>
                <a:ea typeface="+mn-ea"/>
                <a:cs typeface="+mn-cs"/>
              </a:rPr>
              <a:t>Children who show these characteristics during preschool age are 2-4 times more likely to meet criteria for anxiety disorders by middle childhood and this increased risk has been shown to continue at least into adolescence (Fox et al, 2005). Some evidence has also indicated that infants (aged 3-6 months) who show high levels of arousal and emotionality are at greater risk to show high inhibition by 2-5 years. Therefore, it seems to be possible to identify increased risk for anxiety from a few months of age (</a:t>
            </a:r>
            <a:r>
              <a:rPr lang="en-US" sz="1200" kern="1200" dirty="0" err="1" smtClean="0">
                <a:solidFill>
                  <a:schemeClr val="tx1"/>
                </a:solidFill>
                <a:effectLst/>
                <a:latin typeface="+mn-lt"/>
                <a:ea typeface="+mn-ea"/>
                <a:cs typeface="+mn-cs"/>
              </a:rPr>
              <a:t>Kagan</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Snidman</a:t>
            </a:r>
            <a:r>
              <a:rPr lang="en-US" sz="1200" kern="1200" dirty="0" smtClean="0">
                <a:solidFill>
                  <a:schemeClr val="tx1"/>
                </a:solidFill>
                <a:effectLst/>
                <a:latin typeface="+mn-lt"/>
                <a:ea typeface="+mn-ea"/>
                <a:cs typeface="+mn-cs"/>
              </a:rPr>
              <a:t>, 1991). </a:t>
            </a:r>
            <a:endParaRPr lang="en-US" dirty="0" smtClean="0"/>
          </a:p>
          <a:p>
            <a:r>
              <a:rPr lang="en-US" sz="1200" kern="1200" dirty="0" smtClean="0">
                <a:solidFill>
                  <a:schemeClr val="tx1"/>
                </a:solidFill>
                <a:effectLst/>
                <a:latin typeface="+mn-lt"/>
                <a:ea typeface="+mn-ea"/>
                <a:cs typeface="+mn-cs"/>
              </a:rPr>
              <a:t>Theoretically the main complication with this research is the extensive overlap between the constructs of inhibition and anxiety disorders. Thus one could argue that inhibition is simply a less clear version or an early manifestation of an anxiety disorder. There is some evidence that inhibition and disorder have some unique features and thereby represent distinct constructs, but the issue is far from settled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Coplan</a:t>
            </a:r>
            <a:r>
              <a:rPr lang="en-US" sz="1200" kern="1200" dirty="0" smtClean="0">
                <a:solidFill>
                  <a:schemeClr val="tx1"/>
                </a:solidFill>
                <a:effectLst/>
                <a:latin typeface="+mn-lt"/>
                <a:ea typeface="+mn-ea"/>
                <a:cs typeface="+mn-cs"/>
              </a:rPr>
              <a:t>, 2010).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Photo:</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Jerome </a:t>
            </a:r>
            <a:r>
              <a:rPr lang="en-US" sz="1200" kern="1200" dirty="0" err="1" smtClean="0">
                <a:solidFill>
                  <a:schemeClr val="tx1"/>
                </a:solidFill>
                <a:effectLst/>
                <a:latin typeface="+mn-lt"/>
                <a:ea typeface="+mn-ea"/>
                <a:cs typeface="+mn-cs"/>
              </a:rPr>
              <a:t>Kagan</a:t>
            </a:r>
            <a:r>
              <a:rPr lang="en-US" sz="1200" kern="1200" dirty="0" smtClean="0">
                <a:solidFill>
                  <a:schemeClr val="tx1"/>
                </a:solidFill>
                <a:effectLst/>
                <a:latin typeface="+mn-lt"/>
                <a:ea typeface="+mn-ea"/>
                <a:cs typeface="+mn-cs"/>
              </a:rPr>
              <a:t>, professor of psychology at Harvard University, is one of the scholars who contributed to developing the concept of temperament, which</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he defined as stable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and emotional reactions that appear early in life. He described two types of temperament: inhibited and uninhibited. The former applies to children who are shy, timid, socially withdrawn and fearful, while the latter refers to children who are outgoing, sociable and daring. </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16</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Given the evidence for the transmission of anxiety within families described above, it has commonly been assumed that parents and the family environment must contribute to the development of anxiety disorders. However, evidence has been difficult to obtain and data have not been entirely consistent. The most extensive research has </a:t>
            </a:r>
            <a:r>
              <a:rPr lang="en-US" sz="1200" kern="1200" dirty="0" err="1" smtClean="0">
                <a:solidFill>
                  <a:schemeClr val="tx1"/>
                </a:solidFill>
                <a:effectLst/>
                <a:latin typeface="+mn-lt"/>
                <a:ea typeface="+mn-ea"/>
                <a:cs typeface="+mn-cs"/>
              </a:rPr>
              <a:t>focussed</a:t>
            </a:r>
            <a:r>
              <a:rPr lang="en-US" sz="1200" kern="1200" dirty="0" smtClean="0">
                <a:solidFill>
                  <a:schemeClr val="tx1"/>
                </a:solidFill>
                <a:effectLst/>
                <a:latin typeface="+mn-lt"/>
                <a:ea typeface="+mn-ea"/>
                <a:cs typeface="+mn-cs"/>
              </a:rPr>
              <a:t> on parenting and parent-child interactions. </a:t>
            </a:r>
            <a:endParaRPr lang="en-US" dirty="0" smtClean="0"/>
          </a:p>
          <a:p>
            <a:r>
              <a:rPr lang="en-US" sz="1200" kern="1200" dirty="0" smtClean="0">
                <a:solidFill>
                  <a:schemeClr val="tx1"/>
                </a:solidFill>
                <a:effectLst/>
                <a:latin typeface="+mn-lt"/>
                <a:ea typeface="+mn-ea"/>
                <a:cs typeface="+mn-cs"/>
              </a:rPr>
              <a:t>There is now little doubt that the parenting of anxious children is </a:t>
            </a:r>
            <a:r>
              <a:rPr lang="en-US" sz="1200" kern="1200" dirty="0" err="1" smtClean="0">
                <a:solidFill>
                  <a:schemeClr val="tx1"/>
                </a:solidFill>
                <a:effectLst/>
                <a:latin typeface="+mn-lt"/>
                <a:ea typeface="+mn-ea"/>
                <a:cs typeface="+mn-cs"/>
              </a:rPr>
              <a:t>characterised</a:t>
            </a:r>
            <a:r>
              <a:rPr lang="en-US" sz="1200" kern="1200" dirty="0" smtClean="0">
                <a:solidFill>
                  <a:schemeClr val="tx1"/>
                </a:solidFill>
                <a:effectLst/>
                <a:latin typeface="+mn-lt"/>
                <a:ea typeface="+mn-ea"/>
                <a:cs typeface="+mn-cs"/>
              </a:rPr>
              <a:t> by </a:t>
            </a:r>
            <a:r>
              <a:rPr lang="en-US" sz="1200" i="1" kern="1200" dirty="0" smtClean="0">
                <a:solidFill>
                  <a:schemeClr val="tx1"/>
                </a:solidFill>
                <a:effectLst/>
                <a:latin typeface="+mn-lt"/>
                <a:ea typeface="+mn-ea"/>
                <a:cs typeface="+mn-cs"/>
              </a:rPr>
              <a:t>overprotection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intrusiveness </a:t>
            </a:r>
            <a:r>
              <a:rPr lang="en-US" sz="1200" kern="1200" dirty="0" smtClean="0">
                <a:solidFill>
                  <a:schemeClr val="tx1"/>
                </a:solidFill>
                <a:effectLst/>
                <a:latin typeface="+mn-lt"/>
                <a:ea typeface="+mn-ea"/>
                <a:cs typeface="+mn-cs"/>
              </a:rPr>
              <a:t>and, to a lesser extent, </a:t>
            </a:r>
            <a:r>
              <a:rPr lang="en-US" sz="1200" i="1" kern="1200" dirty="0" smtClean="0">
                <a:solidFill>
                  <a:schemeClr val="tx1"/>
                </a:solidFill>
                <a:effectLst/>
                <a:latin typeface="+mn-lt"/>
                <a:ea typeface="+mn-ea"/>
                <a:cs typeface="+mn-cs"/>
              </a:rPr>
              <a:t>negativity </a:t>
            </a:r>
            <a:r>
              <a:rPr lang="en-US" sz="1200" kern="1200" dirty="0" smtClean="0">
                <a:solidFill>
                  <a:schemeClr val="tx1"/>
                </a:solidFill>
                <a:effectLst/>
                <a:latin typeface="+mn-lt"/>
                <a:ea typeface="+mn-ea"/>
                <a:cs typeface="+mn-cs"/>
              </a:rPr>
              <a:t>(McLeod et al, 2007). Whether this relationship is causal is much harder to determine and, to date, there has been very little examination of this issue. Theories argue that the parent-child relationship is likely to reflect cyclical interactions. That is, inhibited children are likely to elicit overprotection from their parents and, in turn, overprotective parenting is likely to lead to further anxiety (Hudson &amp;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2004; Rubin et al, 2009). Few longitudinal studies have addressed this relationship, but at least some evidence is consistent with this theory (Edwards et al, 2010). There is also some evidence that an interaction between the serotonin transporter gene and parenting predicts later anxiety in young children (Fox et al, 2005). </a:t>
            </a:r>
            <a:endParaRPr lang="en-US" dirty="0" smtClean="0"/>
          </a:p>
          <a:p>
            <a:r>
              <a:rPr lang="en-US" sz="1200" kern="1200" dirty="0" smtClean="0">
                <a:solidFill>
                  <a:schemeClr val="tx1"/>
                </a:solidFill>
                <a:effectLst/>
                <a:latin typeface="+mn-lt"/>
                <a:ea typeface="+mn-ea"/>
                <a:cs typeface="+mn-cs"/>
              </a:rPr>
              <a:t>It has often been assumed that anxious parents increase risk for anxiety in their children by </a:t>
            </a:r>
            <a:r>
              <a:rPr lang="en-US" sz="1200" kern="1200" dirty="0" err="1" smtClean="0">
                <a:solidFill>
                  <a:schemeClr val="tx1"/>
                </a:solidFill>
                <a:effectLst/>
                <a:latin typeface="+mn-lt"/>
                <a:ea typeface="+mn-ea"/>
                <a:cs typeface="+mn-cs"/>
              </a:rPr>
              <a:t>modelling</a:t>
            </a:r>
            <a:r>
              <a:rPr lang="en-US" sz="1200" kern="1200" dirty="0" smtClean="0">
                <a:solidFill>
                  <a:schemeClr val="tx1"/>
                </a:solidFill>
                <a:effectLst/>
                <a:latin typeface="+mn-lt"/>
                <a:ea typeface="+mn-ea"/>
                <a:cs typeface="+mn-cs"/>
              </a:rPr>
              <a:t> their own fears and coping strategies. This theory, however, has received very little examination. The main research has come from laboratory studies with very young children. Research has shown that children aged around 6-18 months can learn to fear and avoid a novel stimulus by observing their mothers acting in a fearful manner. More importantly, socially anxious mothers have been shown to transmit a fear of strangers to their infants in this way, and the extent of fear that the infant develops depends partly on the pre-existing level of inhibited temperament that the infant displays (de </a:t>
            </a:r>
            <a:r>
              <a:rPr lang="en-US" sz="1200" kern="1200" dirty="0" err="1" smtClean="0">
                <a:solidFill>
                  <a:schemeClr val="tx1"/>
                </a:solidFill>
                <a:effectLst/>
                <a:latin typeface="+mn-lt"/>
                <a:ea typeface="+mn-ea"/>
                <a:cs typeface="+mn-cs"/>
              </a:rPr>
              <a:t>Rosnay</a:t>
            </a:r>
            <a:r>
              <a:rPr lang="en-US" sz="1200" kern="1200" dirty="0" smtClean="0">
                <a:solidFill>
                  <a:schemeClr val="tx1"/>
                </a:solidFill>
                <a:effectLst/>
                <a:latin typeface="+mn-lt"/>
                <a:ea typeface="+mn-ea"/>
                <a:cs typeface="+mn-cs"/>
              </a:rPr>
              <a:t> et al, 2006). Thus it seems that fear of strangers can be increased through an interaction between the infant's temperament and the mother's overt indications of fear. Among older children it has been shown that verbally transmitted information about danger can increase fear of particular cues. For example, when children are presented with information about a novel cue that suggests the cue might be dangerous, they show increases in fear, physiological arousal, threat beliefs, and avoidance of the cue that can last for several months (Field, 2006). </a:t>
            </a:r>
            <a:endParaRPr lang="en-US" dirty="0" smtClean="0"/>
          </a:p>
          <a:p>
            <a:r>
              <a:rPr lang="en-US" sz="1200" kern="1200" dirty="0" smtClean="0">
                <a:solidFill>
                  <a:schemeClr val="tx1"/>
                </a:solidFill>
                <a:effectLst/>
                <a:latin typeface="+mn-lt"/>
                <a:ea typeface="+mn-ea"/>
                <a:cs typeface="+mn-cs"/>
              </a:rPr>
              <a:t>Finally, a key question is whether disturbed family environments play a role in the development of child anxiety. There has been a wealth of longitudinal research examining the long term impact of family distress and violence, parent divorce or separation, and sexual and physical abuse, although little of this work has </a:t>
            </a:r>
            <a:r>
              <a:rPr lang="en-US" sz="1200" kern="1200" dirty="0" err="1" smtClean="0">
                <a:solidFill>
                  <a:schemeClr val="tx1"/>
                </a:solidFill>
                <a:effectLst/>
                <a:latin typeface="+mn-lt"/>
                <a:ea typeface="+mn-ea"/>
                <a:cs typeface="+mn-cs"/>
              </a:rPr>
              <a:t>focussed</a:t>
            </a:r>
            <a:r>
              <a:rPr lang="en-US" sz="1200" kern="1200" dirty="0" smtClean="0">
                <a:solidFill>
                  <a:schemeClr val="tx1"/>
                </a:solidFill>
                <a:effectLst/>
                <a:latin typeface="+mn-lt"/>
                <a:ea typeface="+mn-ea"/>
                <a:cs typeface="+mn-cs"/>
              </a:rPr>
              <a:t> clearly on anxiety disorders. Overall, it appears that sexual abuse – and to a lesser extent physical abuse and family violence – can increase anxiousness in children. However, this increase is likely to be temporary and it is not clear whether these factors contribute significantly to the development of longer-term anxiety disorders. More importantly, it is clear that these factors are relatively non- specific and increase risk for a wide variety of child psychopathology, probably least of all anxiety disorders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in press).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17</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there has been a large body of research examining the role of negative life events in the onset of adult anxiety disorders (mostly agoraphobia), there has been very little work looking at life events in childhood anxiety. This may be because child anxiety often develops in a background of inhibited temperament and a clear and sudden onset to the disorder is relatively rare. What research has been conducted suggests that anxious children do report a greater number and impact of negative life events than do children without anxiety disorders. While it is possible that this difference reflects cognitive and reporting biases, at least some work has demonstrated this difference using interviews with parents and identifying corroborating evidence (Allen et al, 2008). Nevertheless, demonstrating that anxious children have more negative life events than non-anxious children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does not mean that these events necessarily cause or trigger their anxiety. Indeed the data suggest that the greatest difference is found on so-called "dependent" life events. Dependent events are ones that might be the result of the child's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(e.g., doing badly in a test might be a result of the child not studying). Thus it is very possible that child anxiety leads to more negative life events, perhaps due to the worry and avoidance associated with the anxiety. Of course it is also possible that this increased stress, in turn, helps to maintain and even increase the anxiety. </a:t>
            </a:r>
            <a:endParaRPr lang="en-US" dirty="0" smtClean="0"/>
          </a:p>
          <a:p>
            <a:r>
              <a:rPr lang="en-US" sz="1200" kern="1200" dirty="0" smtClean="0">
                <a:solidFill>
                  <a:schemeClr val="tx1"/>
                </a:solidFill>
                <a:effectLst/>
                <a:latin typeface="+mn-lt"/>
                <a:ea typeface="+mn-ea"/>
                <a:cs typeface="+mn-cs"/>
              </a:rPr>
              <a:t>One specific form of life event that has received particular attention is </a:t>
            </a:r>
            <a:r>
              <a:rPr lang="en-US" sz="1200" i="1" kern="1200" dirty="0" smtClean="0">
                <a:solidFill>
                  <a:schemeClr val="tx1"/>
                </a:solidFill>
                <a:effectLst/>
                <a:latin typeface="+mn-lt"/>
                <a:ea typeface="+mn-ea"/>
                <a:cs typeface="+mn-cs"/>
              </a:rPr>
              <a:t>bullying and teasing</a:t>
            </a:r>
            <a:r>
              <a:rPr lang="en-US" sz="1200" kern="1200" dirty="0" smtClean="0">
                <a:solidFill>
                  <a:schemeClr val="tx1"/>
                </a:solidFill>
                <a:effectLst/>
                <a:latin typeface="+mn-lt"/>
                <a:ea typeface="+mn-ea"/>
                <a:cs typeface="+mn-cs"/>
              </a:rPr>
              <a:t>. There is considerable evidence that anxious children are more likely to be teased and bullied than non-anxious children and that they are often neglected or even rejected by their peers (Grills &amp; </a:t>
            </a:r>
            <a:r>
              <a:rPr lang="en-US" sz="1200" kern="1200" dirty="0" err="1" smtClean="0">
                <a:solidFill>
                  <a:schemeClr val="tx1"/>
                </a:solidFill>
                <a:effectLst/>
                <a:latin typeface="+mn-lt"/>
                <a:ea typeface="+mn-ea"/>
                <a:cs typeface="+mn-cs"/>
              </a:rPr>
              <a:t>Ollendick</a:t>
            </a:r>
            <a:r>
              <a:rPr lang="en-US" sz="1200" kern="1200" dirty="0" smtClean="0">
                <a:solidFill>
                  <a:schemeClr val="tx1"/>
                </a:solidFill>
                <a:effectLst/>
                <a:latin typeface="+mn-lt"/>
                <a:ea typeface="+mn-ea"/>
                <a:cs typeface="+mn-cs"/>
              </a:rPr>
              <a:t>, 2002). Once again the direction of causation is unknown but it is very likely that anxious children elicit teasing from others due to their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in turn, it is likely that teasing will further enhance their anxiety.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18</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Anxious children report heightened threat beliefs and expectations. To some extent this is a reflection of the diagnosis, but it is also argued to represent a core maintaining feature. Although there is considerable overlap, to some extent the threat expectancies are specific. That is, socially phobic children are more likely to have increased expectancies for social threat (e.g., “other kids won't like me”), children with separation anxiety will have increased expectancies for physical threat (e.g., “my parents will get hurt”), and so on. Evidence suggests that these threat beliefs are greater among anxious children than among children with other psychopathology and that they decrease with successful treatment (</a:t>
            </a:r>
            <a:r>
              <a:rPr lang="en-US" sz="1200" kern="1200" dirty="0" err="1" smtClean="0">
                <a:solidFill>
                  <a:schemeClr val="tx1"/>
                </a:solidFill>
                <a:effectLst/>
                <a:latin typeface="+mn-lt"/>
                <a:ea typeface="+mn-ea"/>
                <a:cs typeface="+mn-cs"/>
              </a:rPr>
              <a:t>Schniering</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Lyneham</a:t>
            </a:r>
            <a:r>
              <a:rPr lang="en-US" sz="1200" kern="1200" dirty="0" smtClean="0">
                <a:solidFill>
                  <a:schemeClr val="tx1"/>
                </a:solidFill>
                <a:effectLst/>
                <a:latin typeface="+mn-lt"/>
                <a:ea typeface="+mn-ea"/>
                <a:cs typeface="+mn-cs"/>
              </a:rPr>
              <a:t>, 2007). Whether they are causally related to the onset of anxiety or simply reflect the anxiousness is not clear. </a:t>
            </a:r>
            <a:endParaRPr lang="en-US" dirty="0" smtClean="0"/>
          </a:p>
          <a:p>
            <a:r>
              <a:rPr lang="en-US" sz="1200" kern="1200" dirty="0" smtClean="0">
                <a:solidFill>
                  <a:schemeClr val="tx1"/>
                </a:solidFill>
                <a:effectLst/>
                <a:latin typeface="+mn-lt"/>
                <a:ea typeface="+mn-ea"/>
                <a:cs typeface="+mn-cs"/>
              </a:rPr>
              <a:t>More recent research has also begun to focus extensively on the ways in which anxious children process threatening information (</a:t>
            </a:r>
            <a:r>
              <a:rPr lang="en-US" sz="1200" kern="1200" dirty="0" err="1" smtClean="0">
                <a:solidFill>
                  <a:schemeClr val="tx1"/>
                </a:solidFill>
                <a:effectLst/>
                <a:latin typeface="+mn-lt"/>
                <a:ea typeface="+mn-ea"/>
                <a:cs typeface="+mn-cs"/>
              </a:rPr>
              <a:t>Hadwin</a:t>
            </a:r>
            <a:r>
              <a:rPr lang="en-US" sz="1200" kern="1200" dirty="0" smtClean="0">
                <a:solidFill>
                  <a:schemeClr val="tx1"/>
                </a:solidFill>
                <a:effectLst/>
                <a:latin typeface="+mn-lt"/>
                <a:ea typeface="+mn-ea"/>
                <a:cs typeface="+mn-cs"/>
              </a:rPr>
              <a:t> et al, 2006). As has been shown in adults, anxious children have both a bias in attention toward threat and a bias to interpret ambiguous information in a threat-consistent manner. Some research has shown that these biases decrease with successful treatment.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19</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Pharmacological management of anxiety in children has typically focused on the use of selective serotonin reuptake inhibitors (SSRIs). Some earlier research </a:t>
            </a:r>
            <a:r>
              <a:rPr lang="en-US" sz="1200" kern="1200" dirty="0" err="1" smtClean="0">
                <a:solidFill>
                  <a:schemeClr val="tx1"/>
                </a:solidFill>
                <a:effectLst/>
                <a:latin typeface="+mn-lt"/>
                <a:ea typeface="+mn-ea"/>
                <a:cs typeface="+mn-cs"/>
              </a:rPr>
              <a:t>utilising</a:t>
            </a:r>
            <a:r>
              <a:rPr lang="en-US" sz="1200" kern="1200" dirty="0" smtClean="0">
                <a:solidFill>
                  <a:schemeClr val="tx1"/>
                </a:solidFill>
                <a:effectLst/>
                <a:latin typeface="+mn-lt"/>
                <a:ea typeface="+mn-ea"/>
                <a:cs typeface="+mn-cs"/>
              </a:rPr>
              <a:t> tricyclic antidepressants </a:t>
            </a:r>
            <a:r>
              <a:rPr lang="en-US" sz="1200" kern="1200" dirty="0" err="1" smtClean="0">
                <a:solidFill>
                  <a:schemeClr val="tx1"/>
                </a:solidFill>
                <a:effectLst/>
                <a:latin typeface="+mn-lt"/>
                <a:ea typeface="+mn-ea"/>
                <a:cs typeface="+mn-cs"/>
              </a:rPr>
              <a:t>focussed</a:t>
            </a:r>
            <a:r>
              <a:rPr lang="en-US" sz="1200" kern="1200" dirty="0" smtClean="0">
                <a:solidFill>
                  <a:schemeClr val="tx1"/>
                </a:solidFill>
                <a:effectLst/>
                <a:latin typeface="+mn-lt"/>
                <a:ea typeface="+mn-ea"/>
                <a:cs typeface="+mn-cs"/>
              </a:rPr>
              <a:t> on OCD and is covered in Chapter F.3. Several studies have demonstrated significant efficacy of SSRIs such as fluoxetine, sertraline, and paroxetine in the management of broad-based anxiety disorders, although most studies have primarily </a:t>
            </a:r>
            <a:r>
              <a:rPr lang="en-US" sz="1200" kern="1200" dirty="0" err="1" smtClean="0">
                <a:solidFill>
                  <a:schemeClr val="tx1"/>
                </a:solidFill>
                <a:effectLst/>
                <a:latin typeface="+mn-lt"/>
                <a:ea typeface="+mn-ea"/>
                <a:cs typeface="+mn-cs"/>
              </a:rPr>
              <a:t>focussed</a:t>
            </a:r>
            <a:r>
              <a:rPr lang="en-US" sz="1200" kern="1200" dirty="0" smtClean="0">
                <a:solidFill>
                  <a:schemeClr val="tx1"/>
                </a:solidFill>
                <a:effectLst/>
                <a:latin typeface="+mn-lt"/>
                <a:ea typeface="+mn-ea"/>
                <a:cs typeface="+mn-cs"/>
              </a:rPr>
              <a:t> on treatment of OCD (</a:t>
            </a:r>
            <a:r>
              <a:rPr lang="en-US" sz="1200" kern="1200" dirty="0" err="1" smtClean="0">
                <a:solidFill>
                  <a:schemeClr val="tx1"/>
                </a:solidFill>
                <a:effectLst/>
                <a:latin typeface="+mn-lt"/>
                <a:ea typeface="+mn-ea"/>
                <a:cs typeface="+mn-cs"/>
              </a:rPr>
              <a:t>Ipser</a:t>
            </a:r>
            <a:r>
              <a:rPr lang="en-US" sz="1200" kern="1200" dirty="0" smtClean="0">
                <a:solidFill>
                  <a:schemeClr val="tx1"/>
                </a:solidFill>
                <a:effectLst/>
                <a:latin typeface="+mn-lt"/>
                <a:ea typeface="+mn-ea"/>
                <a:cs typeface="+mn-cs"/>
              </a:rPr>
              <a:t> et al, 2009). Little difference has been shown between specific agents, although paroxetine is not recommended in this age group. Treatment has generally lasted 10-15 weeks. Outcome results indicate that 50% to 60% of children are considered treatment responders at the end of treatment compared with around 30% of those on placebo. Unfortunately, the longer term maintenance of gains has rarely been investigated, but there is some hint in the literature that medication effects may level off after around 8 weeks (</a:t>
            </a:r>
            <a:r>
              <a:rPr lang="en-US" sz="1200" kern="1200" dirty="0" err="1" smtClean="0">
                <a:solidFill>
                  <a:schemeClr val="tx1"/>
                </a:solidFill>
                <a:effectLst/>
                <a:latin typeface="+mn-lt"/>
                <a:ea typeface="+mn-ea"/>
                <a:cs typeface="+mn-cs"/>
              </a:rPr>
              <a:t>Ipser</a:t>
            </a:r>
            <a:r>
              <a:rPr lang="en-US" sz="1200" kern="1200" dirty="0" smtClean="0">
                <a:solidFill>
                  <a:schemeClr val="tx1"/>
                </a:solidFill>
                <a:effectLst/>
                <a:latin typeface="+mn-lt"/>
                <a:ea typeface="+mn-ea"/>
                <a:cs typeface="+mn-cs"/>
              </a:rPr>
              <a:t> et al, 2009). Adverse medication events are relatively infrequent but do occur significantly and up to 7% of anxious children on SSRIs discontinue due to side effects. </a:t>
            </a:r>
            <a:r>
              <a:rPr lang="en-US" sz="1200" kern="1200" dirty="0" err="1" smtClean="0">
                <a:solidFill>
                  <a:schemeClr val="tx1"/>
                </a:solidFill>
                <a:effectLst/>
                <a:latin typeface="+mn-lt"/>
                <a:ea typeface="+mn-ea"/>
                <a:cs typeface="+mn-cs"/>
              </a:rPr>
              <a:t>Suicidality</a:t>
            </a:r>
            <a:r>
              <a:rPr lang="en-US" sz="1200" kern="1200" dirty="0" smtClean="0">
                <a:solidFill>
                  <a:schemeClr val="tx1"/>
                </a:solidFill>
                <a:effectLst/>
                <a:latin typeface="+mn-lt"/>
                <a:ea typeface="+mn-ea"/>
                <a:cs typeface="+mn-cs"/>
              </a:rPr>
              <a:t> needs to be monitored in all young people taking an SSRI (for more details on pharmacological treatment see Chapter A.8 and Table A.8.1).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20</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Click on the picture of Professor Ron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from Sydney, Australia for an</a:t>
            </a:r>
            <a:r>
              <a:rPr lang="en-US" sz="1200" kern="1200" baseline="0" dirty="0" smtClean="0">
                <a:solidFill>
                  <a:schemeClr val="tx1"/>
                </a:solidFill>
                <a:effectLst/>
                <a:latin typeface="+mn-lt"/>
                <a:ea typeface="+mn-ea"/>
                <a:cs typeface="+mn-cs"/>
              </a:rPr>
              <a:t> explanation of therapy for kids with anxiety</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Most evidence-based psychological treatment for childhood anxiety falls under the broad category of cognitive-</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or skills-based treatment. The fundamental basis is teaching the child (and sometimes the parents) specific skills to help manage the child's anxiety. Most treatments comprise comprehensive packages or combinations of techniques. Specific treatment techniques include: </a:t>
            </a:r>
            <a:endParaRPr lang="en-US" dirty="0" smtClean="0"/>
          </a:p>
          <a:p>
            <a:r>
              <a:rPr lang="en-US" sz="1200" kern="1200" dirty="0" err="1" smtClean="0">
                <a:solidFill>
                  <a:schemeClr val="tx1"/>
                </a:solidFill>
                <a:effectLst/>
                <a:latin typeface="+mn-lt"/>
                <a:ea typeface="+mn-ea"/>
                <a:cs typeface="+mn-cs"/>
              </a:rPr>
              <a:t>Psychoeducation</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Relaxation </a:t>
            </a:r>
          </a:p>
          <a:p>
            <a:r>
              <a:rPr lang="en-US" sz="1200" i="1" kern="1200" dirty="0" smtClean="0">
                <a:solidFill>
                  <a:schemeClr val="tx1"/>
                </a:solidFill>
                <a:effectLst/>
                <a:latin typeface="+mn-lt"/>
                <a:ea typeface="+mn-ea"/>
                <a:cs typeface="+mn-cs"/>
              </a:rPr>
              <a:t>In vivo or </a:t>
            </a:r>
            <a:r>
              <a:rPr lang="en-US" sz="1200" i="1" kern="1200" dirty="0" err="1" smtClean="0">
                <a:solidFill>
                  <a:schemeClr val="tx1"/>
                </a:solidFill>
                <a:effectLst/>
                <a:latin typeface="+mn-lt"/>
                <a:ea typeface="+mn-ea"/>
                <a:cs typeface="+mn-cs"/>
              </a:rPr>
              <a:t>imaginal</a:t>
            </a:r>
            <a:r>
              <a:rPr lang="en-US" sz="1200" i="1" kern="1200" dirty="0" smtClean="0">
                <a:solidFill>
                  <a:schemeClr val="tx1"/>
                </a:solidFill>
                <a:effectLst/>
                <a:latin typeface="+mn-lt"/>
                <a:ea typeface="+mn-ea"/>
                <a:cs typeface="+mn-cs"/>
              </a:rPr>
              <a:t> exposure </a:t>
            </a:r>
          </a:p>
          <a:p>
            <a:r>
              <a:rPr lang="en-US" sz="1200" kern="1200" dirty="0" smtClean="0">
                <a:solidFill>
                  <a:schemeClr val="tx1"/>
                </a:solidFill>
                <a:effectLst/>
                <a:latin typeface="+mn-lt"/>
                <a:ea typeface="+mn-ea"/>
                <a:cs typeface="+mn-cs"/>
              </a:rPr>
              <a:t>Contingency management </a:t>
            </a:r>
          </a:p>
          <a:p>
            <a:r>
              <a:rPr lang="en-US" sz="1200" kern="1200" dirty="0" smtClean="0">
                <a:solidFill>
                  <a:schemeClr val="tx1"/>
                </a:solidFill>
                <a:effectLst/>
                <a:latin typeface="+mn-lt"/>
                <a:ea typeface="+mn-ea"/>
                <a:cs typeface="+mn-cs"/>
              </a:rPr>
              <a:t>Parent training </a:t>
            </a:r>
          </a:p>
          <a:p>
            <a:r>
              <a:rPr lang="en-US" sz="1200" kern="1200" dirty="0" smtClean="0">
                <a:solidFill>
                  <a:schemeClr val="tx1"/>
                </a:solidFill>
                <a:effectLst/>
                <a:latin typeface="+mn-lt"/>
                <a:ea typeface="+mn-ea"/>
                <a:cs typeface="+mn-cs"/>
              </a:rPr>
              <a:t>Cognitive restructuring </a:t>
            </a:r>
          </a:p>
          <a:p>
            <a:r>
              <a:rPr lang="en-US" sz="1200" kern="1200" dirty="0" smtClean="0">
                <a:solidFill>
                  <a:schemeClr val="tx1"/>
                </a:solidFill>
                <a:effectLst/>
                <a:latin typeface="+mn-lt"/>
                <a:ea typeface="+mn-ea"/>
                <a:cs typeface="+mn-cs"/>
              </a:rPr>
              <a:t>Social skills and assertiveness training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Treatment programs typically last 8-15 weeks of around 1-2 hours per session and have been delivered in either group format or individually. Results indicate that 50% to 60% of children are considered diagnosis-free at the end of treatment and this figure typically increases to 70%-80% up to 12 months following the end of treatment (James et al, 2006). A few studies have indicated maintenance of treatment gains up to 6-8 years following treatment (e.g., Kendall et al, 2004).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number of studies have tried to identify factors that may influence treatment efficacy. There is little evidence that outcome is different when treatment is delivered in either a group or individual format. A more important issue that has received some attention is the extent to which it is necessary to include parents and to teach them specific skills in treatment. Evidence on this issue has been mixed but generally indicates some, although small, benefits of including parents as active participants in the treatment (Creswell &amp; Cartwright-Hatton, 2007). However, studies that have addressed this issue have rarely taken the age of the child into account. As might be expected, the hints in the literature suggest that including parents in treatment is likely to be relatively important in the treatment of younger children, but shows little benefit in the treatment of adolescents (Barrett et al, 1996). </a:t>
            </a:r>
          </a:p>
          <a:p>
            <a:endParaRPr lang="en-US" dirty="0" smtClean="0"/>
          </a:p>
          <a:p>
            <a:r>
              <a:rPr lang="en-US" sz="1200" kern="1200" dirty="0" smtClean="0">
                <a:solidFill>
                  <a:schemeClr val="tx1"/>
                </a:solidFill>
                <a:effectLst/>
                <a:latin typeface="+mn-lt"/>
                <a:ea typeface="+mn-ea"/>
                <a:cs typeface="+mn-cs"/>
              </a:rPr>
              <a:t>Another relevant question is the influence of comorbid diagnoses on treatment effects. Surprisingly, the majority of research to date has failed to show that treatment response is worse for anxious children with comorbid disorders. In other words, anxious children seem to respond equally well to skills-based treatment packages even if they have additional difficulties with anxiety, depression, or </a:t>
            </a:r>
            <a:r>
              <a:rPr lang="en-US" sz="1200" kern="1200" dirty="0" err="1" smtClean="0">
                <a:solidFill>
                  <a:schemeClr val="tx1"/>
                </a:solidFill>
                <a:effectLst/>
                <a:latin typeface="+mn-lt"/>
                <a:ea typeface="+mn-ea"/>
                <a:cs typeface="+mn-cs"/>
              </a:rPr>
              <a:t>externalising</a:t>
            </a:r>
            <a:r>
              <a:rPr lang="en-US" sz="1200" kern="1200" dirty="0" smtClean="0">
                <a:solidFill>
                  <a:schemeClr val="tx1"/>
                </a:solidFill>
                <a:effectLst/>
                <a:latin typeface="+mn-lt"/>
                <a:ea typeface="+mn-ea"/>
                <a:cs typeface="+mn-cs"/>
              </a:rPr>
              <a:t> problems (</a:t>
            </a:r>
            <a:r>
              <a:rPr lang="en-US" sz="1200" kern="1200" dirty="0" err="1" smtClean="0">
                <a:solidFill>
                  <a:schemeClr val="tx1"/>
                </a:solidFill>
                <a:effectLst/>
                <a:latin typeface="+mn-lt"/>
                <a:ea typeface="+mn-ea"/>
                <a:cs typeface="+mn-cs"/>
              </a:rPr>
              <a:t>Ollendick</a:t>
            </a:r>
            <a:r>
              <a:rPr lang="en-US" sz="1200" kern="1200" dirty="0" smtClean="0">
                <a:solidFill>
                  <a:schemeClr val="tx1"/>
                </a:solidFill>
                <a:effectLst/>
                <a:latin typeface="+mn-lt"/>
                <a:ea typeface="+mn-ea"/>
                <a:cs typeface="+mn-cs"/>
              </a:rPr>
              <a:t> et al, 2008). Having said that, there is mixed evidence for depression; a few studies have suggested that comorbid depression may reduce treatment response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et al, 2009). A recent study from our own clinic has shed a little more light on this issue. Based on our data, it appears that having a comorbid disorder does not influence the degree of change across treatment but does influence the endpoint. Because children with comorbid disorders (especially comorbid </a:t>
            </a:r>
            <a:r>
              <a:rPr lang="en-US" sz="1200" kern="1200" dirty="0" err="1" smtClean="0">
                <a:solidFill>
                  <a:schemeClr val="tx1"/>
                </a:solidFill>
                <a:effectLst/>
                <a:latin typeface="+mn-lt"/>
                <a:ea typeface="+mn-ea"/>
                <a:cs typeface="+mn-cs"/>
              </a:rPr>
              <a:t>externalising</a:t>
            </a:r>
            <a:r>
              <a:rPr lang="en-US" sz="1200" kern="1200" dirty="0" smtClean="0">
                <a:solidFill>
                  <a:schemeClr val="tx1"/>
                </a:solidFill>
                <a:effectLst/>
                <a:latin typeface="+mn-lt"/>
                <a:ea typeface="+mn-ea"/>
                <a:cs typeface="+mn-cs"/>
              </a:rPr>
              <a:t> disorders and depression) typically have more severe anxiety to begin with, the point they reach at the end of treatment is generally not as good as children without comorbid disorders, although the degree of change across treatment is very similar. Some recent research has also begun to show that children with high functioning autism and comorbid anxiety also respond very well to treatment of their anxiety (</a:t>
            </a:r>
            <a:r>
              <a:rPr lang="en-US" sz="1200" kern="1200" dirty="0" err="1" smtClean="0">
                <a:solidFill>
                  <a:schemeClr val="tx1"/>
                </a:solidFill>
                <a:effectLst/>
                <a:latin typeface="+mn-lt"/>
                <a:ea typeface="+mn-ea"/>
                <a:cs typeface="+mn-cs"/>
              </a:rPr>
              <a:t>Moree</a:t>
            </a:r>
            <a:r>
              <a:rPr lang="en-US" sz="1200" kern="1200" dirty="0" smtClean="0">
                <a:solidFill>
                  <a:schemeClr val="tx1"/>
                </a:solidFill>
                <a:effectLst/>
                <a:latin typeface="+mn-lt"/>
                <a:ea typeface="+mn-ea"/>
                <a:cs typeface="+mn-cs"/>
              </a:rPr>
              <a:t> &amp; Davis, 2010). </a:t>
            </a:r>
          </a:p>
          <a:p>
            <a:endParaRPr lang="en-US" dirty="0" smtClean="0"/>
          </a:p>
          <a:p>
            <a:r>
              <a:rPr lang="en-US" sz="1200" kern="1200" dirty="0" smtClean="0">
                <a:solidFill>
                  <a:schemeClr val="tx1"/>
                </a:solidFill>
                <a:effectLst/>
                <a:latin typeface="+mn-lt"/>
                <a:ea typeface="+mn-ea"/>
                <a:cs typeface="+mn-cs"/>
              </a:rPr>
              <a:t>Few other predictors of treatment response have been found. There have been hints that parent psychopathology, both parent anxiety and depression, predicts worse outcome, but some studies have failed to show this effect. Other factors such as marital status, parent education, and family size appear to have little effect. One very recent study showed that genetic status might predict treatment response. Children with short alleles on the 5HTTLPR gene showed a better response to treatment at follow-up than did children with two long alleles (</a:t>
            </a:r>
            <a:r>
              <a:rPr lang="en-US" sz="1200" kern="1200" dirty="0" err="1" smtClean="0">
                <a:solidFill>
                  <a:schemeClr val="tx1"/>
                </a:solidFill>
                <a:effectLst/>
                <a:latin typeface="+mn-lt"/>
                <a:ea typeface="+mn-ea"/>
                <a:cs typeface="+mn-cs"/>
              </a:rPr>
              <a:t>Eley</a:t>
            </a:r>
            <a:r>
              <a:rPr lang="en-US" sz="1200" kern="1200" dirty="0" smtClean="0">
                <a:solidFill>
                  <a:schemeClr val="tx1"/>
                </a:solidFill>
                <a:effectLst/>
                <a:latin typeface="+mn-lt"/>
                <a:ea typeface="+mn-ea"/>
                <a:cs typeface="+mn-cs"/>
              </a:rPr>
              <a:t> et al, in press). Naturally, this very interesting finding needs replication. </a:t>
            </a:r>
            <a:endParaRPr lang="en-US" dirty="0" smtClean="0"/>
          </a:p>
          <a:p>
            <a:endParaRPr lang="en-US"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21</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opposed to “</a:t>
            </a:r>
            <a:r>
              <a:rPr lang="en-US" sz="1200" kern="1200" dirty="0" err="1" smtClean="0">
                <a:solidFill>
                  <a:schemeClr val="tx1"/>
                </a:solidFill>
                <a:effectLst/>
                <a:latin typeface="+mn-lt"/>
                <a:ea typeface="+mn-ea"/>
                <a:cs typeface="+mn-cs"/>
              </a:rPr>
              <a:t>externalising</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undercontrolled</a:t>
            </a:r>
            <a:r>
              <a:rPr lang="en-US" sz="1200" kern="1200" dirty="0" smtClean="0">
                <a:solidFill>
                  <a:schemeClr val="tx1"/>
                </a:solidFill>
                <a:effectLst/>
                <a:latin typeface="+mn-lt"/>
                <a:ea typeface="+mn-ea"/>
                <a:cs typeface="+mn-cs"/>
              </a:rPr>
              <a:t>” disorders” (such as conduct disorder) in which children tend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to externalize or act out inner conflict or emotions (e.g., through aggression)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internalizing disorders reflect problems within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self, such as fears, worrying and unhappiness, traditionally subsumed under the rubric of “neuroses”, "</a:t>
            </a:r>
            <a:r>
              <a:rPr lang="en-US" sz="1200" kern="1200" dirty="0" err="1" smtClean="0">
                <a:solidFill>
                  <a:schemeClr val="tx1"/>
                </a:solidFill>
                <a:effectLst/>
                <a:latin typeface="+mn-lt"/>
                <a:ea typeface="+mn-ea"/>
                <a:cs typeface="+mn-cs"/>
              </a:rPr>
              <a:t>overcontrolled</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overinhibited</a:t>
            </a:r>
            <a:r>
              <a:rPr lang="en-US" sz="1200" kern="1200" dirty="0" smtClean="0">
                <a:solidFill>
                  <a:schemeClr val="tx1"/>
                </a:solidFill>
                <a:effectLst/>
                <a:latin typeface="+mn-lt"/>
                <a:ea typeface="+mn-ea"/>
                <a:cs typeface="+mn-cs"/>
              </a:rPr>
              <a:t>" problems. Children with </a:t>
            </a:r>
            <a:r>
              <a:rPr lang="en-US" sz="1200" kern="1200" dirty="0" err="1" smtClean="0">
                <a:solidFill>
                  <a:schemeClr val="tx1"/>
                </a:solidFill>
                <a:effectLst/>
                <a:latin typeface="+mn-lt"/>
                <a:ea typeface="+mn-ea"/>
                <a:cs typeface="+mn-cs"/>
              </a:rPr>
              <a:t>internalising</a:t>
            </a:r>
            <a:r>
              <a:rPr lang="en-US" sz="1200" kern="1200" dirty="0" smtClean="0">
                <a:solidFill>
                  <a:schemeClr val="tx1"/>
                </a:solidFill>
                <a:effectLst/>
                <a:latin typeface="+mn-lt"/>
                <a:ea typeface="+mn-ea"/>
                <a:cs typeface="+mn-cs"/>
              </a:rPr>
              <a:t> disorders tend to deal with problems and emotional conflict internally rather than acting them out. Internalizing disorders usually cause more distress to the child than to those around them, the opposite of what happens with externalizing disorders.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was not very many years ago that anxiety disorders in children were thought to be relatively rare and low impact conditions. As a result our empirical knowledge about child anxiety is less extensive than it is for the adult conditions. Nevertheless, the past 15 to 20 years have seen a dramatic increase in the number of studies examining child anxiety and we are now building a good understanding of the nature, development and treatment of these disorders. Even more recently interest has started to focus on possible prevention of anxiety and, given the overlap between anxiety and depression as well as the continuity from childhood into adulthood, this work has far-reaching implications for prevention of </a:t>
            </a:r>
            <a:r>
              <a:rPr lang="en-US" sz="1200" kern="1200" dirty="0" err="1" smtClean="0">
                <a:solidFill>
                  <a:schemeClr val="tx1"/>
                </a:solidFill>
                <a:effectLst/>
                <a:latin typeface="+mn-lt"/>
                <a:ea typeface="+mn-ea"/>
                <a:cs typeface="+mn-cs"/>
              </a:rPr>
              <a:t>internalising</a:t>
            </a:r>
            <a:r>
              <a:rPr lang="en-US" sz="1200" kern="1200" dirty="0" smtClean="0">
                <a:solidFill>
                  <a:schemeClr val="tx1"/>
                </a:solidFill>
                <a:effectLst/>
                <a:latin typeface="+mn-lt"/>
                <a:ea typeface="+mn-ea"/>
                <a:cs typeface="+mn-cs"/>
              </a:rPr>
              <a:t> difficulties right across the lifespan.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 program example: </a:t>
            </a:r>
            <a:r>
              <a:rPr lang="en-US" sz="1200" b="1" i="1" kern="1200" dirty="0" smtClean="0">
                <a:solidFill>
                  <a:schemeClr val="tx1"/>
                </a:solidFill>
                <a:effectLst/>
                <a:latin typeface="+mn-lt"/>
                <a:ea typeface="+mn-ea"/>
                <a:cs typeface="+mn-cs"/>
              </a:rPr>
              <a:t>Cool Kids </a:t>
            </a:r>
            <a:endParaRPr lang="en-US" dirty="0" smtClean="0"/>
          </a:p>
          <a:p>
            <a:r>
              <a:rPr lang="en-US" sz="1200" kern="1200" dirty="0" smtClean="0">
                <a:solidFill>
                  <a:schemeClr val="tx1"/>
                </a:solidFill>
                <a:effectLst/>
                <a:latin typeface="+mn-lt"/>
                <a:ea typeface="+mn-ea"/>
                <a:cs typeface="+mn-cs"/>
              </a:rPr>
              <a:t>There are several skills-based treatment packages for the management of anxiety disorders in young people and most contain very similar components. To provide an example, I will describe our own program, </a:t>
            </a:r>
            <a:r>
              <a:rPr lang="en-US" sz="1200" i="1" kern="1200" dirty="0" smtClean="0">
                <a:solidFill>
                  <a:schemeClr val="tx1"/>
                </a:solidFill>
                <a:effectLst/>
                <a:latin typeface="+mn-lt"/>
                <a:ea typeface="+mn-ea"/>
                <a:cs typeface="+mn-cs"/>
              </a:rPr>
              <a:t>Cool Kids. Cool Kids </a:t>
            </a:r>
            <a:r>
              <a:rPr lang="en-US" sz="1200" kern="1200" dirty="0" smtClean="0">
                <a:solidFill>
                  <a:schemeClr val="tx1"/>
                </a:solidFill>
                <a:effectLst/>
                <a:latin typeface="+mn-lt"/>
                <a:ea typeface="+mn-ea"/>
                <a:cs typeface="+mn-cs"/>
              </a:rPr>
              <a:t>is a </a:t>
            </a:r>
            <a:r>
              <a:rPr lang="en-US" sz="1200" kern="1200" dirty="0" err="1" smtClean="0">
                <a:solidFill>
                  <a:schemeClr val="tx1"/>
                </a:solidFill>
                <a:effectLst/>
                <a:latin typeface="+mn-lt"/>
                <a:ea typeface="+mn-ea"/>
                <a:cs typeface="+mn-cs"/>
              </a:rPr>
              <a:t>manualised</a:t>
            </a:r>
            <a:r>
              <a:rPr lang="en-US" sz="1200" kern="1200" dirty="0" smtClean="0">
                <a:solidFill>
                  <a:schemeClr val="tx1"/>
                </a:solidFill>
                <a:effectLst/>
                <a:latin typeface="+mn-lt"/>
                <a:ea typeface="+mn-ea"/>
                <a:cs typeface="+mn-cs"/>
              </a:rPr>
              <a:t> treatment program for anxious young people aged 7-17 years. There is a detailed set of guidelines for therapists that is supported by workbooks for the parent and the young person. Different workbooks and a slightly different structure are used for younger (7-12) and older (13-17) children. There are also modified versions for use with children with autism, for adolescents with comorbid depression, and for families who are unable to attend a clinic for face- to-face treatment. </a:t>
            </a:r>
            <a:endParaRPr lang="en-US" dirty="0" smtClean="0"/>
          </a:p>
          <a:p>
            <a:r>
              <a:rPr lang="en-US" sz="1200" kern="1200" dirty="0" smtClean="0">
                <a:solidFill>
                  <a:schemeClr val="tx1"/>
                </a:solidFill>
                <a:effectLst/>
                <a:latin typeface="+mn-lt"/>
                <a:ea typeface="+mn-ea"/>
                <a:cs typeface="+mn-cs"/>
              </a:rPr>
              <a:t>Treatment using </a:t>
            </a:r>
            <a:r>
              <a:rPr lang="en-US" sz="1200" i="1" kern="1200" dirty="0" smtClean="0">
                <a:solidFill>
                  <a:schemeClr val="tx1"/>
                </a:solidFill>
                <a:effectLst/>
                <a:latin typeface="+mn-lt"/>
                <a:ea typeface="+mn-ea"/>
                <a:cs typeface="+mn-cs"/>
              </a:rPr>
              <a:t>Cool Kids </a:t>
            </a:r>
            <a:r>
              <a:rPr lang="en-US" sz="1200" kern="1200" dirty="0" smtClean="0">
                <a:solidFill>
                  <a:schemeClr val="tx1"/>
                </a:solidFill>
                <a:effectLst/>
                <a:latin typeface="+mn-lt"/>
                <a:ea typeface="+mn-ea"/>
                <a:cs typeface="+mn-cs"/>
              </a:rPr>
              <a:t>generally comprises 10 sessions over 12 weeks. Parents are an integral component and are seen at all sessions when treatment is with children but have a slightly reduced involvement when treatment is with adolescents. The program can be delivered in either group or individual format. Sessions typically last 60 minutes when delivered individually and 120 minutes when delivered as a group. There are separate components covered with children and parents. The sessions and components of </a:t>
            </a:r>
            <a:r>
              <a:rPr lang="en-US" sz="1200" i="1" kern="1200" dirty="0" smtClean="0">
                <a:solidFill>
                  <a:schemeClr val="tx1"/>
                </a:solidFill>
                <a:effectLst/>
                <a:latin typeface="+mn-lt"/>
                <a:ea typeface="+mn-ea"/>
                <a:cs typeface="+mn-cs"/>
              </a:rPr>
              <a:t>Cool Kids </a:t>
            </a:r>
            <a:r>
              <a:rPr lang="en-US" sz="1200" kern="1200" dirty="0" smtClean="0">
                <a:solidFill>
                  <a:schemeClr val="tx1"/>
                </a:solidFill>
                <a:effectLst/>
                <a:latin typeface="+mn-lt"/>
                <a:ea typeface="+mn-ea"/>
                <a:cs typeface="+mn-cs"/>
              </a:rPr>
              <a:t>are shown in Table F.1.2. </a:t>
            </a:r>
            <a:endParaRPr lang="en-US" dirty="0" smtClean="0"/>
          </a:p>
          <a:p>
            <a:r>
              <a:rPr lang="en-US" sz="1200" kern="1200" dirty="0" smtClean="0">
                <a:solidFill>
                  <a:schemeClr val="tx1"/>
                </a:solidFill>
                <a:effectLst/>
                <a:latin typeface="+mn-lt"/>
                <a:ea typeface="+mn-ea"/>
                <a:cs typeface="+mn-cs"/>
              </a:rPr>
              <a:t>Overall efficacy for </a:t>
            </a:r>
            <a:r>
              <a:rPr lang="en-US" sz="1200" i="1" kern="1200" dirty="0" smtClean="0">
                <a:solidFill>
                  <a:schemeClr val="tx1"/>
                </a:solidFill>
                <a:effectLst/>
                <a:latin typeface="+mn-lt"/>
                <a:ea typeface="+mn-ea"/>
                <a:cs typeface="+mn-cs"/>
              </a:rPr>
              <a:t>Cool Kids </a:t>
            </a:r>
            <a:r>
              <a:rPr lang="en-US" sz="1200" kern="1200" dirty="0" smtClean="0">
                <a:solidFill>
                  <a:schemeClr val="tx1"/>
                </a:solidFill>
                <a:effectLst/>
                <a:latin typeface="+mn-lt"/>
                <a:ea typeface="+mn-ea"/>
                <a:cs typeface="+mn-cs"/>
              </a:rPr>
              <a:t>is good and, as described above, there are few negative predictors. We generally include any child with an anxiety disorder as their principal (most interfering) disorder, including children with OCD, and we rarely exclude children due to comorbidity. Our data indicate few differences in outcome. In fact the only group who seems to respond slightly worse to treatment is young people with social phobia. Therapists with training in clinical psychology, experience in working with young people, and skills in the delivery of cognitive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treatments are able to run the program; training workshops are regularly conducted through our </a:t>
            </a:r>
            <a:r>
              <a:rPr lang="en-US" sz="1200" kern="1200" dirty="0" err="1" smtClean="0">
                <a:solidFill>
                  <a:schemeClr val="tx1"/>
                </a:solidFill>
                <a:effectLst/>
                <a:latin typeface="+mn-lt"/>
                <a:ea typeface="+mn-ea"/>
                <a:cs typeface="+mn-cs"/>
              </a:rPr>
              <a:t>centre</a:t>
            </a:r>
            <a:r>
              <a:rPr lang="en-US" sz="1200" kern="1200" dirty="0" smtClean="0">
                <a:solidFill>
                  <a:schemeClr val="tx1"/>
                </a:solidFill>
                <a:effectLst/>
                <a:latin typeface="+mn-lt"/>
                <a:ea typeface="+mn-ea"/>
                <a:cs typeface="+mn-cs"/>
              </a:rPr>
              <a:t>. At present, manuals have been translated into several languages including Spanish, Korean, Chinese, Turkish, and some Scandinavian languages. </a:t>
            </a:r>
            <a:endParaRPr lang="en-US" dirty="0" smtClean="0"/>
          </a:p>
          <a:p>
            <a:endParaRPr lang="en-US"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22</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Listen to Dr. Eli </a:t>
            </a:r>
            <a:r>
              <a:rPr lang="en-US" sz="1200" kern="1200" dirty="0" err="1" smtClean="0">
                <a:solidFill>
                  <a:schemeClr val="tx1"/>
                </a:solidFill>
                <a:effectLst/>
                <a:latin typeface="+mn-lt"/>
                <a:ea typeface="+mn-ea"/>
                <a:cs typeface="+mn-cs"/>
              </a:rPr>
              <a:t>Lebowitz</a:t>
            </a:r>
            <a:r>
              <a:rPr lang="en-US" sz="1200" kern="1200" dirty="0" smtClean="0">
                <a:solidFill>
                  <a:schemeClr val="tx1"/>
                </a:solidFill>
                <a:effectLst/>
                <a:latin typeface="+mn-lt"/>
                <a:ea typeface="+mn-ea"/>
                <a:cs typeface="+mn-cs"/>
              </a:rPr>
              <a:t> of the Yale Child Study Center discuss CBT for anxiety</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Given the growing knowledge of risk factors for the development of child anxiety, interest has begun to rise into the possibility of very early intervention and prevention. In addition, growing recognition of the public health implications of psychopathology has increased the </a:t>
            </a:r>
            <a:r>
              <a:rPr lang="en-US" sz="1200" kern="1200" dirty="0" err="1" smtClean="0">
                <a:solidFill>
                  <a:schemeClr val="tx1"/>
                </a:solidFill>
                <a:effectLst/>
                <a:latin typeface="+mn-lt"/>
                <a:ea typeface="+mn-ea"/>
                <a:cs typeface="+mn-cs"/>
              </a:rPr>
              <a:t>realisation</a:t>
            </a:r>
            <a:r>
              <a:rPr lang="en-US" sz="1200" kern="1200" dirty="0" smtClean="0">
                <a:solidFill>
                  <a:schemeClr val="tx1"/>
                </a:solidFill>
                <a:effectLst/>
                <a:latin typeface="+mn-lt"/>
                <a:ea typeface="+mn-ea"/>
                <a:cs typeface="+mn-cs"/>
              </a:rPr>
              <a:t> that a large proportion of children who are high in anxiousness but do not meet criteria for an actual disorder may nevertheless be suffering and endure restrictions on their lives. As a result, recent work has begun to evaluate programs for prevention and early intervention of anxiety (</a:t>
            </a:r>
            <a:r>
              <a:rPr lang="en-US" sz="1200" kern="1200" dirty="0" err="1" smtClean="0">
                <a:solidFill>
                  <a:schemeClr val="tx1"/>
                </a:solidFill>
                <a:effectLst/>
                <a:latin typeface="+mn-lt"/>
                <a:ea typeface="+mn-ea"/>
                <a:cs typeface="+mn-cs"/>
              </a:rPr>
              <a:t>Lyneham</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in press). These programs have covered all levels of intervention: universal, selective and indicated. </a:t>
            </a:r>
            <a:endParaRPr lang="en-US" dirty="0" smtClean="0"/>
          </a:p>
          <a:p>
            <a:r>
              <a:rPr lang="en-US" sz="1200" kern="1200" dirty="0" smtClean="0">
                <a:solidFill>
                  <a:schemeClr val="tx1"/>
                </a:solidFill>
                <a:effectLst/>
                <a:latin typeface="+mn-lt"/>
                <a:ea typeface="+mn-ea"/>
                <a:cs typeface="+mn-cs"/>
              </a:rPr>
              <a:t>Several large trials have demonstrated the efficacy of anxiety management programs applied universally across sub-populations obtained via schools. These programs typically cover similar skills to those found in clinical packages including education, relaxation, cognitive restructuring, and </a:t>
            </a:r>
            <a:r>
              <a:rPr lang="en-US" sz="1200" i="1" kern="1200" dirty="0" smtClean="0">
                <a:solidFill>
                  <a:schemeClr val="tx1"/>
                </a:solidFill>
                <a:effectLst/>
                <a:latin typeface="+mn-lt"/>
                <a:ea typeface="+mn-ea"/>
                <a:cs typeface="+mn-cs"/>
              </a:rPr>
              <a:t>in-vivo </a:t>
            </a:r>
            <a:r>
              <a:rPr lang="en-US" sz="1200" kern="1200" dirty="0" smtClean="0">
                <a:solidFill>
                  <a:schemeClr val="tx1"/>
                </a:solidFill>
                <a:effectLst/>
                <a:latin typeface="+mn-lt"/>
                <a:ea typeface="+mn-ea"/>
                <a:cs typeface="+mn-cs"/>
              </a:rPr>
              <a:t>exposure; often they include additional skills such as communication and problem-solving. Therefore, they may be better thought of as </a:t>
            </a:r>
            <a:r>
              <a:rPr lang="en-US" sz="1200" i="1" kern="1200" dirty="0" smtClean="0">
                <a:solidFill>
                  <a:schemeClr val="tx1"/>
                </a:solidFill>
                <a:effectLst/>
                <a:latin typeface="+mn-lt"/>
                <a:ea typeface="+mn-ea"/>
                <a:cs typeface="+mn-cs"/>
              </a:rPr>
              <a:t>broad emotional health programs </a:t>
            </a:r>
            <a:r>
              <a:rPr lang="en-US" sz="1200" kern="1200" dirty="0" smtClean="0">
                <a:solidFill>
                  <a:schemeClr val="tx1"/>
                </a:solidFill>
                <a:effectLst/>
                <a:latin typeface="+mn-lt"/>
                <a:ea typeface="+mn-ea"/>
                <a:cs typeface="+mn-cs"/>
              </a:rPr>
              <a:t>that aim to teach young people ways of managing all distressing emotions. Results have been slightly inconsistent, but have mostly indicated reductions in anxiety, usually with small effect sizes (Bayer et al, 2009). Given that these are universal programs and are not targeting high risk groups, large effects are not expected and even small effects across an entire population are meaningful. </a:t>
            </a:r>
            <a:endParaRPr lang="en-US" dirty="0" smtClean="0"/>
          </a:p>
          <a:p>
            <a:r>
              <a:rPr lang="en-US" sz="1200" i="1" kern="1200" dirty="0" smtClean="0">
                <a:solidFill>
                  <a:schemeClr val="tx1"/>
                </a:solidFill>
                <a:effectLst/>
                <a:latin typeface="+mn-lt"/>
                <a:ea typeface="+mn-ea"/>
                <a:cs typeface="+mn-cs"/>
              </a:rPr>
              <a:t>Selective </a:t>
            </a:r>
            <a:r>
              <a:rPr lang="en-US" sz="1200" kern="1200" dirty="0" smtClean="0">
                <a:solidFill>
                  <a:schemeClr val="tx1"/>
                </a:solidFill>
                <a:effectLst/>
                <a:latin typeface="+mn-lt"/>
                <a:ea typeface="+mn-ea"/>
                <a:cs typeface="+mn-cs"/>
              </a:rPr>
              <a:t>anxiety programs refer to those that target children who report moderate to high symptoms of anxiety but do not necessarily meet criteria for a disorder. The presumption is that these children are at increased risk to develop disorders in the future and hence teaching them anxiety management skills provides a clear method of prevention. However, even if they do not go on to develop anxiety disorders, the low to moderate distress and life interference experienced by these children makes them a valid target for skills training, especially given that very few have sought professional help. As with universal programs, the majority of these interventions have used school-based populations. There are many methods of selecting children with high levels of anxiety, but most trials so far have used a combination of student self report and teacher report. Once again, the content of these programs is very similar (or identical) to that of clinical treatment programs. Results have mostly indicated significant reductions in anxiety following intervention, generally with moderate effect sizes (</a:t>
            </a:r>
            <a:r>
              <a:rPr lang="en-US" sz="1200" kern="1200" dirty="0" err="1" smtClean="0">
                <a:solidFill>
                  <a:schemeClr val="tx1"/>
                </a:solidFill>
                <a:effectLst/>
                <a:latin typeface="+mn-lt"/>
                <a:ea typeface="+mn-ea"/>
                <a:cs typeface="+mn-cs"/>
              </a:rPr>
              <a:t>Mifsud</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2005). Some research has shown continued benefits up to two years following intervention (</a:t>
            </a:r>
            <a:r>
              <a:rPr lang="en-US" sz="1200" kern="1200" dirty="0" err="1" smtClean="0">
                <a:solidFill>
                  <a:schemeClr val="tx1"/>
                </a:solidFill>
                <a:effectLst/>
                <a:latin typeface="+mn-lt"/>
                <a:ea typeface="+mn-ea"/>
                <a:cs typeface="+mn-cs"/>
              </a:rPr>
              <a:t>Dadds</a:t>
            </a:r>
            <a:r>
              <a:rPr lang="en-US" sz="1200" kern="1200" dirty="0" smtClean="0">
                <a:solidFill>
                  <a:schemeClr val="tx1"/>
                </a:solidFill>
                <a:effectLst/>
                <a:latin typeface="+mn-lt"/>
                <a:ea typeface="+mn-ea"/>
                <a:cs typeface="+mn-cs"/>
              </a:rPr>
              <a:t> et al, 1999).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Finally, a few studies have begun to investigate </a:t>
            </a:r>
            <a:r>
              <a:rPr lang="en-US" sz="1200" i="1" kern="1200" dirty="0" smtClean="0">
                <a:solidFill>
                  <a:schemeClr val="tx1"/>
                </a:solidFill>
                <a:effectLst/>
                <a:latin typeface="+mn-lt"/>
                <a:ea typeface="+mn-ea"/>
                <a:cs typeface="+mn-cs"/>
              </a:rPr>
              <a:t>indicated </a:t>
            </a:r>
            <a:r>
              <a:rPr lang="en-US" sz="1200" kern="1200" dirty="0" smtClean="0">
                <a:solidFill>
                  <a:schemeClr val="tx1"/>
                </a:solidFill>
                <a:effectLst/>
                <a:latin typeface="+mn-lt"/>
                <a:ea typeface="+mn-ea"/>
                <a:cs typeface="+mn-cs"/>
              </a:rPr>
              <a:t>programs for the prevention of anxiety – i.e., programs aimed at children scoring high on anxiety risk factors. Targeted children have most commonly been selected on the basis of high levels of temperamental inhibition, but high parent anxiety has also been used to identify relevant children. In the only longer term study to date, we developed a modified version of </a:t>
            </a:r>
            <a:r>
              <a:rPr lang="en-US" sz="1200" i="1" kern="1200" dirty="0" smtClean="0">
                <a:solidFill>
                  <a:schemeClr val="tx1"/>
                </a:solidFill>
                <a:effectLst/>
                <a:latin typeface="+mn-lt"/>
                <a:ea typeface="+mn-ea"/>
                <a:cs typeface="+mn-cs"/>
              </a:rPr>
              <a:t>Cool Kids </a:t>
            </a:r>
            <a:r>
              <a:rPr lang="en-US" sz="1200" kern="1200" dirty="0" smtClean="0">
                <a:solidFill>
                  <a:schemeClr val="tx1"/>
                </a:solidFill>
                <a:effectLst/>
                <a:latin typeface="+mn-lt"/>
                <a:ea typeface="+mn-ea"/>
                <a:cs typeface="+mn-cs"/>
              </a:rPr>
              <a:t>called </a:t>
            </a:r>
            <a:r>
              <a:rPr lang="en-US" sz="1200" i="1" kern="1200" dirty="0" smtClean="0">
                <a:solidFill>
                  <a:schemeClr val="tx1"/>
                </a:solidFill>
                <a:effectLst/>
                <a:latin typeface="+mn-lt"/>
                <a:ea typeface="+mn-ea"/>
                <a:cs typeface="+mn-cs"/>
              </a:rPr>
              <a:t>Cool Little Kids</a:t>
            </a:r>
            <a:r>
              <a:rPr lang="en-US" sz="1200" kern="1200" dirty="0" smtClean="0">
                <a:solidFill>
                  <a:schemeClr val="tx1"/>
                </a:solidFill>
                <a:effectLst/>
                <a:latin typeface="+mn-lt"/>
                <a:ea typeface="+mn-ea"/>
                <a:cs typeface="+mn-cs"/>
              </a:rPr>
              <a:t>. The program is aimed at parents of inhibited preschool-aged children and comprises 6 group sessions. Components are mostly aimed at reducing parent overprotection and encouraging in-vivo exposure for the children. By age 7, children whose parents attended the program showed significantly lower levels of anxiety symptoms and fewer anxiety diagnoses compared to children whose parents received no training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et al, 2010).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23</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past two decades have seen a tremendous expansion in our knowledge of the development and management of childhood anxiety disorders. Many key issues remain to be evaluated and we still have a long way to go but we are currently at a point where anxious children are </a:t>
            </a:r>
            <a:r>
              <a:rPr lang="en-US" sz="1200" kern="1200" dirty="0" err="1" smtClean="0">
                <a:solidFill>
                  <a:schemeClr val="tx1"/>
                </a:solidFill>
                <a:effectLst/>
                <a:latin typeface="+mn-lt"/>
                <a:ea typeface="+mn-ea"/>
                <a:cs typeface="+mn-cs"/>
              </a:rPr>
              <a:t>recognised</a:t>
            </a:r>
            <a:r>
              <a:rPr lang="en-US" sz="1200" kern="1200" dirty="0" smtClean="0">
                <a:solidFill>
                  <a:schemeClr val="tx1"/>
                </a:solidFill>
                <a:effectLst/>
                <a:latin typeface="+mn-lt"/>
                <a:ea typeface="+mn-ea"/>
                <a:cs typeface="+mn-cs"/>
              </a:rPr>
              <a:t> and can be thoroughly assessed. We have treatments that work for the majority of patients and programs are beginning to prevent the development of anxiety. Several promising areas of research are just starting to grow and will hopefully provide further advances in the coming years. These include: </a:t>
            </a:r>
            <a:endParaRPr lang="en-US" dirty="0" smtClean="0"/>
          </a:p>
          <a:p>
            <a:r>
              <a:rPr lang="en-US" sz="1200" kern="1200" dirty="0" smtClean="0">
                <a:solidFill>
                  <a:schemeClr val="tx1"/>
                </a:solidFill>
                <a:effectLst/>
                <a:latin typeface="+mn-lt"/>
                <a:ea typeface="+mn-ea"/>
                <a:cs typeface="+mn-cs"/>
              </a:rPr>
              <a:t>Better understanding of risk factors for anxiety through longitudinal research </a:t>
            </a:r>
          </a:p>
          <a:p>
            <a:r>
              <a:rPr lang="en-US" sz="1200" kern="1200" dirty="0" smtClean="0">
                <a:solidFill>
                  <a:schemeClr val="tx1"/>
                </a:solidFill>
                <a:effectLst/>
                <a:latin typeface="+mn-lt"/>
                <a:ea typeface="+mn-ea"/>
                <a:cs typeface="+mn-cs"/>
              </a:rPr>
              <a:t>Closer evaluation of gene-environment interactions in the development of anxiety </a:t>
            </a:r>
          </a:p>
          <a:p>
            <a:r>
              <a:rPr lang="en-US" sz="1200" kern="1200" dirty="0" smtClean="0">
                <a:solidFill>
                  <a:schemeClr val="tx1"/>
                </a:solidFill>
                <a:effectLst/>
                <a:latin typeface="+mn-lt"/>
                <a:ea typeface="+mn-ea"/>
                <a:cs typeface="+mn-cs"/>
              </a:rPr>
              <a:t>More understanding of peer interactions in anxiety and their influence on its development </a:t>
            </a:r>
          </a:p>
          <a:p>
            <a:r>
              <a:rPr lang="en-US" sz="1200" kern="1200" dirty="0" smtClean="0">
                <a:solidFill>
                  <a:schemeClr val="tx1"/>
                </a:solidFill>
                <a:effectLst/>
                <a:latin typeface="+mn-lt"/>
                <a:ea typeface="+mn-ea"/>
                <a:cs typeface="+mn-cs"/>
              </a:rPr>
              <a:t>Better methods of disseminating treatments, for example through internet and distance (</a:t>
            </a:r>
            <a:r>
              <a:rPr lang="en-US" sz="1200" kern="1200" dirty="0" err="1" smtClean="0">
                <a:solidFill>
                  <a:schemeClr val="tx1"/>
                </a:solidFill>
                <a:effectLst/>
                <a:latin typeface="+mn-lt"/>
                <a:ea typeface="+mn-ea"/>
                <a:cs typeface="+mn-cs"/>
              </a:rPr>
              <a:t>tele</a:t>
            </a:r>
            <a:r>
              <a:rPr lang="en-US" sz="1200" kern="1200" dirty="0" smtClean="0">
                <a:solidFill>
                  <a:schemeClr val="tx1"/>
                </a:solidFill>
                <a:effectLst/>
                <a:latin typeface="+mn-lt"/>
                <a:ea typeface="+mn-ea"/>
                <a:cs typeface="+mn-cs"/>
              </a:rPr>
              <a:t>-health) programs </a:t>
            </a:r>
          </a:p>
          <a:p>
            <a:r>
              <a:rPr lang="en-US" sz="1200" kern="1200" dirty="0" smtClean="0">
                <a:solidFill>
                  <a:schemeClr val="tx1"/>
                </a:solidFill>
                <a:effectLst/>
                <a:latin typeface="+mn-lt"/>
                <a:ea typeface="+mn-ea"/>
                <a:cs typeface="+mn-cs"/>
              </a:rPr>
              <a:t>Evaluation of novel improvements to treatment such as the use of memory consolidation agents or cognitive bias modification.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24</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94725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core feature of anxiety disorders is </a:t>
            </a:r>
            <a:r>
              <a:rPr lang="en-US" sz="1200" i="1" kern="1200" dirty="0" smtClean="0">
                <a:solidFill>
                  <a:schemeClr val="tx1"/>
                </a:solidFill>
                <a:effectLst/>
                <a:latin typeface="+mn-lt"/>
                <a:ea typeface="+mn-ea"/>
                <a:cs typeface="+mn-cs"/>
              </a:rPr>
              <a:t>avoidance</a:t>
            </a:r>
            <a:r>
              <a:rPr lang="en-US" sz="1200" kern="1200" dirty="0" smtClean="0">
                <a:solidFill>
                  <a:schemeClr val="tx1"/>
                </a:solidFill>
                <a:effectLst/>
                <a:latin typeface="+mn-lt"/>
                <a:ea typeface="+mn-ea"/>
                <a:cs typeface="+mn-cs"/>
              </a:rPr>
              <a:t>. In most cases this includes overt avoidance of specific situations, places, or stimuli, but it may also involve more subtle forms of avoidance such as hesitancy, uncertainty, withdrawal, or </a:t>
            </a:r>
            <a:r>
              <a:rPr lang="en-US" sz="1200" kern="1200" dirty="0" err="1" smtClean="0">
                <a:solidFill>
                  <a:schemeClr val="tx1"/>
                </a:solidFill>
                <a:effectLst/>
                <a:latin typeface="+mn-lt"/>
                <a:ea typeface="+mn-ea"/>
                <a:cs typeface="+mn-cs"/>
              </a:rPr>
              <a:t>ritualised</a:t>
            </a:r>
            <a:r>
              <a:rPr lang="en-US" sz="1200" kern="1200" dirty="0" smtClean="0">
                <a:solidFill>
                  <a:schemeClr val="tx1"/>
                </a:solidFill>
                <a:effectLst/>
                <a:latin typeface="+mn-lt"/>
                <a:ea typeface="+mn-ea"/>
                <a:cs typeface="+mn-cs"/>
              </a:rPr>
              <a:t> actions. These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are relatively consistent across disorders and the key difference between specific disorders is the trigger for this avoidance. The avoidance is generally accompanied by affective components of fearfulness, distress or shyness. Some children, however, especially younger ones, may have difficulty </a:t>
            </a:r>
            <a:r>
              <a:rPr lang="en-US" sz="1200" kern="1200" dirty="0" err="1" smtClean="0">
                <a:solidFill>
                  <a:schemeClr val="tx1"/>
                </a:solidFill>
                <a:effectLst/>
                <a:latin typeface="+mn-lt"/>
                <a:ea typeface="+mn-ea"/>
                <a:cs typeface="+mn-cs"/>
              </a:rPr>
              <a:t>verbalising</a:t>
            </a:r>
            <a:r>
              <a:rPr lang="en-US" sz="1200" kern="1200" dirty="0" smtClean="0">
                <a:solidFill>
                  <a:schemeClr val="tx1"/>
                </a:solidFill>
                <a:effectLst/>
                <a:latin typeface="+mn-lt"/>
                <a:ea typeface="+mn-ea"/>
                <a:cs typeface="+mn-cs"/>
              </a:rPr>
              <a:t> these emotions. Anxiousness occurs due to an expectation that some dangerous or negative event is about to occur - in other words an expectation of threat. Therefore, in identifying the anxious child, it is crucial to determine that the avoidance occurs due to an expectation of some sort of threat. For example, two children may say that they do not want to go to school. In one case this appears to be due to the fact that they are having more fun going to the shops with their friends, while in the second case it appears to be due to a belief that other children are making fun of the child. Even though both may superficially seem to be avoiding school, the former case would not reflect anxiety since the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is not motivated by a perceived threat. All of the anxiety disorders will involve an </a:t>
            </a:r>
            <a:r>
              <a:rPr lang="en-US" sz="1200" i="1" kern="1200" dirty="0" smtClean="0">
                <a:solidFill>
                  <a:schemeClr val="tx1"/>
                </a:solidFill>
                <a:effectLst/>
                <a:latin typeface="+mn-lt"/>
                <a:ea typeface="+mn-ea"/>
                <a:cs typeface="+mn-cs"/>
              </a:rPr>
              <a:t>anticipation of threat</a:t>
            </a:r>
            <a:r>
              <a:rPr lang="en-US" sz="1200" kern="1200" dirty="0" smtClean="0">
                <a:solidFill>
                  <a:schemeClr val="tx1"/>
                </a:solidFill>
                <a:effectLst/>
                <a:latin typeface="+mn-lt"/>
                <a:ea typeface="+mn-ea"/>
                <a:cs typeface="+mn-cs"/>
              </a:rPr>
              <a:t>, which may take the form of worry, rumination, anxious anticipation, or negative thoughts. The key differences between disorders lie in the content of these beliefs as will be described below. In addition to the described beliefs,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and emotions, anxious children will often report a range of associated </a:t>
            </a:r>
            <a:r>
              <a:rPr lang="en-US" sz="1200" i="1" kern="1200" dirty="0" smtClean="0">
                <a:solidFill>
                  <a:schemeClr val="tx1"/>
                </a:solidFill>
                <a:effectLst/>
                <a:latin typeface="+mn-lt"/>
                <a:ea typeface="+mn-ea"/>
                <a:cs typeface="+mn-cs"/>
              </a:rPr>
              <a:t>physical complaints reflecting heightened arousal</a:t>
            </a:r>
            <a:r>
              <a:rPr lang="en-US" sz="1200" kern="1200" dirty="0" smtClean="0">
                <a:solidFill>
                  <a:schemeClr val="tx1"/>
                </a:solidFill>
                <a:effectLst/>
                <a:latin typeface="+mn-lt"/>
                <a:ea typeface="+mn-ea"/>
                <a:cs typeface="+mn-cs"/>
              </a:rPr>
              <a:t>; however, these are rarely specific to a given disorder and hence are rarely diagnostic. Physical symptoms that are common among anxious children include: headaches, stomach aches, nausea, vomiting, </a:t>
            </a:r>
            <a:r>
              <a:rPr lang="en-US" sz="1200" kern="1200" dirty="0" err="1" smtClean="0">
                <a:solidFill>
                  <a:schemeClr val="tx1"/>
                </a:solidFill>
                <a:effectLst/>
                <a:latin typeface="+mn-lt"/>
                <a:ea typeface="+mn-ea"/>
                <a:cs typeface="+mn-cs"/>
              </a:rPr>
              <a:t>diarrhoea</a:t>
            </a:r>
            <a:r>
              <a:rPr lang="en-US" sz="1200" kern="1200" dirty="0" smtClean="0">
                <a:solidFill>
                  <a:schemeClr val="tx1"/>
                </a:solidFill>
                <a:effectLst/>
                <a:latin typeface="+mn-lt"/>
                <a:ea typeface="+mn-ea"/>
                <a:cs typeface="+mn-cs"/>
              </a:rPr>
              <a:t>, and muscle tension. In addition, it is common for many anxious children, especially those that worry considerably, to have difficulty with sleep.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5</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mentioned earlier, it is common for discussions of childhood anxiety to focus broadly across anxiety (and sometimes related disorders) rather than </a:t>
            </a:r>
            <a:r>
              <a:rPr lang="en-US" sz="1200" kern="1200" dirty="0" err="1" smtClean="0">
                <a:solidFill>
                  <a:schemeClr val="tx1"/>
                </a:solidFill>
                <a:effectLst/>
                <a:latin typeface="+mn-lt"/>
                <a:ea typeface="+mn-ea"/>
                <a:cs typeface="+mn-cs"/>
              </a:rPr>
              <a:t>focussing</a:t>
            </a:r>
            <a:r>
              <a:rPr lang="en-US" sz="1200" kern="1200" dirty="0" smtClean="0">
                <a:solidFill>
                  <a:schemeClr val="tx1"/>
                </a:solidFill>
                <a:effectLst/>
                <a:latin typeface="+mn-lt"/>
                <a:ea typeface="+mn-ea"/>
                <a:cs typeface="+mn-cs"/>
              </a:rPr>
              <a:t> on only a single disorder. One of the main reasons for this is the strong overlap between anxiety disorders and between anxiety and other </a:t>
            </a:r>
            <a:r>
              <a:rPr lang="en-US" sz="1200" kern="1200" dirty="0" err="1" smtClean="0">
                <a:solidFill>
                  <a:schemeClr val="tx1"/>
                </a:solidFill>
                <a:effectLst/>
                <a:latin typeface="+mn-lt"/>
                <a:ea typeface="+mn-ea"/>
                <a:cs typeface="+mn-cs"/>
              </a:rPr>
              <a:t>internalising</a:t>
            </a:r>
            <a:r>
              <a:rPr lang="en-US" sz="1200" kern="1200" dirty="0" smtClean="0">
                <a:solidFill>
                  <a:schemeClr val="tx1"/>
                </a:solidFill>
                <a:effectLst/>
                <a:latin typeface="+mn-lt"/>
                <a:ea typeface="+mn-ea"/>
                <a:cs typeface="+mn-cs"/>
              </a:rPr>
              <a:t> disorders, especially depression. Clinically anxious children rarely meet criteria for only one disorder. Within treatment-seeking populations, around 80% to 90% meet criteria for more than one mental disorder. The majority, up to 75%, meet criteria for more than one anxiety disorder. A further 10% to 30% also meet criteria for an additional mood disorder. Age differences are apparent here – around 30% of treatment-seeking adolescents meet criteria for an additional mood disorder while only around 10% to15% of younger anxious children do so. About 25% of younger treatment-seeking anxious children will also meet criteria for an additional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disorder. Similar figures are found in population- based samples, although the proportion of children with a single anxiety disorder is slightly higher. Nevertheless, even in population based samples, children with anxiety disorders are markedly more likely to have additional anxiety, mood, and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disorders. Interestingly, anxious children do not appear to be at greater risk for substance abuse, most likely reflecting the fact that these children generally obey rules and do not take risks. The overlap between anxiety disorders and alcohol abuse does not appear until late adolescence or early adulthood (Costello et al, 2003).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6</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Prevalence estimates of child anxiety have been somewhat variable across countries and studies due to many factors including variations in criteria, assessment instruments and sampling. Overall, around 5% of children and adolescents meet criteria for an anxiety disorder during a given period of time in Western populations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et al, 2009). There is little data available from other cultures, but one study from Puerto Rico has shown similar rates (</a:t>
            </a:r>
            <a:r>
              <a:rPr lang="en-US" sz="1200" kern="1200" dirty="0" err="1" smtClean="0">
                <a:solidFill>
                  <a:schemeClr val="tx1"/>
                </a:solidFill>
                <a:effectLst/>
                <a:latin typeface="+mn-lt"/>
                <a:ea typeface="+mn-ea"/>
                <a:cs typeface="+mn-cs"/>
              </a:rPr>
              <a:t>Canino</a:t>
            </a:r>
            <a:r>
              <a:rPr lang="en-US" sz="1200" kern="1200" dirty="0" smtClean="0">
                <a:solidFill>
                  <a:schemeClr val="tx1"/>
                </a:solidFill>
                <a:effectLst/>
                <a:latin typeface="+mn-lt"/>
                <a:ea typeface="+mn-ea"/>
                <a:cs typeface="+mn-cs"/>
              </a:rPr>
              <a:t> et al, 2004). In most studies prevalence is highest for specific phobias and moderate for separation anxiety, </a:t>
            </a:r>
            <a:r>
              <a:rPr lang="en-US" sz="1200" kern="1200" dirty="0" err="1" smtClean="0">
                <a:solidFill>
                  <a:schemeClr val="tx1"/>
                </a:solidFill>
                <a:effectLst/>
                <a:latin typeface="+mn-lt"/>
                <a:ea typeface="+mn-ea"/>
                <a:cs typeface="+mn-cs"/>
              </a:rPr>
              <a:t>generalised</a:t>
            </a:r>
            <a:r>
              <a:rPr lang="en-US" sz="1200" kern="1200" dirty="0" smtClean="0">
                <a:solidFill>
                  <a:schemeClr val="tx1"/>
                </a:solidFill>
                <a:effectLst/>
                <a:latin typeface="+mn-lt"/>
                <a:ea typeface="+mn-ea"/>
                <a:cs typeface="+mn-cs"/>
              </a:rPr>
              <a:t> anxiety and social phobia. Considerably lower rates are reported for obsessive compulsive disorder and the lowest rates are reported for post traumatic stress disorder.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7</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Anxiety disorders are more common in females than males in the general population. Most population studies estimate around 1.5-2 times as many females compared to males for most anxiety disorders. There is some evidence that this gender difference appears very early – as young as 5 years of age. In contrast, distributions within treatment-seeking samples in Western societies are more equal and even include slightly more males.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8</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Anxiety disorders are among some of the earliest disorders to appear and most commonly begin by middle childhood to mid adolescence. As will be discussed later, it is common for anxiety disorders to appear within a context of temperamental inhibition (see below) and fearfulness. Hence it is often difficult to determine exactly when the actual anxiety disorder first begins and, to some extent, anxious children can often be said to be anxious from birth. However, estimates of average age of onset (these are averages, disorder can start earlier in individual cases) for the different disorders are as follows: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Animal phobias – early childhood (around 6-7 years) </a:t>
            </a:r>
            <a:endParaRPr lang="en-US" dirty="0" smtClean="0"/>
          </a:p>
          <a:p>
            <a:r>
              <a:rPr lang="en-US" sz="1200" kern="1200" dirty="0" smtClean="0">
                <a:solidFill>
                  <a:schemeClr val="tx1"/>
                </a:solidFill>
                <a:effectLst/>
                <a:latin typeface="+mn-lt"/>
                <a:ea typeface="+mn-ea"/>
                <a:cs typeface="+mn-cs"/>
              </a:rPr>
              <a:t>Separation anxiety disorder – early to mid-childhood (around 7-8 years) </a:t>
            </a:r>
            <a:endParaRPr lang="en-US" dirty="0" smtClean="0"/>
          </a:p>
          <a:p>
            <a:r>
              <a:rPr lang="en-US" sz="1200" kern="1200" dirty="0" err="1" smtClean="0">
                <a:solidFill>
                  <a:schemeClr val="tx1"/>
                </a:solidFill>
                <a:effectLst/>
                <a:latin typeface="+mn-lt"/>
                <a:ea typeface="+mn-ea"/>
                <a:cs typeface="+mn-cs"/>
              </a:rPr>
              <a:t>Generalised</a:t>
            </a:r>
            <a:r>
              <a:rPr lang="en-US" sz="1200" kern="1200" dirty="0" smtClean="0">
                <a:solidFill>
                  <a:schemeClr val="tx1"/>
                </a:solidFill>
                <a:effectLst/>
                <a:latin typeface="+mn-lt"/>
                <a:ea typeface="+mn-ea"/>
                <a:cs typeface="+mn-cs"/>
              </a:rPr>
              <a:t> anxiety disorder – late childhood (around 10-12 years) Social anxiety disorder – early adolescence (around 11-13 years) </a:t>
            </a:r>
            <a:endParaRPr lang="en-US" dirty="0" smtClean="0"/>
          </a:p>
          <a:p>
            <a:r>
              <a:rPr lang="en-US" sz="1200" kern="1200" dirty="0" smtClean="0">
                <a:solidFill>
                  <a:schemeClr val="tx1"/>
                </a:solidFill>
                <a:effectLst/>
                <a:latin typeface="+mn-lt"/>
                <a:ea typeface="+mn-ea"/>
                <a:cs typeface="+mn-cs"/>
              </a:rPr>
              <a:t>Obsessive compulsive disorder – mid adolescence (around 13-15 years) </a:t>
            </a:r>
            <a:endParaRPr lang="en-US" dirty="0" smtClean="0"/>
          </a:p>
          <a:p>
            <a:r>
              <a:rPr lang="en-US" sz="1200" kern="1200" dirty="0" smtClean="0">
                <a:solidFill>
                  <a:schemeClr val="tx1"/>
                </a:solidFill>
                <a:effectLst/>
                <a:latin typeface="+mn-lt"/>
                <a:ea typeface="+mn-ea"/>
                <a:cs typeface="+mn-cs"/>
              </a:rPr>
              <a:t>Panic disorder – early adulthood (around 22-24 years)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9</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Anxiety disorders are among the most stable forms of psychopathology and show relatively little spontaneous remission. Anxious children are also at increased risk of developing other disorders during adolescence and into adulthood. Longitudinal research has shown that anxious children are at significantly greater risk for anxiety and mood disorders in adolescence and for anxiety, mood, and substance use disorders as well as suicide in adulthood (Last et al, 1997; Pine et al, 1998).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Other demographic features </a:t>
            </a:r>
            <a:endParaRPr lang="en-US" dirty="0" smtClean="0"/>
          </a:p>
          <a:p>
            <a:r>
              <a:rPr lang="en-US" sz="1200" kern="1200" dirty="0" smtClean="0">
                <a:solidFill>
                  <a:schemeClr val="tx1"/>
                </a:solidFill>
                <a:effectLst/>
                <a:latin typeface="+mn-lt"/>
                <a:ea typeface="+mn-ea"/>
                <a:cs typeface="+mn-cs"/>
              </a:rPr>
              <a:t>Interestingly, anxiety in childhood is </a:t>
            </a:r>
            <a:r>
              <a:rPr lang="en-US" sz="1200" kern="1200" dirty="0" err="1" smtClean="0">
                <a:solidFill>
                  <a:schemeClr val="tx1"/>
                </a:solidFill>
                <a:effectLst/>
                <a:latin typeface="+mn-lt"/>
                <a:ea typeface="+mn-ea"/>
                <a:cs typeface="+mn-cs"/>
              </a:rPr>
              <a:t>characterised</a:t>
            </a:r>
            <a:r>
              <a:rPr lang="en-US" sz="1200" kern="1200" dirty="0" smtClean="0">
                <a:solidFill>
                  <a:schemeClr val="tx1"/>
                </a:solidFill>
                <a:effectLst/>
                <a:latin typeface="+mn-lt"/>
                <a:ea typeface="+mn-ea"/>
                <a:cs typeface="+mn-cs"/>
              </a:rPr>
              <a:t> by very few demographic risk factors. There is some evidence that low socioeconomic status might provide some risk for anxiety but the data are mixed and the degree of risk is small. Similarly, some research has hinted that socially anxious children in particular are more likely to be first born but other research has failed to support this finding. Most other demographic characteristics fail to predict anxiety. Hence anxious children are not </a:t>
            </a:r>
            <a:r>
              <a:rPr lang="en-US" sz="1200" kern="1200" dirty="0" err="1" smtClean="0">
                <a:solidFill>
                  <a:schemeClr val="tx1"/>
                </a:solidFill>
                <a:effectLst/>
                <a:latin typeface="+mn-lt"/>
                <a:ea typeface="+mn-ea"/>
                <a:cs typeface="+mn-cs"/>
              </a:rPr>
              <a:t>characterised</a:t>
            </a:r>
            <a:r>
              <a:rPr lang="en-US" sz="1200" kern="1200" dirty="0" smtClean="0">
                <a:solidFill>
                  <a:schemeClr val="tx1"/>
                </a:solidFill>
                <a:effectLst/>
                <a:latin typeface="+mn-lt"/>
                <a:ea typeface="+mn-ea"/>
                <a:cs typeface="+mn-cs"/>
              </a:rPr>
              <a:t> by family size, parental marital status, educational attainment or intelligence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et al, 2009).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10</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Clinical evaluation generally includes a combination of questionnaires, diagnostic interview and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observation. However, in most clinical settings, a diagnostic interview and a small number of questionnaires will be most appropriate.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Like most disorders of childhood, information from parents and children about anxiety disorders commonly contains several discordant aspects. Clinical </a:t>
            </a:r>
            <a:r>
              <a:rPr lang="en-US" sz="1200" kern="1200" dirty="0" err="1" smtClean="0">
                <a:solidFill>
                  <a:schemeClr val="tx1"/>
                </a:solidFill>
                <a:effectLst/>
                <a:latin typeface="+mn-lt"/>
                <a:ea typeface="+mn-ea"/>
                <a:cs typeface="+mn-cs"/>
              </a:rPr>
              <a:t>judgement</a:t>
            </a:r>
            <a:r>
              <a:rPr lang="en-US" sz="1200" kern="1200" dirty="0" smtClean="0">
                <a:solidFill>
                  <a:schemeClr val="tx1"/>
                </a:solidFill>
                <a:effectLst/>
                <a:latin typeface="+mn-lt"/>
                <a:ea typeface="+mn-ea"/>
                <a:cs typeface="+mn-cs"/>
              </a:rPr>
              <a:t> and experience needs to be applied to determine which information is more heavily weighted and how best to combine the information (see Chapter A.3 for a detailed discussion of this issue). Anxious children are often thought to “fake good" (Kendall &amp; </a:t>
            </a:r>
            <a:r>
              <a:rPr lang="en-US" sz="1200" kern="1200" dirty="0" err="1" smtClean="0">
                <a:solidFill>
                  <a:schemeClr val="tx1"/>
                </a:solidFill>
                <a:effectLst/>
                <a:latin typeface="+mn-lt"/>
                <a:ea typeface="+mn-ea"/>
                <a:cs typeface="+mn-cs"/>
              </a:rPr>
              <a:t>Chansky</a:t>
            </a:r>
            <a:r>
              <a:rPr lang="en-US" sz="1200" kern="1200" dirty="0" smtClean="0">
                <a:solidFill>
                  <a:schemeClr val="tx1"/>
                </a:solidFill>
                <a:effectLst/>
                <a:latin typeface="+mn-lt"/>
                <a:ea typeface="+mn-ea"/>
                <a:cs typeface="+mn-cs"/>
              </a:rPr>
              <a:t>, 1991) – in other words, to deny feeling anxious or to provide answers that they think are socially acceptable. However, many parents are also anxious (discussed below) and in some cases will exaggerate the child's difficulties due to their own distress. Hence, the interviewer needs to obtain sufficient detail to allow a </a:t>
            </a:r>
            <a:r>
              <a:rPr lang="en-US" sz="1200" kern="1200" dirty="0" err="1" smtClean="0">
                <a:solidFill>
                  <a:schemeClr val="tx1"/>
                </a:solidFill>
                <a:effectLst/>
                <a:latin typeface="+mn-lt"/>
                <a:ea typeface="+mn-ea"/>
                <a:cs typeface="+mn-cs"/>
              </a:rPr>
              <a:t>judgement</a:t>
            </a:r>
            <a:r>
              <a:rPr lang="en-US" sz="1200" kern="1200" dirty="0" smtClean="0">
                <a:solidFill>
                  <a:schemeClr val="tx1"/>
                </a:solidFill>
                <a:effectLst/>
                <a:latin typeface="+mn-lt"/>
                <a:ea typeface="+mn-ea"/>
                <a:cs typeface="+mn-cs"/>
              </a:rPr>
              <a:t> about which is the most accurate report and which aspects of the information may be inaccurate for various reasons.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Clinically, distinguishing between specific disorders can be difficult. As described above, it is important to determine the basic motivation behind particular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in order to identify the relevant diagnosis. For example, young children who have a tantrum when their parents plan to go out may be doing so due to the attention and subsequent rewards they receive, or to fear of being separated. Clinically, once all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motivations, and diagnostic criteria have been assessed and it has been determined that a child meets criteria for two (or more) clearly distinct disorders, it is generally useful to determine which of the disorders is </a:t>
            </a:r>
            <a:r>
              <a:rPr lang="en-US" sz="1200" i="1" kern="1200" dirty="0" smtClean="0">
                <a:solidFill>
                  <a:schemeClr val="tx1"/>
                </a:solidFill>
                <a:effectLst/>
                <a:latin typeface="+mn-lt"/>
                <a:ea typeface="+mn-ea"/>
                <a:cs typeface="+mn-cs"/>
              </a:rPr>
              <a:t>primary </a:t>
            </a:r>
            <a:r>
              <a:rPr lang="en-US" sz="1200" kern="1200" dirty="0" smtClean="0">
                <a:solidFill>
                  <a:schemeClr val="tx1"/>
                </a:solidFill>
                <a:effectLst/>
                <a:latin typeface="+mn-lt"/>
                <a:ea typeface="+mn-ea"/>
                <a:cs typeface="+mn-cs"/>
              </a:rPr>
              <a:t>or </a:t>
            </a:r>
            <a:r>
              <a:rPr lang="en-US" sz="1200" i="1" kern="1200" dirty="0" smtClean="0">
                <a:solidFill>
                  <a:schemeClr val="tx1"/>
                </a:solidFill>
                <a:effectLst/>
                <a:latin typeface="+mn-lt"/>
                <a:ea typeface="+mn-ea"/>
                <a:cs typeface="+mn-cs"/>
              </a:rPr>
              <a:t>principal</a:t>
            </a:r>
            <a:r>
              <a:rPr lang="en-US" sz="1200" kern="1200" dirty="0" smtClean="0">
                <a:solidFill>
                  <a:schemeClr val="tx1"/>
                </a:solidFill>
                <a:effectLst/>
                <a:latin typeface="+mn-lt"/>
                <a:ea typeface="+mn-ea"/>
                <a:cs typeface="+mn-cs"/>
              </a:rPr>
              <a:t>. Most authors </a:t>
            </a:r>
            <a:r>
              <a:rPr lang="en-US" sz="1200" kern="1200" dirty="0" err="1" smtClean="0">
                <a:solidFill>
                  <a:schemeClr val="tx1"/>
                </a:solidFill>
                <a:effectLst/>
                <a:latin typeface="+mn-lt"/>
                <a:ea typeface="+mn-ea"/>
                <a:cs typeface="+mn-cs"/>
              </a:rPr>
              <a:t>conceptualise</a:t>
            </a:r>
            <a:r>
              <a:rPr lang="en-US" sz="1200" kern="1200" dirty="0" smtClean="0">
                <a:solidFill>
                  <a:schemeClr val="tx1"/>
                </a:solidFill>
                <a:effectLst/>
                <a:latin typeface="+mn-lt"/>
                <a:ea typeface="+mn-ea"/>
                <a:cs typeface="+mn-cs"/>
              </a:rPr>
              <a:t> the </a:t>
            </a:r>
            <a:r>
              <a:rPr lang="en-US" sz="1200" i="1" kern="1200" dirty="0" smtClean="0">
                <a:solidFill>
                  <a:schemeClr val="tx1"/>
                </a:solidFill>
                <a:effectLst/>
                <a:latin typeface="+mn-lt"/>
                <a:ea typeface="+mn-ea"/>
                <a:cs typeface="+mn-cs"/>
              </a:rPr>
              <a:t>principal disorder </a:t>
            </a:r>
            <a:r>
              <a:rPr lang="en-US" sz="1200" kern="1200" dirty="0" smtClean="0">
                <a:solidFill>
                  <a:schemeClr val="tx1"/>
                </a:solidFill>
                <a:effectLst/>
                <a:latin typeface="+mn-lt"/>
                <a:ea typeface="+mn-ea"/>
                <a:cs typeface="+mn-cs"/>
              </a:rPr>
              <a:t>as the one that produces the greatest impact and interference in the child's life. Hence this disorder is usually the first focus in therapy. Most empirical evaluations of treatments for child anxiety are based on children who meet criteria for anxiety disorders as their principal disorder. In some cases however, it may be more important to determine which disorder appears to be the </a:t>
            </a:r>
            <a:r>
              <a:rPr lang="en-US" sz="1200" i="1" kern="1200" dirty="0" smtClean="0">
                <a:solidFill>
                  <a:schemeClr val="tx1"/>
                </a:solidFill>
                <a:effectLst/>
                <a:latin typeface="+mn-lt"/>
                <a:ea typeface="+mn-ea"/>
                <a:cs typeface="+mn-cs"/>
              </a:rPr>
              <a:t>underlying </a:t>
            </a:r>
            <a:r>
              <a:rPr lang="en-US" sz="1200" kern="1200" dirty="0" smtClean="0">
                <a:solidFill>
                  <a:schemeClr val="tx1"/>
                </a:solidFill>
                <a:effectLst/>
                <a:latin typeface="+mn-lt"/>
                <a:ea typeface="+mn-ea"/>
                <a:cs typeface="+mn-cs"/>
              </a:rPr>
              <a:t>or </a:t>
            </a:r>
            <a:r>
              <a:rPr lang="en-US" sz="1200" i="1" kern="1200" dirty="0" smtClean="0">
                <a:solidFill>
                  <a:schemeClr val="tx1"/>
                </a:solidFill>
                <a:effectLst/>
                <a:latin typeface="+mn-lt"/>
                <a:ea typeface="+mn-ea"/>
                <a:cs typeface="+mn-cs"/>
              </a:rPr>
              <a:t>causal </a:t>
            </a:r>
            <a:r>
              <a:rPr lang="en-US" sz="1200" kern="1200" dirty="0" smtClean="0">
                <a:solidFill>
                  <a:schemeClr val="tx1"/>
                </a:solidFill>
                <a:effectLst/>
                <a:latin typeface="+mn-lt"/>
                <a:ea typeface="+mn-ea"/>
                <a:cs typeface="+mn-cs"/>
              </a:rPr>
              <a:t>problem. For example, a child suffering depression, loneliness and </a:t>
            </a:r>
            <a:r>
              <a:rPr lang="en-US" sz="1200" kern="1200" dirty="0" err="1" smtClean="0">
                <a:solidFill>
                  <a:schemeClr val="tx1"/>
                </a:solidFill>
                <a:effectLst/>
                <a:latin typeface="+mn-lt"/>
                <a:ea typeface="+mn-ea"/>
                <a:cs typeface="+mn-cs"/>
              </a:rPr>
              <a:t>victimisation</a:t>
            </a:r>
            <a:r>
              <a:rPr lang="en-US" sz="1200" kern="1200" dirty="0" smtClean="0">
                <a:solidFill>
                  <a:schemeClr val="tx1"/>
                </a:solidFill>
                <a:effectLst/>
                <a:latin typeface="+mn-lt"/>
                <a:ea typeface="+mn-ea"/>
                <a:cs typeface="+mn-cs"/>
              </a:rPr>
              <a:t> because of their social anxiety may respond best if the social anxiety is treated first, regardless of whether it is the primary condition. In some cases, a particular problem may be expected to interfere with treatment response and may therefore require initial attention, even if it is not the principal disorder. For example, a child whose anxiety appears to be most interfering but whose additional depression results in low motivation may need treatment addressed to the depression and motivation before they will be able to engage in treatment for the anxiety.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11</a:t>
            </a:fld>
            <a:endParaRPr lang="en-US"/>
          </a:p>
        </p:txBody>
      </p:sp>
    </p:spTree>
    <p:extLst>
      <p:ext uri="{BB962C8B-B14F-4D97-AF65-F5344CB8AC3E}">
        <p14:creationId xmlns:p14="http://schemas.microsoft.com/office/powerpoint/2010/main" val="157317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56498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31227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7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28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23FF54-3BFC-0043-AC4A-FBEA9026A6CE}"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02716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23FF54-3BFC-0043-AC4A-FBEA9026A6CE}" type="datetimeFigureOut">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54485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23FF54-3BFC-0043-AC4A-FBEA9026A6CE}" type="datetimeFigureOut">
              <a:rPr lang="en-US" smtClean="0"/>
              <a:t>7/20/2016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47326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3FF54-3BFC-0043-AC4A-FBEA9026A6CE}" type="datetimeFigureOut">
              <a:rPr lang="en-US" smtClean="0"/>
              <a:t>7/20/2016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89203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3FF54-3BFC-0043-AC4A-FBEA9026A6CE}" type="datetimeFigureOut">
              <a:rPr lang="en-US" smtClean="0"/>
              <a:t>7/20/2016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60171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18659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67404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FF54-3BFC-0043-AC4A-FBEA9026A6CE}" type="datetimeFigureOut">
              <a:rPr lang="en-US" smtClean="0"/>
              <a:t>7/20/2016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8CD47-D2B9-DC45-B85A-CB309D742935}" type="slidenum">
              <a:rPr lang="en-US" smtClean="0"/>
              <a:t>‹#›</a:t>
            </a:fld>
            <a:endParaRPr lang="en-US"/>
          </a:p>
        </p:txBody>
      </p:sp>
    </p:spTree>
    <p:extLst>
      <p:ext uri="{BB962C8B-B14F-4D97-AF65-F5344CB8AC3E}">
        <p14:creationId xmlns:p14="http://schemas.microsoft.com/office/powerpoint/2010/main" val="377263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scaswebsite.com" TargetMode="External"/><Relationship Id="rId7" Type="http://schemas.openxmlformats.org/officeDocument/2006/relationships/hyperlink" Target="http://onlinelibrary.wiley.com/store/10.1002/9780470713334.app3/asset/app3.pdf;jsessionid=1ED6ACD334676C2CB5C1F9890EE86C4F.f01t01?v=1&amp;t=ig7alw36&amp;s=63316826b2d2f102e2d0b121b2f95a65b9481d48&amp;systemMessage=Wiley+Online+Library+will+be+disrupted+on+24th+October+2015+at+10:00-10:30+BST+/+05:00-05:30+EDT+/+17:00-17:30++SGT++for+essential+maintenance.++Apologies+for+the+inconvenience"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www.centreforemotionalhealth.com.au/files/documents/questionnaires/Preschool%20Anxiety%20Scale%20-%20Revised.pdf" TargetMode="External"/><Relationship Id="rId5" Type="http://schemas.openxmlformats.org/officeDocument/2006/relationships/hyperlink" Target="http://www.mhs.com/product.aspx?gr=cli&amp;id=overview&amp;prod=masc2" TargetMode="External"/><Relationship Id="rId4" Type="http://schemas.openxmlformats.org/officeDocument/2006/relationships/hyperlink" Target="http://www.psychiatry.pitt.edu/sites/default/files/Documents/assessments/SCARED%20Child.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psychiatry.pitt.edu/node/8233"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hyperlink" Target="http://www.dawba.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hyperlink" Target="http://www.adaa.org/resources-professionals/podcasts/what-parents-need-know-about-treatment-children-with-anxiety-disord" TargetMode="Externa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hyperlink" Target="https://www.youtube.com/watch?v=8pyanIgSJuw&amp;feature=relmfu" TargetMode="Externa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5662980" y="4201319"/>
            <a:ext cx="3481020" cy="637381"/>
          </a:xfr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fontScale="25000" lnSpcReduction="20000"/>
          </a:bodyPr>
          <a:lstStyle/>
          <a:p>
            <a:r>
              <a:rPr lang="en-US" sz="7200" dirty="0" smtClean="0"/>
              <a:t> </a:t>
            </a:r>
            <a:r>
              <a:rPr lang="en-US" sz="9600" dirty="0" smtClean="0"/>
              <a:t>Ronald M </a:t>
            </a:r>
            <a:r>
              <a:rPr lang="en-US" sz="9600" dirty="0" err="1" smtClean="0"/>
              <a:t>Rapee</a:t>
            </a:r>
            <a:endParaRPr lang="en-US" sz="9600" dirty="0" smtClean="0"/>
          </a:p>
          <a:p>
            <a:r>
              <a:rPr lang="en-US" dirty="0" smtClean="0">
                <a:solidFill>
                  <a:schemeClr val="bg1"/>
                </a:solidFill>
              </a:rPr>
              <a:t>DEPRESSION IN CHILDREN AND</a:t>
            </a:r>
          </a:p>
          <a:p>
            <a:r>
              <a:rPr lang="en-US" dirty="0" smtClean="0">
                <a:solidFill>
                  <a:schemeClr val="bg1"/>
                </a:solidFill>
              </a:rPr>
              <a:t>ADOLESCENTS</a:t>
            </a:r>
            <a:endParaRPr lang="en-US" dirty="0">
              <a:solidFill>
                <a:schemeClr val="bg1"/>
              </a:solidFill>
            </a:endParaRPr>
          </a:p>
          <a:p>
            <a:endParaRPr lang="en-US" dirty="0" smtClean="0"/>
          </a:p>
          <a:p>
            <a:endParaRPr lang="en-US" dirty="0"/>
          </a:p>
          <a:p>
            <a:endParaRPr lang="en-US" dirty="0" smtClean="0"/>
          </a:p>
        </p:txBody>
      </p:sp>
      <p:sp>
        <p:nvSpPr>
          <p:cNvPr id="4" name="Title 1"/>
          <p:cNvSpPr>
            <a:spLocks noGrp="1"/>
          </p:cNvSpPr>
          <p:nvPr>
            <p:ph type="ctrTitle"/>
          </p:nvPr>
        </p:nvSpPr>
        <p:spPr>
          <a:xfrm>
            <a:off x="-94883" y="190500"/>
            <a:ext cx="5757863" cy="6465888"/>
          </a:xfrm>
        </p:spPr>
        <p:txBody>
          <a:bodyPr>
            <a:normAutofit/>
          </a:bodyPr>
          <a:lstStyle/>
          <a:p>
            <a:endParaRPr lang="en-US" sz="2000" b="1" dirty="0">
              <a:cs typeface="Arial"/>
            </a:endParaRPr>
          </a:p>
        </p:txBody>
      </p:sp>
      <p:sp>
        <p:nvSpPr>
          <p:cNvPr id="7" name="TextBox 6"/>
          <p:cNvSpPr txBox="1"/>
          <p:nvPr/>
        </p:nvSpPr>
        <p:spPr>
          <a:xfrm>
            <a:off x="5662980" y="-46548"/>
            <a:ext cx="3481020" cy="369332"/>
          </a:xfrm>
          <a:prstGeom prst="rect">
            <a:avLst/>
          </a:prstGeom>
          <a:solidFill>
            <a:srgbClr val="008000"/>
          </a:solidFill>
          <a:ln>
            <a:noFill/>
          </a:ln>
        </p:spPr>
        <p:txBody>
          <a:bodyPr wrap="square" rtlCol="0">
            <a:spAutoFit/>
          </a:bodyPr>
          <a:lstStyle/>
          <a:p>
            <a:pPr algn="ctr"/>
            <a:r>
              <a:rPr lang="en-US" dirty="0">
                <a:solidFill>
                  <a:schemeClr val="bg1"/>
                </a:solidFill>
              </a:rPr>
              <a:t>MOOD DISORDERS</a:t>
            </a:r>
          </a:p>
        </p:txBody>
      </p:sp>
      <p:sp>
        <p:nvSpPr>
          <p:cNvPr id="8" name="TextBox 7"/>
          <p:cNvSpPr txBox="1"/>
          <p:nvPr/>
        </p:nvSpPr>
        <p:spPr>
          <a:xfrm>
            <a:off x="5662980" y="877332"/>
            <a:ext cx="3481020" cy="3323987"/>
          </a:xfrm>
          <a:prstGeom prst="rect">
            <a:avLst/>
          </a:prstGeom>
          <a:noFill/>
        </p:spPr>
        <p:txBody>
          <a:bodyPr wrap="square" rtlCol="0">
            <a:spAutoFit/>
          </a:bodyPr>
          <a:lstStyle/>
          <a:p>
            <a:pPr algn="ctr"/>
            <a:endParaRPr lang="en-US" dirty="0" smtClean="0"/>
          </a:p>
          <a:p>
            <a:pPr algn="ctr"/>
            <a:r>
              <a:rPr lang="en-US" sz="4800" dirty="0" smtClean="0">
                <a:solidFill>
                  <a:schemeClr val="accent3">
                    <a:lumMod val="75000"/>
                  </a:schemeClr>
                </a:solidFill>
              </a:rPr>
              <a:t>Anxiety Disorders in Children and Adolescents</a:t>
            </a:r>
            <a:endParaRPr lang="en-US" sz="4800" dirty="0">
              <a:solidFill>
                <a:schemeClr val="accent3">
                  <a:lumMod val="75000"/>
                </a:schemeClr>
              </a:solidFill>
            </a:endParaRPr>
          </a:p>
        </p:txBody>
      </p:sp>
      <p:sp>
        <p:nvSpPr>
          <p:cNvPr id="9" name="TextBox 8"/>
          <p:cNvSpPr txBox="1"/>
          <p:nvPr/>
        </p:nvSpPr>
        <p:spPr>
          <a:xfrm>
            <a:off x="5662980" y="6550223"/>
            <a:ext cx="3481020" cy="307777"/>
          </a:xfrm>
          <a:prstGeom prst="rect">
            <a:avLst/>
          </a:prstGeom>
          <a:solidFill>
            <a:srgbClr val="008000"/>
          </a:solidFill>
        </p:spPr>
        <p:txBody>
          <a:bodyPr wrap="square" rtlCol="0">
            <a:spAutoFit/>
          </a:bodyPr>
          <a:lstStyle/>
          <a:p>
            <a:pPr algn="ctr"/>
            <a:r>
              <a:rPr lang="en-US" sz="1400" dirty="0" smtClean="0">
                <a:solidFill>
                  <a:schemeClr val="bg1"/>
                </a:solidFill>
              </a:rPr>
              <a:t>Adapted by  </a:t>
            </a:r>
            <a:r>
              <a:rPr lang="en-US" sz="1400" dirty="0" err="1" smtClean="0">
                <a:solidFill>
                  <a:schemeClr val="bg1"/>
                </a:solidFill>
              </a:rPr>
              <a:t>Henrikje</a:t>
            </a:r>
            <a:r>
              <a:rPr lang="en-US" sz="1400" dirty="0" smtClean="0">
                <a:solidFill>
                  <a:schemeClr val="bg1"/>
                </a:solidFill>
              </a:rPr>
              <a:t> </a:t>
            </a:r>
            <a:r>
              <a:rPr lang="en-US" sz="1400" dirty="0" err="1" smtClean="0">
                <a:solidFill>
                  <a:schemeClr val="bg1"/>
                </a:solidFill>
              </a:rPr>
              <a:t>Klasen</a:t>
            </a:r>
            <a:r>
              <a:rPr lang="en-US" sz="1400" dirty="0" smtClean="0">
                <a:solidFill>
                  <a:schemeClr val="bg1"/>
                </a:solidFill>
              </a:rPr>
              <a:t> and Julie Chilton</a:t>
            </a:r>
          </a:p>
        </p:txBody>
      </p:sp>
      <p:sp>
        <p:nvSpPr>
          <p:cNvPr id="10" name="TextBox 9"/>
          <p:cNvSpPr txBox="1"/>
          <p:nvPr/>
        </p:nvSpPr>
        <p:spPr>
          <a:xfrm>
            <a:off x="5662980" y="322784"/>
            <a:ext cx="3481020" cy="369332"/>
          </a:xfrm>
          <a:prstGeom prst="rect">
            <a:avLst/>
          </a:prstGeom>
          <a:solidFill>
            <a:schemeClr val="bg1">
              <a:lumMod val="65000"/>
            </a:schemeClr>
          </a:solidFill>
          <a:ln>
            <a:solidFill>
              <a:schemeClr val="bg1">
                <a:lumMod val="65000"/>
              </a:schemeClr>
            </a:solidFill>
          </a:ln>
        </p:spPr>
        <p:txBody>
          <a:bodyPr wrap="square" rtlCol="0">
            <a:spAutoFit/>
          </a:bodyPr>
          <a:lstStyle/>
          <a:p>
            <a:pPr algn="ctr"/>
            <a:r>
              <a:rPr lang="en-US" dirty="0" smtClean="0">
                <a:solidFill>
                  <a:schemeClr val="bg1"/>
                </a:solidFill>
              </a:rPr>
              <a:t>Chapter </a:t>
            </a:r>
            <a:r>
              <a:rPr lang="en-US" dirty="0">
                <a:solidFill>
                  <a:schemeClr val="bg1"/>
                </a:solidFill>
              </a:rPr>
              <a:t>F</a:t>
            </a:r>
            <a:r>
              <a:rPr lang="en-US" dirty="0" smtClean="0">
                <a:solidFill>
                  <a:schemeClr val="bg1"/>
                </a:solidFill>
              </a:rPr>
              <a:t>1 </a:t>
            </a:r>
          </a:p>
        </p:txBody>
      </p:sp>
      <p:sp>
        <p:nvSpPr>
          <p:cNvPr id="11" name="TextBox 10"/>
          <p:cNvSpPr txBox="1"/>
          <p:nvPr/>
        </p:nvSpPr>
        <p:spPr>
          <a:xfrm>
            <a:off x="5662980" y="5900675"/>
            <a:ext cx="3481020" cy="646331"/>
          </a:xfrm>
          <a:prstGeom prst="rect">
            <a:avLst/>
          </a:prstGeom>
          <a:solidFill>
            <a:schemeClr val="bg1">
              <a:lumMod val="50000"/>
            </a:schemeClr>
          </a:solidFill>
          <a:ln>
            <a:solidFill>
              <a:schemeClr val="bg1"/>
            </a:solidFill>
          </a:ln>
        </p:spPr>
        <p:txBody>
          <a:bodyPr wrap="square" rtlCol="0">
            <a:spAutoFit/>
          </a:bodyPr>
          <a:lstStyle/>
          <a:p>
            <a:pPr algn="ct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Companion </a:t>
            </a:r>
            <a:r>
              <a:rPr lang="en-US" dirty="0" err="1" smtClean="0">
                <a:ln w="18415" cmpd="sng">
                  <a:solidFill>
                    <a:srgbClr val="FFFFFF"/>
                  </a:solidFill>
                  <a:prstDash val="solid"/>
                </a:ln>
                <a:solidFill>
                  <a:schemeClr val="bg1"/>
                </a:solidFill>
                <a:effectLst>
                  <a:outerShdw blurRad="63500" dir="3600000" algn="tl" rotWithShape="0">
                    <a:srgbClr val="000000">
                      <a:alpha val="70000"/>
                    </a:srgbClr>
                  </a:outerShdw>
                </a:effectLst>
              </a:rPr>
              <a:t>Powerpoint</a:t>
            </a: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 Presentation</a:t>
            </a:r>
            <a:endParaRPr lang="en-US"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pic>
        <p:nvPicPr>
          <p:cNvPr id="6" name="Picture 5" descr="Screen Shot 2015-04-25 at 5.22.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662980" cy="6858000"/>
          </a:xfrm>
          <a:prstGeom prst="rect">
            <a:avLst/>
          </a:prstGeom>
        </p:spPr>
      </p:pic>
    </p:spTree>
    <p:extLst>
      <p:ext uri="{BB962C8B-B14F-4D97-AF65-F5344CB8AC3E}">
        <p14:creationId xmlns:p14="http://schemas.microsoft.com/office/powerpoint/2010/main" val="3987082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Course</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fontScale="92500" lnSpcReduction="20000"/>
          </a:bodyPr>
          <a:lstStyle/>
          <a:p>
            <a:pPr marL="514350" indent="-457200"/>
            <a:r>
              <a:rPr lang="en-US" dirty="0" smtClean="0"/>
              <a:t>Among </a:t>
            </a:r>
            <a:r>
              <a:rPr lang="en-US" dirty="0" smtClean="0"/>
              <a:t>the most </a:t>
            </a:r>
            <a:r>
              <a:rPr lang="en-US" dirty="0" smtClean="0"/>
              <a:t>stable</a:t>
            </a:r>
          </a:p>
          <a:p>
            <a:pPr marL="514350" indent="-457200"/>
            <a:r>
              <a:rPr lang="en-US" dirty="0" smtClean="0"/>
              <a:t>Little spontaneous remission</a:t>
            </a:r>
          </a:p>
          <a:p>
            <a:pPr marL="514350" indent="-457200"/>
            <a:r>
              <a:rPr lang="en-US" dirty="0" smtClean="0"/>
              <a:t>Increased risk in adolescence: </a:t>
            </a:r>
            <a:endParaRPr lang="en-US" dirty="0"/>
          </a:p>
          <a:p>
            <a:pPr marL="914400" lvl="1" indent="-457200"/>
            <a:r>
              <a:rPr lang="en-US" dirty="0" smtClean="0"/>
              <a:t>Anxiety and </a:t>
            </a:r>
            <a:r>
              <a:rPr lang="en-US" dirty="0" smtClean="0"/>
              <a:t>mood disorders</a:t>
            </a:r>
          </a:p>
          <a:p>
            <a:pPr marL="514350" indent="-457200"/>
            <a:r>
              <a:rPr lang="en-US" dirty="0" smtClean="0"/>
              <a:t>Increased </a:t>
            </a:r>
            <a:r>
              <a:rPr lang="en-US" dirty="0" smtClean="0"/>
              <a:t>risk in adulthood:</a:t>
            </a:r>
          </a:p>
          <a:p>
            <a:pPr marL="914400" lvl="1" indent="-457200"/>
            <a:r>
              <a:rPr lang="en-US" dirty="0" smtClean="0"/>
              <a:t>Anxiety and </a:t>
            </a:r>
            <a:r>
              <a:rPr lang="en-US" sz="2600" dirty="0" smtClean="0"/>
              <a:t>mood </a:t>
            </a:r>
            <a:r>
              <a:rPr lang="en-US" dirty="0" smtClean="0"/>
              <a:t>disorders</a:t>
            </a:r>
          </a:p>
          <a:p>
            <a:pPr marL="914400" lvl="1" indent="-457200"/>
            <a:r>
              <a:rPr lang="en-US" dirty="0" smtClean="0"/>
              <a:t>Substance </a:t>
            </a:r>
            <a:r>
              <a:rPr lang="en-US" dirty="0" smtClean="0"/>
              <a:t>use</a:t>
            </a:r>
          </a:p>
          <a:p>
            <a:pPr marL="914400" lvl="1" indent="-457200"/>
            <a:r>
              <a:rPr lang="en-US" dirty="0" smtClean="0"/>
              <a:t>Suicide</a:t>
            </a:r>
            <a:endParaRPr lang="en-US" dirty="0"/>
          </a:p>
          <a:p>
            <a:pPr marL="514350" indent="-457200"/>
            <a:r>
              <a:rPr lang="en-US" dirty="0" smtClean="0"/>
              <a:t>No association with family size, parental marital status, educational attainment, intelligence</a:t>
            </a:r>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4274739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Assessment: General</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a:xfrm>
            <a:off x="457200" y="1600200"/>
            <a:ext cx="8229600" cy="5257800"/>
          </a:xfrm>
        </p:spPr>
        <p:txBody>
          <a:bodyPr vert="horz">
            <a:normAutofit/>
          </a:bodyPr>
          <a:lstStyle/>
          <a:p>
            <a:pPr marL="514350" indent="-457200"/>
            <a:r>
              <a:rPr lang="en-US" dirty="0" smtClean="0"/>
              <a:t>3 Parts: Questionnaires, </a:t>
            </a:r>
            <a:r>
              <a:rPr lang="en-US" dirty="0" smtClean="0"/>
              <a:t>diagnostic </a:t>
            </a:r>
            <a:r>
              <a:rPr lang="en-US" dirty="0" smtClean="0"/>
              <a:t>interview, </a:t>
            </a:r>
            <a:r>
              <a:rPr lang="en-US" dirty="0" smtClean="0"/>
              <a:t>behavioral </a:t>
            </a:r>
            <a:r>
              <a:rPr lang="en-US" dirty="0" smtClean="0"/>
              <a:t>observation</a:t>
            </a:r>
          </a:p>
          <a:p>
            <a:pPr marL="514350" indent="-457200"/>
            <a:r>
              <a:rPr lang="en-US" dirty="0" smtClean="0"/>
              <a:t>Use clinical judgment to combine information from various sources</a:t>
            </a:r>
          </a:p>
          <a:p>
            <a:pPr marL="914400" lvl="1" indent="-457200"/>
            <a:r>
              <a:rPr lang="en-US" dirty="0" smtClean="0"/>
              <a:t>Separate interview with children &gt; 8yrs old</a:t>
            </a:r>
          </a:p>
          <a:p>
            <a:pPr marL="914400" lvl="1" indent="-457200"/>
            <a:r>
              <a:rPr lang="en-US" dirty="0" smtClean="0"/>
              <a:t>Anxious kids “fake good”</a:t>
            </a:r>
          </a:p>
          <a:p>
            <a:pPr marL="914400" lvl="1" indent="-457200"/>
            <a:r>
              <a:rPr lang="en-US" dirty="0" smtClean="0"/>
              <a:t>Anxious parents may exaggerate symptoms</a:t>
            </a:r>
          </a:p>
          <a:p>
            <a:pPr marL="514350" indent="-457200"/>
            <a:r>
              <a:rPr lang="en-US" dirty="0" smtClean="0"/>
              <a:t>Identify motivation behind behaviors</a:t>
            </a:r>
          </a:p>
          <a:p>
            <a:pPr marL="514350" indent="-457200"/>
            <a:r>
              <a:rPr lang="en-US" dirty="0" smtClean="0"/>
              <a:t>Determine primary </a:t>
            </a:r>
            <a:r>
              <a:rPr lang="en-US" dirty="0" smtClean="0"/>
              <a:t>disorder</a:t>
            </a:r>
            <a:r>
              <a:rPr lang="en-US" dirty="0" smtClean="0"/>
              <a:t> </a:t>
            </a:r>
            <a:r>
              <a:rPr lang="en-US" dirty="0" smtClean="0"/>
              <a:t>and treat first</a:t>
            </a:r>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854597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Assessment: Questionnaires</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a:xfrm>
            <a:off x="457200" y="1600200"/>
            <a:ext cx="8229600" cy="5257800"/>
          </a:xfrm>
        </p:spPr>
        <p:txBody>
          <a:bodyPr vert="horz">
            <a:normAutofit fontScale="70000" lnSpcReduction="20000"/>
          </a:bodyPr>
          <a:lstStyle/>
          <a:p>
            <a:pPr marL="514350" indent="-457200"/>
            <a:r>
              <a:rPr lang="en-US" dirty="0" smtClean="0">
                <a:hlinkClick r:id="rId3"/>
              </a:rPr>
              <a:t>Spence Children's Anxiety Scale (SCAS)</a:t>
            </a:r>
            <a:endParaRPr lang="en-US" dirty="0" smtClean="0"/>
          </a:p>
          <a:p>
            <a:pPr marL="514350" indent="-457200"/>
            <a:r>
              <a:rPr lang="en-US" dirty="0" smtClean="0">
                <a:hlinkClick r:id="rId4"/>
              </a:rPr>
              <a:t>Screen for Child Anxiety Related Disorders (SCARED)</a:t>
            </a:r>
            <a:endParaRPr lang="en-US" dirty="0" smtClean="0"/>
          </a:p>
          <a:p>
            <a:pPr marL="514350" indent="-457200"/>
            <a:r>
              <a:rPr lang="en-US" dirty="0" smtClean="0">
                <a:hlinkClick r:id="rId5"/>
              </a:rPr>
              <a:t>Multidimensional Anxiety Scale for Children (MASC 2)</a:t>
            </a:r>
            <a:endParaRPr lang="en-US" dirty="0" smtClean="0"/>
          </a:p>
          <a:p>
            <a:pPr marL="514350" indent="-457200"/>
            <a:r>
              <a:rPr lang="en-US" dirty="0" smtClean="0">
                <a:hlinkClick r:id="rId6"/>
              </a:rPr>
              <a:t>Preschool Anxiety Scale Revised (PASR)</a:t>
            </a:r>
            <a:endParaRPr lang="en-US" dirty="0" smtClean="0"/>
          </a:p>
          <a:p>
            <a:pPr marL="514350" indent="-457200"/>
            <a:r>
              <a:rPr lang="en-US" dirty="0" smtClean="0"/>
              <a:t>Revised Children’s Manifest Anxiety Scale (RCMAS)</a:t>
            </a:r>
          </a:p>
          <a:p>
            <a:pPr marL="514350" indent="-457200"/>
            <a:r>
              <a:rPr lang="en-US" dirty="0" smtClean="0"/>
              <a:t>State Trait Anxiety Inventory for Children (STAIC)</a:t>
            </a:r>
          </a:p>
          <a:p>
            <a:pPr marL="514350" indent="-457200"/>
            <a:r>
              <a:rPr lang="en-US" dirty="0" smtClean="0"/>
              <a:t>Beck Anxiety Inventory for Youth</a:t>
            </a:r>
          </a:p>
          <a:p>
            <a:pPr marL="514350" indent="-457200"/>
            <a:r>
              <a:rPr lang="en-US" dirty="0" smtClean="0"/>
              <a:t>Children’s Moods, Fears and Worries</a:t>
            </a:r>
          </a:p>
          <a:p>
            <a:pPr marL="514350" indent="-457200"/>
            <a:r>
              <a:rPr lang="en-US" dirty="0" smtClean="0">
                <a:hlinkClick r:id="rId7"/>
              </a:rPr>
              <a:t>Fear Survey Schedule for Children Revised (FSSC-R)</a:t>
            </a:r>
            <a:endParaRPr lang="en-US" dirty="0" smtClean="0"/>
          </a:p>
          <a:p>
            <a:pPr marL="514350" indent="-457200"/>
            <a:r>
              <a:rPr lang="en-US" dirty="0" smtClean="0"/>
              <a:t>Social Phobia and Anxiety Inventory for Children (SPAIC)</a:t>
            </a:r>
          </a:p>
          <a:p>
            <a:pPr marL="514350" indent="-457200"/>
            <a:r>
              <a:rPr lang="en-US" dirty="0" smtClean="0"/>
              <a:t>Social Anxiety Scale for Children-Revised (SASC-R)</a:t>
            </a:r>
          </a:p>
          <a:p>
            <a:pPr marL="514350" indent="-457200"/>
            <a:r>
              <a:rPr lang="en-US" dirty="0" smtClean="0"/>
              <a:t>Children’s Anxiety Sensitivity Index (CASI)</a:t>
            </a:r>
          </a:p>
          <a:p>
            <a:pPr marL="514350" indent="-457200"/>
            <a:r>
              <a:rPr lang="en-US" dirty="0" smtClean="0"/>
              <a:t>Children’s Automatic Thoughts Scale (CATS)</a:t>
            </a:r>
          </a:p>
          <a:p>
            <a:pPr marL="514350" indent="-457200"/>
            <a:r>
              <a:rPr lang="en-US" dirty="0" smtClean="0"/>
              <a:t>School Anxiety Scale-Teacher Report (SAS-TR)</a:t>
            </a:r>
          </a:p>
          <a:p>
            <a:pPr marL="514350" indent="-457200"/>
            <a:r>
              <a:rPr lang="en-US" dirty="0" smtClean="0"/>
              <a:t>Children’s Anxiety Life Interference Scale (CALIS)</a:t>
            </a:r>
          </a:p>
          <a:p>
            <a:pPr marL="514350" indent="-457200"/>
            <a:endParaRPr lang="en-US" dirty="0" smtClean="0"/>
          </a:p>
        </p:txBody>
      </p:sp>
      <p:pic>
        <p:nvPicPr>
          <p:cNvPr id="8" name="Picture 3"/>
          <p:cNvPicPr>
            <a:picLocks noChangeAspect="1" noChangeArrowheads="1"/>
          </p:cNvPicPr>
          <p:nvPr/>
        </p:nvPicPr>
        <p:blipFill>
          <a:blip r:embed="rId8"/>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705531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Assessment: Diagnostic Interview</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a:xfrm>
            <a:off x="457200" y="1600200"/>
            <a:ext cx="8229600" cy="5257800"/>
          </a:xfrm>
        </p:spPr>
        <p:txBody>
          <a:bodyPr vert="horz">
            <a:normAutofit/>
          </a:bodyPr>
          <a:lstStyle/>
          <a:p>
            <a:pPr marL="914400" lvl="1" indent="-457200"/>
            <a:r>
              <a:rPr lang="en-US" dirty="0" smtClean="0"/>
              <a:t>Kiddie Schedule for Affective Disorders and Schizophrenia (K-SADS</a:t>
            </a:r>
            <a:r>
              <a:rPr lang="en-US" dirty="0" smtClean="0"/>
              <a:t>) </a:t>
            </a:r>
            <a:r>
              <a:rPr lang="en-US" sz="2400" dirty="0" smtClean="0">
                <a:hlinkClick r:id="rId3"/>
              </a:rPr>
              <a:t>http</a:t>
            </a:r>
            <a:r>
              <a:rPr lang="en-US" sz="2400" dirty="0" smtClean="0">
                <a:hlinkClick r:id="rId3"/>
              </a:rPr>
              <a:t>://www.psychiatry.pitt.edu/node/8233</a:t>
            </a:r>
            <a:endParaRPr lang="en-US" sz="2400" dirty="0" smtClean="0"/>
          </a:p>
          <a:p>
            <a:pPr marL="914400" lvl="1" indent="-457200"/>
            <a:r>
              <a:rPr lang="en-US" dirty="0" smtClean="0"/>
              <a:t>Developmental and Wellbeing Assessment (DAWBA)</a:t>
            </a:r>
          </a:p>
          <a:p>
            <a:pPr marL="857250" lvl="2" indent="0">
              <a:buNone/>
            </a:pPr>
            <a:r>
              <a:rPr lang="en-US" dirty="0" smtClean="0">
                <a:hlinkClick r:id="rId4"/>
              </a:rPr>
              <a:t>http://www.dawba.com</a:t>
            </a:r>
            <a:endParaRPr lang="en-US" dirty="0" smtClean="0"/>
          </a:p>
          <a:p>
            <a:pPr marL="914400" lvl="1" indent="-457200"/>
            <a:r>
              <a:rPr lang="en-US" dirty="0" smtClean="0"/>
              <a:t>Diagnostic Interview Schedule for Children (DISC)</a:t>
            </a:r>
          </a:p>
          <a:p>
            <a:pPr marL="914400" lvl="1" indent="-457200"/>
            <a:r>
              <a:rPr lang="en-US" dirty="0" smtClean="0"/>
              <a:t>Anxiety Disorders Interview Schedule for Children (ADIS-C)</a:t>
            </a:r>
          </a:p>
          <a:p>
            <a:pPr marL="914400" lvl="1" indent="-457200"/>
            <a:r>
              <a:rPr lang="en-US" dirty="0" smtClean="0"/>
              <a:t>Preschool Age Psychiatric Assessment (PAPA)</a:t>
            </a:r>
          </a:p>
        </p:txBody>
      </p:sp>
      <p:pic>
        <p:nvPicPr>
          <p:cNvPr id="8" name="Picture 3"/>
          <p:cNvPicPr>
            <a:picLocks noChangeAspect="1" noChangeArrowheads="1"/>
          </p:cNvPicPr>
          <p:nvPr/>
        </p:nvPicPr>
        <p:blipFill>
          <a:blip r:embed="rId5"/>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184861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Risk and Maintaining Factors</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a:bodyPr>
          <a:lstStyle/>
          <a:p>
            <a:pPr marL="57150" indent="0">
              <a:buNone/>
            </a:pPr>
            <a:r>
              <a:rPr lang="en-US" dirty="0" smtClean="0"/>
              <a:t>Family </a:t>
            </a:r>
            <a:r>
              <a:rPr lang="en-US" dirty="0" smtClean="0"/>
              <a:t>transmission:</a:t>
            </a:r>
            <a:endParaRPr lang="en-US" dirty="0" smtClean="0"/>
          </a:p>
          <a:p>
            <a:pPr marL="514350" indent="-457200"/>
            <a:r>
              <a:rPr lang="en-US" dirty="0" smtClean="0"/>
              <a:t>Anxiety and inhibited temperament runs in families</a:t>
            </a:r>
          </a:p>
          <a:p>
            <a:pPr marL="514350" indent="-457200"/>
            <a:r>
              <a:rPr lang="en-US" dirty="0" smtClean="0"/>
              <a:t>1</a:t>
            </a:r>
            <a:r>
              <a:rPr lang="en-US" baseline="30000" dirty="0" smtClean="0"/>
              <a:t>st</a:t>
            </a:r>
            <a:r>
              <a:rPr lang="en-US" dirty="0" smtClean="0"/>
              <a:t> degree relatives at risk for anxiety and mood </a:t>
            </a:r>
            <a:r>
              <a:rPr lang="en-US" dirty="0" smtClean="0"/>
              <a:t>disorders</a:t>
            </a:r>
            <a:endParaRPr lang="en-US" dirty="0" smtClean="0"/>
          </a:p>
          <a:p>
            <a:pPr marL="514350" indent="-457200"/>
            <a:r>
              <a:rPr lang="en-US" dirty="0" smtClean="0"/>
              <a:t>Transmission of specific disorders have some specificity</a:t>
            </a:r>
          </a:p>
          <a:p>
            <a:pPr marL="514350" indent="-457200"/>
            <a:r>
              <a:rPr lang="en-US" dirty="0"/>
              <a:t>Genetic and environmental influences</a:t>
            </a:r>
          </a:p>
          <a:p>
            <a:pPr marL="514350" indent="-457200"/>
            <a:endParaRPr lang="en-US" dirty="0" smtClean="0"/>
          </a:p>
          <a:p>
            <a:pPr marL="57150" indent="0">
              <a:buNone/>
            </a:pPr>
            <a:endParaRPr lang="en-US" dirty="0" smtClean="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672668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Risk and Maintaining Factors</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a:bodyPr>
          <a:lstStyle/>
          <a:p>
            <a:pPr marL="57150" indent="0">
              <a:buNone/>
            </a:pPr>
            <a:r>
              <a:rPr lang="en-US" dirty="0" smtClean="0"/>
              <a:t>Genetic Factors:</a:t>
            </a:r>
          </a:p>
          <a:p>
            <a:pPr marL="514350" indent="-457200"/>
            <a:r>
              <a:rPr lang="en-US" dirty="0" smtClean="0"/>
              <a:t>~40% variance mediated by genetics</a:t>
            </a:r>
          </a:p>
          <a:p>
            <a:pPr marL="514350" indent="-457200"/>
            <a:r>
              <a:rPr lang="en-US" dirty="0" smtClean="0"/>
              <a:t>Twin studies show 30-40% variance by heritability</a:t>
            </a:r>
          </a:p>
          <a:p>
            <a:pPr marL="514350" indent="-457200"/>
            <a:r>
              <a:rPr lang="en-US" dirty="0" smtClean="0"/>
              <a:t>Especially </a:t>
            </a:r>
            <a:r>
              <a:rPr lang="en-US" dirty="0" smtClean="0"/>
              <a:t>high with </a:t>
            </a:r>
            <a:r>
              <a:rPr lang="en-US" dirty="0" smtClean="0"/>
              <a:t>general neuroticism</a:t>
            </a:r>
          </a:p>
          <a:p>
            <a:pPr marL="514350" indent="-457200"/>
            <a:r>
              <a:rPr lang="en-US" dirty="0" smtClean="0"/>
              <a:t>Most studied is 5HTTLPR gene</a:t>
            </a:r>
          </a:p>
          <a:p>
            <a:pPr marL="514350" indent="-457200"/>
            <a:r>
              <a:rPr lang="en-US" dirty="0" smtClean="0"/>
              <a:t>2 short </a:t>
            </a:r>
            <a:r>
              <a:rPr lang="en-US" dirty="0" smtClean="0"/>
              <a:t>alleles on </a:t>
            </a:r>
            <a:r>
              <a:rPr lang="en-US" dirty="0" smtClean="0"/>
              <a:t>5HTT gene increase environmental </a:t>
            </a:r>
            <a:r>
              <a:rPr lang="en-US" dirty="0" smtClean="0"/>
              <a:t>responsiveness</a:t>
            </a:r>
            <a:endParaRPr lang="en-US" dirty="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502549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Risk and Maintaining Factors</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a:xfrm>
            <a:off x="457200" y="1600200"/>
            <a:ext cx="8229600" cy="5099075"/>
          </a:xfrm>
        </p:spPr>
        <p:txBody>
          <a:bodyPr vert="horz">
            <a:normAutofit fontScale="92500" lnSpcReduction="20000"/>
          </a:bodyPr>
          <a:lstStyle/>
          <a:p>
            <a:pPr marL="57150" indent="0">
              <a:buNone/>
            </a:pPr>
            <a:r>
              <a:rPr lang="en-US" dirty="0" smtClean="0"/>
              <a:t>Temperamental Factors:</a:t>
            </a:r>
          </a:p>
          <a:p>
            <a:pPr marL="514350" indent="-457200"/>
            <a:r>
              <a:rPr lang="en-US" dirty="0" smtClean="0"/>
              <a:t>Best studied and most clearly </a:t>
            </a:r>
          </a:p>
          <a:p>
            <a:pPr marL="57150" indent="0">
              <a:buNone/>
            </a:pPr>
            <a:r>
              <a:rPr lang="en-US" dirty="0"/>
              <a:t>	</a:t>
            </a:r>
            <a:r>
              <a:rPr lang="en-US" dirty="0" smtClean="0"/>
              <a:t>established risk </a:t>
            </a:r>
            <a:r>
              <a:rPr lang="en-US" dirty="0" smtClean="0"/>
              <a:t>factor</a:t>
            </a:r>
            <a:r>
              <a:rPr lang="en-US" dirty="0" smtClean="0">
                <a:sym typeface="Symbol"/>
              </a:rPr>
              <a:t>˃</a:t>
            </a:r>
            <a:r>
              <a:rPr lang="en-US" dirty="0" smtClean="0"/>
              <a:t>inhibition</a:t>
            </a:r>
            <a:r>
              <a:rPr lang="en-US" dirty="0" smtClean="0"/>
              <a:t>	</a:t>
            </a:r>
          </a:p>
          <a:p>
            <a:pPr marL="914400" lvl="1" indent="-457200"/>
            <a:r>
              <a:rPr lang="en-US" dirty="0" smtClean="0"/>
              <a:t>Withdrawal in face of novelty</a:t>
            </a:r>
          </a:p>
          <a:p>
            <a:pPr marL="914400" lvl="1" indent="-457200"/>
            <a:r>
              <a:rPr lang="en-US" dirty="0" smtClean="0"/>
              <a:t>Lack of smiling</a:t>
            </a:r>
          </a:p>
          <a:p>
            <a:pPr marL="914400" lvl="1" indent="-457200"/>
            <a:r>
              <a:rPr lang="en-US" dirty="0" smtClean="0"/>
              <a:t>Lack of talk</a:t>
            </a:r>
          </a:p>
          <a:p>
            <a:pPr marL="914400" lvl="1" indent="-457200"/>
            <a:r>
              <a:rPr lang="en-US" dirty="0" smtClean="0"/>
              <a:t>Limited eye contact</a:t>
            </a:r>
          </a:p>
          <a:p>
            <a:pPr marL="914400" lvl="1" indent="-457200"/>
            <a:r>
              <a:rPr lang="en-US" dirty="0" smtClean="0"/>
              <a:t>Close </a:t>
            </a:r>
            <a:r>
              <a:rPr lang="en-US" dirty="0"/>
              <a:t>proximity to attachment </a:t>
            </a:r>
            <a:r>
              <a:rPr lang="en-US" dirty="0" smtClean="0"/>
              <a:t>figure</a:t>
            </a:r>
          </a:p>
          <a:p>
            <a:pPr marL="914400" lvl="1" indent="-457200"/>
            <a:r>
              <a:rPr lang="en-US" dirty="0"/>
              <a:t>Slowness to warm up to strangers or </a:t>
            </a:r>
            <a:r>
              <a:rPr lang="en-US" dirty="0" smtClean="0"/>
              <a:t>peers</a:t>
            </a:r>
          </a:p>
          <a:p>
            <a:pPr marL="914400" lvl="1" indent="-457200"/>
            <a:r>
              <a:rPr lang="en-US" dirty="0" smtClean="0"/>
              <a:t>Unwillingness to explore new situations</a:t>
            </a:r>
          </a:p>
          <a:p>
            <a:pPr marL="514350" indent="-457200"/>
            <a:r>
              <a:rPr lang="en-US" dirty="0" smtClean="0"/>
              <a:t>Inhibited preschool kids 2-4x more likely to </a:t>
            </a:r>
          </a:p>
          <a:p>
            <a:pPr marL="57150" indent="0">
              <a:buNone/>
            </a:pPr>
            <a:r>
              <a:rPr lang="en-US" dirty="0"/>
              <a:t>	</a:t>
            </a:r>
            <a:r>
              <a:rPr lang="en-US" dirty="0" smtClean="0"/>
              <a:t>have anxiety by middle childhood</a:t>
            </a:r>
            <a:endParaRPr lang="en-US" dirty="0"/>
          </a:p>
          <a:p>
            <a:pPr marL="514350" indent="-457200"/>
            <a:endParaRPr lang="en-US" dirty="0" smtClean="0"/>
          </a:p>
          <a:p>
            <a:pPr marL="57150" indent="0">
              <a:buNone/>
            </a:pPr>
            <a:endParaRPr lang="en-US" dirty="0" smtClean="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4" name="Picture 3" descr="Screen Shot 2016-07-12 at 1.37.4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620" y="1775344"/>
            <a:ext cx="2619218" cy="2625160"/>
          </a:xfrm>
          <a:prstGeom prst="rect">
            <a:avLst/>
          </a:prstGeom>
        </p:spPr>
      </p:pic>
    </p:spTree>
    <p:extLst>
      <p:ext uri="{BB962C8B-B14F-4D97-AF65-F5344CB8AC3E}">
        <p14:creationId xmlns:p14="http://schemas.microsoft.com/office/powerpoint/2010/main" val="1801200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Risk and Maintaining Factors</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fontScale="92500" lnSpcReduction="10000"/>
          </a:bodyPr>
          <a:lstStyle/>
          <a:p>
            <a:pPr marL="0" indent="0">
              <a:buNone/>
            </a:pPr>
            <a:r>
              <a:rPr lang="en-US" dirty="0"/>
              <a:t>Parent and family </a:t>
            </a:r>
            <a:r>
              <a:rPr lang="en-US" dirty="0" smtClean="0"/>
              <a:t>factors:</a:t>
            </a:r>
          </a:p>
          <a:p>
            <a:r>
              <a:rPr lang="en-US" dirty="0" smtClean="0"/>
              <a:t>Evidence difficult to obtain</a:t>
            </a:r>
          </a:p>
          <a:p>
            <a:r>
              <a:rPr lang="en-US" dirty="0" smtClean="0"/>
              <a:t>Data not consistent</a:t>
            </a:r>
          </a:p>
          <a:p>
            <a:r>
              <a:rPr lang="en-US" dirty="0" smtClean="0"/>
              <a:t>Parenting characteristics:</a:t>
            </a:r>
          </a:p>
          <a:p>
            <a:pPr lvl="1"/>
            <a:r>
              <a:rPr lang="en-US" dirty="0" smtClean="0"/>
              <a:t>Overprotection</a:t>
            </a:r>
          </a:p>
          <a:p>
            <a:pPr lvl="1"/>
            <a:r>
              <a:rPr lang="en-US" dirty="0" smtClean="0"/>
              <a:t>Intrusiveness</a:t>
            </a:r>
          </a:p>
          <a:p>
            <a:pPr lvl="1"/>
            <a:r>
              <a:rPr lang="en-US" dirty="0" smtClean="0"/>
              <a:t>Negativity</a:t>
            </a:r>
          </a:p>
          <a:p>
            <a:r>
              <a:rPr lang="en-US" dirty="0" smtClean="0"/>
              <a:t>Parental modeling and communication of fear </a:t>
            </a:r>
          </a:p>
          <a:p>
            <a:r>
              <a:rPr lang="en-US" dirty="0" smtClean="0"/>
              <a:t>Sexual </a:t>
            </a:r>
            <a:r>
              <a:rPr lang="en-US" dirty="0" smtClean="0"/>
              <a:t>abuse, </a:t>
            </a:r>
            <a:r>
              <a:rPr lang="en-US" dirty="0" smtClean="0"/>
              <a:t>physical abuse, family violence</a:t>
            </a:r>
          </a:p>
          <a:p>
            <a:pPr marL="57150" indent="0">
              <a:buNone/>
            </a:pPr>
            <a:endParaRPr lang="en-US" dirty="0" smtClean="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610654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Risk and Maintaining Factors</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a:bodyPr>
          <a:lstStyle/>
          <a:p>
            <a:pPr marL="0" indent="0">
              <a:buNone/>
            </a:pPr>
            <a:r>
              <a:rPr lang="en-US" dirty="0" smtClean="0"/>
              <a:t>Life Events:</a:t>
            </a:r>
          </a:p>
          <a:p>
            <a:r>
              <a:rPr lang="en-US" dirty="0" smtClean="0"/>
              <a:t>Increased negative life events</a:t>
            </a:r>
          </a:p>
          <a:p>
            <a:r>
              <a:rPr lang="en-US" dirty="0" smtClean="0"/>
              <a:t>Greatest difference on dependent events</a:t>
            </a:r>
          </a:p>
          <a:p>
            <a:r>
              <a:rPr lang="en-US" dirty="0" smtClean="0"/>
              <a:t>Bullying and teasing</a:t>
            </a:r>
          </a:p>
          <a:p>
            <a:r>
              <a:rPr lang="en-US" dirty="0" smtClean="0"/>
              <a:t>Neglect and rejection by peers</a:t>
            </a:r>
          </a:p>
          <a:p>
            <a:pPr marL="57150" indent="0">
              <a:buNone/>
            </a:pPr>
            <a:endParaRPr lang="en-US" dirty="0" smtClean="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962972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Risk and Maintaining Factors</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a:bodyPr>
          <a:lstStyle/>
          <a:p>
            <a:pPr marL="0" indent="0">
              <a:buNone/>
            </a:pPr>
            <a:r>
              <a:rPr lang="en-US" dirty="0" smtClean="0"/>
              <a:t>Cognitive Biases:</a:t>
            </a:r>
          </a:p>
          <a:p>
            <a:r>
              <a:rPr lang="en-US" dirty="0" smtClean="0"/>
              <a:t>Heightened threat beliefs and expectations</a:t>
            </a:r>
          </a:p>
          <a:p>
            <a:r>
              <a:rPr lang="en-US" dirty="0" smtClean="0"/>
              <a:t>Specific to disorder type</a:t>
            </a:r>
          </a:p>
          <a:p>
            <a:r>
              <a:rPr lang="en-US" dirty="0" smtClean="0"/>
              <a:t>Decrease with successful treatment</a:t>
            </a:r>
          </a:p>
          <a:p>
            <a:r>
              <a:rPr lang="en-US" dirty="0" smtClean="0"/>
              <a:t>Bias in attention toward threat</a:t>
            </a:r>
          </a:p>
          <a:p>
            <a:r>
              <a:rPr lang="en-US" dirty="0" smtClean="0"/>
              <a:t>Bias to interpret ambiguous info as threat</a:t>
            </a:r>
          </a:p>
          <a:p>
            <a:pPr marL="57150" indent="0">
              <a:buNone/>
            </a:pPr>
            <a:endParaRPr lang="en-US" dirty="0" smtClean="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433929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6"/>
            <a:ext cx="8229600" cy="3514724"/>
          </a:xfrm>
        </p:spPr>
        <p:txBody>
          <a:bodyPr>
            <a:noAutofit/>
          </a:bodyPr>
          <a:lstStyle/>
          <a:p>
            <a:pPr algn="l"/>
            <a:r>
              <a:rPr lang="en-US" sz="1800" dirty="0" smtClean="0"/>
              <a:t>The </a:t>
            </a:r>
            <a:r>
              <a:rPr lang="en-US" sz="1800" dirty="0"/>
              <a:t>“IACAPAP Textbook of Child and Adolescent Mental Health” is </a:t>
            </a:r>
            <a:r>
              <a:rPr lang="en-US" sz="1800" dirty="0" smtClean="0"/>
              <a:t>available </a:t>
            </a:r>
            <a:r>
              <a:rPr lang="en-US" sz="1800" dirty="0"/>
              <a:t>at the IACAPAP website </a:t>
            </a:r>
            <a:r>
              <a:rPr lang="en-US" sz="1800" u="sng" dirty="0"/>
              <a:t>http://</a:t>
            </a:r>
            <a:r>
              <a:rPr lang="en-US" sz="1800" u="sng" dirty="0" err="1"/>
              <a:t>iacapap.org</a:t>
            </a:r>
            <a:r>
              <a:rPr lang="en-US" sz="1800" u="sng" dirty="0"/>
              <a:t>/</a:t>
            </a:r>
            <a:r>
              <a:rPr lang="en-US" sz="1800" u="sng" dirty="0" err="1"/>
              <a:t>iacapap</a:t>
            </a:r>
            <a:r>
              <a:rPr lang="en-US" sz="1800" u="sng" dirty="0"/>
              <a:t>-textbook-of-child-and-adolescent-mental-health</a:t>
            </a: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Please </a:t>
            </a:r>
            <a:r>
              <a:rPr lang="en-US" sz="1800" dirty="0"/>
              <a:t>note that this </a:t>
            </a:r>
            <a:r>
              <a:rPr lang="en-US" sz="1800" dirty="0" smtClean="0"/>
              <a:t>book and its companion </a:t>
            </a:r>
            <a:r>
              <a:rPr lang="en-US" sz="1800" dirty="0" err="1" smtClean="0"/>
              <a:t>powerpoint</a:t>
            </a:r>
            <a:r>
              <a:rPr lang="en-US" sz="1800" dirty="0" smtClean="0"/>
              <a:t> are:</a:t>
            </a:r>
            <a:r>
              <a:rPr lang="en-US" sz="1800" dirty="0"/>
              <a:t/>
            </a:r>
            <a:br>
              <a:rPr lang="en-US" sz="1800" dirty="0"/>
            </a:br>
            <a:r>
              <a:rPr lang="en-US" sz="1800" dirty="0"/>
              <a:t>·        Free and no registration is required to read or download it</a:t>
            </a:r>
            <a:br>
              <a:rPr lang="en-US" sz="1800" dirty="0"/>
            </a:br>
            <a:r>
              <a:rPr lang="en-US" sz="1800" dirty="0"/>
              <a:t>·        This is an open-access publication under the Creative Commons Attribution Non</a:t>
            </a:r>
            <a:r>
              <a:rPr lang="en-US" sz="1800" dirty="0" smtClean="0"/>
              <a:t>-	commercial </a:t>
            </a:r>
            <a:r>
              <a:rPr lang="en-US" sz="1800" dirty="0"/>
              <a:t>License. According to this, use, distribution and reproduction in any </a:t>
            </a:r>
            <a:r>
              <a:rPr lang="en-US" sz="1800" dirty="0" smtClean="0"/>
              <a:t>	medium </a:t>
            </a:r>
            <a:r>
              <a:rPr lang="en-US" sz="1800" dirty="0"/>
              <a:t>are allowed without prior permission provided the original work is </a:t>
            </a:r>
            <a:r>
              <a:rPr lang="en-US" sz="1800" dirty="0" smtClean="0"/>
              <a:t>	properly </a:t>
            </a:r>
            <a:r>
              <a:rPr lang="en-US" sz="1800" dirty="0"/>
              <a:t>cited and the use is non-commercial.</a:t>
            </a:r>
            <a:br>
              <a:rPr lang="en-US" sz="1800" dirty="0"/>
            </a:br>
            <a:endParaRPr lang="en-US" sz="1800" dirty="0"/>
          </a:p>
        </p:txBody>
      </p:sp>
      <p:sp>
        <p:nvSpPr>
          <p:cNvPr id="3" name="Vertical Text Placeholder 2"/>
          <p:cNvSpPr>
            <a:spLocks noGrp="1"/>
          </p:cNvSpPr>
          <p:nvPr>
            <p:ph type="body" orient="vert" idx="1"/>
          </p:nvPr>
        </p:nvSpPr>
        <p:spPr>
          <a:xfrm>
            <a:off x="457200" y="4203700"/>
            <a:ext cx="8229600" cy="1947863"/>
          </a:xfrm>
        </p:spPr>
        <p:txBody>
          <a:bodyPr/>
          <a:lstStyle/>
          <a:p>
            <a:endParaRPr lang="en-US" dirty="0"/>
          </a:p>
        </p:txBody>
      </p:sp>
      <p:pic>
        <p:nvPicPr>
          <p:cNvPr id="4" name="Picture 3"/>
          <p:cNvPicPr>
            <a:picLocks noChangeAspect="1"/>
          </p:cNvPicPr>
          <p:nvPr/>
        </p:nvPicPr>
        <p:blipFill>
          <a:blip r:embed="rId2"/>
          <a:stretch>
            <a:fillRect/>
          </a:stretch>
        </p:blipFill>
        <p:spPr>
          <a:xfrm>
            <a:off x="0" y="3851752"/>
            <a:ext cx="9144000" cy="3032163"/>
          </a:xfrm>
          <a:prstGeom prst="rect">
            <a:avLst/>
          </a:prstGeom>
        </p:spPr>
      </p:pic>
    </p:spTree>
    <p:extLst>
      <p:ext uri="{BB962C8B-B14F-4D97-AF65-F5344CB8AC3E}">
        <p14:creationId xmlns:p14="http://schemas.microsoft.com/office/powerpoint/2010/main" val="2210476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Treatment</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fontScale="85000" lnSpcReduction="20000"/>
          </a:bodyPr>
          <a:lstStyle/>
          <a:p>
            <a:pPr marL="57150" indent="0">
              <a:buNone/>
            </a:pPr>
            <a:r>
              <a:rPr lang="en-US" dirty="0" smtClean="0"/>
              <a:t>Psychopharmacology:</a:t>
            </a:r>
          </a:p>
          <a:p>
            <a:pPr marL="514350" indent="-457200"/>
            <a:r>
              <a:rPr lang="en-US" dirty="0" smtClean="0"/>
              <a:t>Selective Serotonin Reuptake Inhibitors (SSRIs)</a:t>
            </a:r>
          </a:p>
          <a:p>
            <a:pPr marL="514350" indent="-457200"/>
            <a:r>
              <a:rPr lang="en-US" dirty="0" smtClean="0"/>
              <a:t>Most studies focus on OCD</a:t>
            </a:r>
          </a:p>
          <a:p>
            <a:pPr marL="514350" indent="-457200"/>
            <a:r>
              <a:rPr lang="en-US" dirty="0" smtClean="0"/>
              <a:t>Little difference between agents, except paroxetine not recommended</a:t>
            </a:r>
          </a:p>
          <a:p>
            <a:pPr marL="514350" indent="-457200"/>
            <a:r>
              <a:rPr lang="en-US" dirty="0" smtClean="0"/>
              <a:t>Treatment generally 10-15 weeks</a:t>
            </a:r>
          </a:p>
          <a:p>
            <a:pPr marL="514350" indent="-457200"/>
            <a:r>
              <a:rPr lang="en-US" dirty="0" smtClean="0"/>
              <a:t>50-60% children respond </a:t>
            </a:r>
            <a:r>
              <a:rPr lang="en-US" dirty="0" err="1" smtClean="0"/>
              <a:t>vs</a:t>
            </a:r>
            <a:r>
              <a:rPr lang="en-US" dirty="0" smtClean="0"/>
              <a:t> 30% placebo</a:t>
            </a:r>
          </a:p>
          <a:p>
            <a:pPr marL="514350" indent="-457200"/>
            <a:r>
              <a:rPr lang="en-US" dirty="0" smtClean="0"/>
              <a:t>Medication effects may level off after 8 weeks</a:t>
            </a:r>
          </a:p>
          <a:p>
            <a:pPr marL="514350" indent="-457200"/>
            <a:r>
              <a:rPr lang="en-US" dirty="0" smtClean="0"/>
              <a:t>7% anxious kids discontinue due to adverse side effects</a:t>
            </a:r>
          </a:p>
          <a:p>
            <a:pPr marL="514350" indent="-457200"/>
            <a:r>
              <a:rPr lang="en-US" dirty="0" smtClean="0"/>
              <a:t>Monitor for </a:t>
            </a:r>
            <a:r>
              <a:rPr lang="en-US" dirty="0" smtClean="0"/>
              <a:t>suicidality</a:t>
            </a:r>
            <a:endParaRPr lang="en-US" dirty="0" smtClean="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789817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Treatment</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a:xfrm>
            <a:off x="457199" y="1600200"/>
            <a:ext cx="8686799" cy="5257800"/>
          </a:xfrm>
        </p:spPr>
        <p:txBody>
          <a:bodyPr vert="horz">
            <a:normAutofit fontScale="70000" lnSpcReduction="20000"/>
          </a:bodyPr>
          <a:lstStyle/>
          <a:p>
            <a:pPr marL="57150" indent="0">
              <a:buNone/>
            </a:pPr>
            <a:r>
              <a:rPr lang="en-US" sz="3800" dirty="0" smtClean="0"/>
              <a:t>Skills-based programs:</a:t>
            </a:r>
          </a:p>
          <a:p>
            <a:pPr marL="514350" indent="-457200"/>
            <a:r>
              <a:rPr lang="en-US" sz="3800" dirty="0" err="1" smtClean="0"/>
              <a:t>Psychoeducation</a:t>
            </a:r>
            <a:endParaRPr lang="en-US" sz="3800" dirty="0" smtClean="0"/>
          </a:p>
          <a:p>
            <a:pPr marL="514350" indent="-457200"/>
            <a:r>
              <a:rPr lang="en-US" sz="3800" dirty="0" smtClean="0"/>
              <a:t>Relaxation</a:t>
            </a:r>
          </a:p>
          <a:p>
            <a:pPr marL="514350" indent="-457200"/>
            <a:r>
              <a:rPr lang="en-US" sz="3800" dirty="0" smtClean="0"/>
              <a:t>Exposure</a:t>
            </a:r>
            <a:endParaRPr lang="en-US" sz="3800" dirty="0" smtClean="0"/>
          </a:p>
          <a:p>
            <a:pPr marL="514350" indent="-457200"/>
            <a:r>
              <a:rPr lang="en-US" sz="3800" dirty="0" smtClean="0"/>
              <a:t>Contingency management</a:t>
            </a:r>
          </a:p>
          <a:p>
            <a:pPr marL="514350" indent="-457200"/>
            <a:r>
              <a:rPr lang="en-US" sz="3800" dirty="0" smtClean="0"/>
              <a:t>Parent training</a:t>
            </a:r>
          </a:p>
          <a:p>
            <a:pPr marL="514350" indent="-457200"/>
            <a:r>
              <a:rPr lang="en-US" sz="3800" dirty="0" smtClean="0"/>
              <a:t>Cognitive restructuring</a:t>
            </a:r>
          </a:p>
          <a:p>
            <a:pPr marL="514350" indent="-457200"/>
            <a:r>
              <a:rPr lang="en-US" sz="3800" dirty="0" smtClean="0"/>
              <a:t>Social skills and assertiveness training</a:t>
            </a:r>
          </a:p>
          <a:p>
            <a:pPr marL="57150" indent="0">
              <a:buNone/>
            </a:pPr>
            <a:endParaRPr lang="en-US" sz="4600" dirty="0" smtClean="0"/>
          </a:p>
          <a:p>
            <a:pPr marL="57150" indent="0">
              <a:buNone/>
            </a:pPr>
            <a:r>
              <a:rPr lang="en-US" sz="4600" dirty="0" smtClean="0"/>
              <a:t>Generally 8-15 weeks</a:t>
            </a:r>
          </a:p>
          <a:p>
            <a:pPr marL="57150" indent="0">
              <a:buNone/>
            </a:pPr>
            <a:r>
              <a:rPr lang="en-US" sz="4600" dirty="0" smtClean="0"/>
              <a:t>1-2 hours/session</a:t>
            </a:r>
          </a:p>
          <a:p>
            <a:pPr marL="57150" indent="0">
              <a:buNone/>
            </a:pPr>
            <a:r>
              <a:rPr lang="en-US" sz="4600" dirty="0" smtClean="0"/>
              <a:t>Group or individual</a:t>
            </a:r>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4" name="Picture 3" descr="Screen Shot 2016-07-12 at 2.53.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6766" y="1663481"/>
            <a:ext cx="1960034" cy="2715129"/>
          </a:xfrm>
          <a:prstGeom prst="rect">
            <a:avLst/>
          </a:prstGeom>
        </p:spPr>
      </p:pic>
      <p:sp>
        <p:nvSpPr>
          <p:cNvPr id="7" name="TextBox 6"/>
          <p:cNvSpPr txBox="1"/>
          <p:nvPr/>
        </p:nvSpPr>
        <p:spPr>
          <a:xfrm rot="10800000" flipV="1">
            <a:off x="6442128" y="4501085"/>
            <a:ext cx="2417234" cy="461665"/>
          </a:xfrm>
          <a:prstGeom prst="rect">
            <a:avLst/>
          </a:prstGeom>
          <a:noFill/>
        </p:spPr>
        <p:txBody>
          <a:bodyPr wrap="square" rtlCol="0">
            <a:spAutoFit/>
          </a:bodyPr>
          <a:lstStyle/>
          <a:p>
            <a:r>
              <a:rPr lang="en-US" sz="800" dirty="0" smtClean="0">
                <a:hlinkClick r:id="rId5"/>
              </a:rPr>
              <a:t>http://www.adaa.org/resources-professionals/podcasts/what-parents-need-know-about-treatment-children-with-anxiety-disord</a:t>
            </a:r>
            <a:endParaRPr lang="en-US" sz="800" dirty="0"/>
          </a:p>
        </p:txBody>
      </p:sp>
    </p:spTree>
    <p:extLst>
      <p:ext uri="{BB962C8B-B14F-4D97-AF65-F5344CB8AC3E}">
        <p14:creationId xmlns:p14="http://schemas.microsoft.com/office/powerpoint/2010/main" val="116222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Treatment: Skills-Based Programs</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a:bodyPr>
          <a:lstStyle/>
          <a:p>
            <a:pPr marL="57150" indent="0">
              <a:buNone/>
            </a:pPr>
            <a:endParaRPr lang="en-US" dirty="0" smtClean="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6" name="Picture 5" descr="Screen Shot 2016-07-12 at 2.08.4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417638"/>
            <a:ext cx="8229600" cy="5215957"/>
          </a:xfrm>
          <a:prstGeom prst="rect">
            <a:avLst/>
          </a:prstGeom>
        </p:spPr>
      </p:pic>
    </p:spTree>
    <p:extLst>
      <p:ext uri="{BB962C8B-B14F-4D97-AF65-F5344CB8AC3E}">
        <p14:creationId xmlns:p14="http://schemas.microsoft.com/office/powerpoint/2010/main" val="747398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Prevention and Early Intervention</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lnSpcReduction="10000"/>
          </a:bodyPr>
          <a:lstStyle/>
          <a:p>
            <a:pPr marL="514350" indent="-457200"/>
            <a:r>
              <a:rPr lang="en-US" dirty="0" smtClean="0"/>
              <a:t>Universal programs</a:t>
            </a:r>
          </a:p>
          <a:p>
            <a:pPr marL="914400" lvl="1" indent="-457200"/>
            <a:r>
              <a:rPr lang="en-US" dirty="0" smtClean="0"/>
              <a:t>Broad emotional health</a:t>
            </a:r>
          </a:p>
          <a:p>
            <a:pPr marL="914400" lvl="1" indent="-457200"/>
            <a:r>
              <a:rPr lang="en-US" dirty="0" smtClean="0"/>
              <a:t>Small but meaningful effect sizes</a:t>
            </a:r>
          </a:p>
          <a:p>
            <a:r>
              <a:rPr lang="en-US" dirty="0" smtClean="0"/>
              <a:t>Selective programs</a:t>
            </a:r>
          </a:p>
          <a:p>
            <a:pPr lvl="1"/>
            <a:r>
              <a:rPr lang="en-US" dirty="0" smtClean="0"/>
              <a:t>Increased risk but no diagnosis</a:t>
            </a:r>
          </a:p>
          <a:p>
            <a:pPr lvl="1"/>
            <a:r>
              <a:rPr lang="en-US" dirty="0" smtClean="0"/>
              <a:t>Moderate effect sizes</a:t>
            </a:r>
          </a:p>
          <a:p>
            <a:r>
              <a:rPr lang="en-US" dirty="0" smtClean="0"/>
              <a:t>Indicated programs</a:t>
            </a:r>
          </a:p>
          <a:p>
            <a:pPr lvl="1"/>
            <a:r>
              <a:rPr lang="en-US" dirty="0" smtClean="0"/>
              <a:t>High score on risk factors like temperament</a:t>
            </a:r>
          </a:p>
          <a:p>
            <a:pPr lvl="1"/>
            <a:r>
              <a:rPr lang="en-US" dirty="0" smtClean="0"/>
              <a:t>Cool Little Kids for high parent anxiety</a:t>
            </a:r>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4" name="Picture 3" descr="Screen Shot 2016-07-12 at 3.16.2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9463" y="1600200"/>
            <a:ext cx="2547480" cy="1577917"/>
          </a:xfrm>
          <a:prstGeom prst="rect">
            <a:avLst/>
          </a:prstGeom>
        </p:spPr>
      </p:pic>
      <p:sp>
        <p:nvSpPr>
          <p:cNvPr id="5" name="TextBox 4"/>
          <p:cNvSpPr txBox="1"/>
          <p:nvPr/>
        </p:nvSpPr>
        <p:spPr>
          <a:xfrm>
            <a:off x="6160241" y="3152600"/>
            <a:ext cx="2983759" cy="215444"/>
          </a:xfrm>
          <a:prstGeom prst="rect">
            <a:avLst/>
          </a:prstGeom>
          <a:noFill/>
        </p:spPr>
        <p:txBody>
          <a:bodyPr wrap="none" rtlCol="0">
            <a:spAutoFit/>
          </a:bodyPr>
          <a:lstStyle/>
          <a:p>
            <a:r>
              <a:rPr lang="en-US" sz="800" dirty="0" smtClean="0">
                <a:hlinkClick r:id="rId5"/>
              </a:rPr>
              <a:t>https://www.youtube.com/watch?v=8pyanIgSJuw&amp;feature=relmfu</a:t>
            </a:r>
            <a:endParaRPr lang="en-US" sz="800" dirty="0"/>
          </a:p>
        </p:txBody>
      </p:sp>
    </p:spTree>
    <p:extLst>
      <p:ext uri="{BB962C8B-B14F-4D97-AF65-F5344CB8AC3E}">
        <p14:creationId xmlns:p14="http://schemas.microsoft.com/office/powerpoint/2010/main" val="772703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Conclusion</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a:bodyPr>
          <a:lstStyle/>
          <a:p>
            <a:pPr marL="57150" indent="0">
              <a:buNone/>
            </a:pPr>
            <a:r>
              <a:rPr lang="en-US" dirty="0" smtClean="0"/>
              <a:t>Promising areas for growth:</a:t>
            </a:r>
          </a:p>
          <a:p>
            <a:pPr marL="514350" indent="-457200"/>
            <a:r>
              <a:rPr lang="en-US" dirty="0" smtClean="0"/>
              <a:t>Longitudinal research for risk factors</a:t>
            </a:r>
          </a:p>
          <a:p>
            <a:pPr marL="514350" indent="-457200"/>
            <a:r>
              <a:rPr lang="en-US" dirty="0" smtClean="0"/>
              <a:t>Gene-environment interactions</a:t>
            </a:r>
          </a:p>
          <a:p>
            <a:pPr marL="514350" indent="-457200"/>
            <a:r>
              <a:rPr lang="en-US" dirty="0" smtClean="0"/>
              <a:t>Peer interactions</a:t>
            </a:r>
          </a:p>
          <a:p>
            <a:pPr marL="514350" indent="-457200"/>
            <a:r>
              <a:rPr lang="en-US" dirty="0" smtClean="0"/>
              <a:t>Dissemination of treatments</a:t>
            </a:r>
          </a:p>
          <a:p>
            <a:pPr marL="514350" indent="-457200"/>
            <a:r>
              <a:rPr lang="en-US" dirty="0" smtClean="0"/>
              <a:t>Evaluation of novel developments</a:t>
            </a:r>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84417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rgbClr val="BFBFBF"/>
                </a:solidFill>
                <a:effectLst>
                  <a:outerShdw blurRad="25400" algn="tl" rotWithShape="0">
                    <a:srgbClr val="000000">
                      <a:alpha val="43000"/>
                    </a:srgbClr>
                  </a:outerShdw>
                </a:effectLst>
              </a:rPr>
              <a:t>Anxiety Disorders </a:t>
            </a:r>
            <a:r>
              <a:rPr lang="en-US" sz="1800" b="1" spc="150" dirty="0">
                <a:ln w="11430"/>
                <a:solidFill>
                  <a:srgbClr val="BFBFBF"/>
                </a:solidFill>
                <a:effectLst>
                  <a:outerShdw blurRad="25400" algn="tl" rotWithShape="0">
                    <a:srgbClr val="000000">
                      <a:alpha val="43000"/>
                    </a:srgbClr>
                  </a:outerShdw>
                </a:effectLst>
              </a:rPr>
              <a:t>in Children and </a:t>
            </a:r>
            <a:r>
              <a:rPr lang="en-US" sz="1800" b="1" spc="150" dirty="0" smtClean="0">
                <a:ln w="11430"/>
                <a:solidFill>
                  <a:srgbClr val="BFBFBF"/>
                </a:solidFill>
                <a:effectLst>
                  <a:outerShdw blurRad="25400" algn="tl" rotWithShape="0">
                    <a:srgbClr val="000000">
                      <a:alpha val="43000"/>
                    </a:srgbClr>
                  </a:outerShdw>
                </a:effectLst>
              </a:rPr>
              <a:t>Adolescents </a:t>
            </a:r>
            <a:br>
              <a:rPr lang="en-US" sz="1800" b="1" spc="150" dirty="0" smtClean="0">
                <a:ln w="11430"/>
                <a:solidFill>
                  <a:srgbClr val="BFBFBF"/>
                </a:solidFill>
                <a:effectLst>
                  <a:outerShdw blurRad="25400" algn="tl" rotWithShape="0">
                    <a:srgbClr val="000000">
                      <a:alpha val="43000"/>
                    </a:srgbClr>
                  </a:outerShdw>
                </a:effectLst>
              </a:rPr>
            </a:br>
            <a:r>
              <a:rPr lang="en-US" sz="3600" b="1" spc="150" dirty="0">
                <a:ln w="11430"/>
                <a:solidFill>
                  <a:srgbClr val="F8F8F8"/>
                </a:solidFill>
                <a:effectLst>
                  <a:outerShdw blurRad="25400" algn="tl" rotWithShape="0">
                    <a:srgbClr val="000000">
                      <a:alpha val="43000"/>
                    </a:srgbClr>
                  </a:outerShdw>
                </a:effectLst>
              </a:rPr>
              <a:t>T</a:t>
            </a:r>
            <a:r>
              <a:rPr lang="en-US" sz="3600" b="1" spc="150" dirty="0" smtClean="0">
                <a:ln w="11430"/>
                <a:solidFill>
                  <a:srgbClr val="F8F8F8"/>
                </a:solidFill>
                <a:effectLst>
                  <a:outerShdw blurRad="25400" algn="tl" rotWithShape="0">
                    <a:srgbClr val="000000">
                      <a:alpha val="43000"/>
                    </a:srgbClr>
                  </a:outerShdw>
                </a:effectLst>
              </a:rPr>
              <a:t>hank You!</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554163"/>
            <a:ext cx="8229600" cy="4525963"/>
          </a:xfrm>
        </p:spPr>
        <p:txBody>
          <a:bodyPr vert="horz">
            <a:normAutofit/>
          </a:bodyPr>
          <a:lstStyle/>
          <a:p>
            <a:pPr marL="0" indent="0">
              <a:buNone/>
            </a:pPr>
            <a:endParaRPr lang="en-US" sz="1800" dirty="0" smtClean="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2400" dirty="0"/>
          </a:p>
          <a:p>
            <a:pPr marL="0" indent="0">
              <a:buNone/>
            </a:pPr>
            <a:endParaRPr lang="en-US" sz="2400" dirty="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7" name="Picture 6" descr="Screen Shot 2015-05-04 at 4.01.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6011" y="2202842"/>
            <a:ext cx="6129867" cy="3213100"/>
          </a:xfrm>
          <a:prstGeom prst="rect">
            <a:avLst/>
          </a:prstGeom>
        </p:spPr>
      </p:pic>
    </p:spTree>
    <p:extLst>
      <p:ext uri="{BB962C8B-B14F-4D97-AF65-F5344CB8AC3E}">
        <p14:creationId xmlns:p14="http://schemas.microsoft.com/office/powerpoint/2010/main" val="2284912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Anxiety Disorders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Outline</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199" y="1417638"/>
            <a:ext cx="3848101" cy="5084600"/>
          </a:xfrm>
        </p:spPr>
        <p:txBody>
          <a:bodyPr>
            <a:normAutofit fontScale="92500" lnSpcReduction="20000"/>
          </a:bodyPr>
          <a:lstStyle/>
          <a:p>
            <a:r>
              <a:rPr lang="en-US" dirty="0" smtClean="0"/>
              <a:t>The Basics</a:t>
            </a:r>
          </a:p>
          <a:p>
            <a:r>
              <a:rPr lang="en-US" dirty="0" smtClean="0"/>
              <a:t>Description and </a:t>
            </a:r>
            <a:r>
              <a:rPr lang="en-US" dirty="0" smtClean="0"/>
              <a:t>diagnosis</a:t>
            </a:r>
            <a:endParaRPr lang="en-US" dirty="0" smtClean="0"/>
          </a:p>
          <a:p>
            <a:r>
              <a:rPr lang="en-US" dirty="0" smtClean="0"/>
              <a:t>Comorbidity</a:t>
            </a:r>
          </a:p>
          <a:p>
            <a:r>
              <a:rPr lang="en-US" dirty="0" smtClean="0"/>
              <a:t>Epidemiology</a:t>
            </a:r>
          </a:p>
          <a:p>
            <a:r>
              <a:rPr lang="en-US" dirty="0" smtClean="0"/>
              <a:t>Assessment</a:t>
            </a:r>
          </a:p>
          <a:p>
            <a:r>
              <a:rPr lang="en-US" dirty="0" smtClean="0"/>
              <a:t>Risk and </a:t>
            </a:r>
            <a:r>
              <a:rPr lang="en-US" dirty="0" smtClean="0"/>
              <a:t>maintaining </a:t>
            </a:r>
            <a:r>
              <a:rPr lang="en-US" dirty="0"/>
              <a:t>f</a:t>
            </a:r>
            <a:r>
              <a:rPr lang="en-US" dirty="0" smtClean="0"/>
              <a:t>actors</a:t>
            </a:r>
            <a:endParaRPr lang="en-US" dirty="0" smtClean="0"/>
          </a:p>
          <a:p>
            <a:r>
              <a:rPr lang="en-US" dirty="0" smtClean="0"/>
              <a:t>Treatment</a:t>
            </a:r>
          </a:p>
          <a:p>
            <a:r>
              <a:rPr lang="en-US" dirty="0" smtClean="0"/>
              <a:t>Prevention and </a:t>
            </a:r>
            <a:r>
              <a:rPr lang="en-US" dirty="0" smtClean="0"/>
              <a:t>early </a:t>
            </a:r>
            <a:r>
              <a:rPr lang="en-US" dirty="0"/>
              <a:t>i</a:t>
            </a:r>
            <a:r>
              <a:rPr lang="en-US" dirty="0" smtClean="0"/>
              <a:t>ntervention</a:t>
            </a:r>
            <a:endParaRPr lang="en-US" dirty="0"/>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2" name="Picture 1" descr="Screen Shot 2015-10-25 at 7.12.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301" y="1417638"/>
            <a:ext cx="4381499" cy="4871111"/>
          </a:xfrm>
          <a:prstGeom prst="rect">
            <a:avLst/>
          </a:prstGeom>
        </p:spPr>
      </p:pic>
      <p:pic>
        <p:nvPicPr>
          <p:cNvPr id="9"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786297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Anxiety Disorders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The Basics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“Internalizing” Disorders</a:t>
            </a:r>
          </a:p>
          <a:p>
            <a:r>
              <a:rPr lang="en-US" dirty="0" smtClean="0"/>
              <a:t>Once thought to be rare and low impact</a:t>
            </a:r>
          </a:p>
          <a:p>
            <a:r>
              <a:rPr lang="en-US" dirty="0" smtClean="0"/>
              <a:t>More studies recently</a:t>
            </a:r>
          </a:p>
          <a:p>
            <a:r>
              <a:rPr lang="en-US" dirty="0" smtClean="0"/>
              <a:t>Focus on:</a:t>
            </a:r>
          </a:p>
          <a:p>
            <a:pPr lvl="1"/>
            <a:r>
              <a:rPr lang="en-US" dirty="0" smtClean="0"/>
              <a:t>Generalized Anxiety Disorder (GAD)</a:t>
            </a:r>
          </a:p>
          <a:p>
            <a:pPr lvl="1"/>
            <a:r>
              <a:rPr lang="en-US" dirty="0" smtClean="0"/>
              <a:t>Social Anxiety Disorder</a:t>
            </a:r>
          </a:p>
          <a:p>
            <a:pPr lvl="1"/>
            <a:r>
              <a:rPr lang="en-US" dirty="0" smtClean="0"/>
              <a:t>Specific Phobias</a:t>
            </a: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09005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Anxiety Disorders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Description and Diagnosis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fontScale="92500" lnSpcReduction="10000"/>
          </a:bodyPr>
          <a:lstStyle/>
          <a:p>
            <a:r>
              <a:rPr lang="en-US" dirty="0" smtClean="0"/>
              <a:t>Avoidance = </a:t>
            </a:r>
            <a:r>
              <a:rPr lang="en-US" sz="3000" dirty="0" smtClean="0"/>
              <a:t>core feature</a:t>
            </a:r>
          </a:p>
          <a:p>
            <a:r>
              <a:rPr lang="en-US" dirty="0" smtClean="0"/>
              <a:t>Also</a:t>
            </a:r>
            <a:r>
              <a:rPr lang="en-US" dirty="0" smtClean="0"/>
              <a:t>: </a:t>
            </a:r>
            <a:r>
              <a:rPr lang="en-US" dirty="0" smtClean="0"/>
              <a:t>fearfulness, </a:t>
            </a:r>
            <a:r>
              <a:rPr lang="en-US" dirty="0" smtClean="0"/>
              <a:t>distress or shyness</a:t>
            </a:r>
          </a:p>
          <a:p>
            <a:r>
              <a:rPr lang="en-US" dirty="0" smtClean="0"/>
              <a:t>Expectation of threat</a:t>
            </a:r>
          </a:p>
          <a:p>
            <a:pPr lvl="1"/>
            <a:r>
              <a:rPr lang="en-US" dirty="0" smtClean="0"/>
              <a:t>Worry</a:t>
            </a:r>
          </a:p>
          <a:p>
            <a:pPr lvl="1"/>
            <a:r>
              <a:rPr lang="en-US" dirty="0" smtClean="0"/>
              <a:t>Rumination</a:t>
            </a:r>
          </a:p>
          <a:p>
            <a:pPr lvl="1"/>
            <a:r>
              <a:rPr lang="en-US" dirty="0" smtClean="0"/>
              <a:t>Anxious anticipation</a:t>
            </a:r>
          </a:p>
          <a:p>
            <a:pPr lvl="1"/>
            <a:r>
              <a:rPr lang="en-US" dirty="0" smtClean="0"/>
              <a:t>Negative thoughts</a:t>
            </a:r>
          </a:p>
          <a:p>
            <a:pPr marL="514350" indent="-457200"/>
            <a:r>
              <a:rPr lang="en-US" dirty="0" smtClean="0"/>
              <a:t>Physical complaints</a:t>
            </a:r>
          </a:p>
          <a:p>
            <a:pPr marL="514350" indent="-457200"/>
            <a:r>
              <a:rPr lang="en-US" dirty="0" smtClean="0"/>
              <a:t>Difficulty with sleep</a:t>
            </a: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253009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Anxiety Disorders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Comorbidity</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fontScale="92500" lnSpcReduction="10000"/>
          </a:bodyPr>
          <a:lstStyle/>
          <a:p>
            <a:r>
              <a:rPr lang="en-US" dirty="0" smtClean="0"/>
              <a:t>Much overlap between </a:t>
            </a:r>
            <a:r>
              <a:rPr lang="en-US" dirty="0" smtClean="0"/>
              <a:t>the various anxiety </a:t>
            </a:r>
            <a:r>
              <a:rPr lang="en-US" dirty="0" smtClean="0"/>
              <a:t>disorders</a:t>
            </a:r>
          </a:p>
          <a:p>
            <a:r>
              <a:rPr lang="en-US" dirty="0" smtClean="0"/>
              <a:t>Overlap between anxiety and depression</a:t>
            </a:r>
          </a:p>
          <a:p>
            <a:r>
              <a:rPr lang="en-US" dirty="0" smtClean="0"/>
              <a:t>80-90% have more than one disorder</a:t>
            </a:r>
          </a:p>
          <a:p>
            <a:r>
              <a:rPr lang="en-US" dirty="0" smtClean="0"/>
              <a:t>75% have more than one anxiety disorder</a:t>
            </a:r>
          </a:p>
          <a:p>
            <a:r>
              <a:rPr lang="en-US" dirty="0" smtClean="0"/>
              <a:t>10-30% have additional mood disorder</a:t>
            </a:r>
          </a:p>
          <a:p>
            <a:r>
              <a:rPr lang="en-US" dirty="0" smtClean="0"/>
              <a:t>25% </a:t>
            </a:r>
            <a:r>
              <a:rPr lang="en-US" dirty="0" smtClean="0"/>
              <a:t>of the younger </a:t>
            </a:r>
            <a:r>
              <a:rPr lang="en-US" dirty="0" smtClean="0"/>
              <a:t>children have </a:t>
            </a:r>
            <a:r>
              <a:rPr lang="en-US" dirty="0" smtClean="0"/>
              <a:t>an additional </a:t>
            </a:r>
            <a:r>
              <a:rPr lang="en-US" dirty="0" smtClean="0"/>
              <a:t>behavioral disorder</a:t>
            </a:r>
          </a:p>
          <a:p>
            <a:r>
              <a:rPr lang="en-US" dirty="0" smtClean="0"/>
              <a:t>Overlap with alcohol abuse appears later</a:t>
            </a: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270014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Anxiety Disorders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Epidemiology: Prevalence</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Variable across countries and studies</a:t>
            </a:r>
          </a:p>
          <a:p>
            <a:r>
              <a:rPr lang="en-US" dirty="0" smtClean="0"/>
              <a:t>~5% in Western populations</a:t>
            </a:r>
          </a:p>
          <a:p>
            <a:r>
              <a:rPr lang="en-US" dirty="0" smtClean="0"/>
              <a:t>Prevalence:</a:t>
            </a:r>
          </a:p>
          <a:p>
            <a:pPr lvl="1"/>
            <a:r>
              <a:rPr lang="en-US" dirty="0" smtClean="0"/>
              <a:t>Highest rates for specific phobias</a:t>
            </a:r>
          </a:p>
          <a:p>
            <a:pPr lvl="1"/>
            <a:r>
              <a:rPr lang="en-US" dirty="0" smtClean="0"/>
              <a:t>Moderate for separation anxiety, generalized anxiety, social phobia</a:t>
            </a:r>
          </a:p>
          <a:p>
            <a:pPr lvl="1"/>
            <a:r>
              <a:rPr lang="en-US" dirty="0" smtClean="0"/>
              <a:t>Lower for obsessive compulsive </a:t>
            </a:r>
            <a:r>
              <a:rPr lang="en-US" dirty="0" smtClean="0"/>
              <a:t>d</a:t>
            </a:r>
            <a:r>
              <a:rPr lang="en-US" dirty="0" smtClean="0"/>
              <a:t>isorder</a:t>
            </a:r>
            <a:endParaRPr lang="en-US" dirty="0" smtClean="0"/>
          </a:p>
          <a:p>
            <a:pPr lvl="1"/>
            <a:r>
              <a:rPr lang="en-US" dirty="0" smtClean="0"/>
              <a:t>Lowest for post traumatic </a:t>
            </a:r>
            <a:r>
              <a:rPr lang="en-US" dirty="0"/>
              <a:t>stress disorder</a:t>
            </a: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406689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Anxiety Disorders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Epidemiology: Gender distribution</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General Population: </a:t>
            </a:r>
          </a:p>
          <a:p>
            <a:pPr lvl="1"/>
            <a:r>
              <a:rPr lang="en-US" dirty="0" smtClean="0"/>
              <a:t>females&gt;males</a:t>
            </a:r>
          </a:p>
          <a:p>
            <a:pPr lvl="1"/>
            <a:r>
              <a:rPr lang="en-US" dirty="0" smtClean="0"/>
              <a:t>As much as 1.5-2 x F&gt;M</a:t>
            </a:r>
          </a:p>
          <a:p>
            <a:r>
              <a:rPr lang="en-US" dirty="0" smtClean="0"/>
              <a:t>Difference appears as young as 5 years of age</a:t>
            </a:r>
          </a:p>
          <a:p>
            <a:r>
              <a:rPr lang="en-US" dirty="0" smtClean="0"/>
              <a:t>In treatment seeking populations in Western </a:t>
            </a:r>
            <a:r>
              <a:rPr lang="en-US" dirty="0" smtClean="0"/>
              <a:t>societies </a:t>
            </a:r>
            <a:r>
              <a:rPr lang="en-US" dirty="0" smtClean="0"/>
              <a:t>M=F</a:t>
            </a: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706006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Anxiety Disorders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Age of Onset</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229600" cy="5257800"/>
          </a:xfrm>
        </p:spPr>
        <p:txBody>
          <a:bodyPr vert="horz">
            <a:normAutofit fontScale="92500" lnSpcReduction="10000"/>
          </a:bodyPr>
          <a:lstStyle/>
          <a:p>
            <a:r>
              <a:rPr lang="en-US" dirty="0" smtClean="0"/>
              <a:t>Some of the earliest </a:t>
            </a:r>
            <a:r>
              <a:rPr lang="en-US" dirty="0" smtClean="0"/>
              <a:t>disorders to </a:t>
            </a:r>
            <a:r>
              <a:rPr lang="en-US" dirty="0" smtClean="0"/>
              <a:t>appear</a:t>
            </a:r>
          </a:p>
          <a:p>
            <a:r>
              <a:rPr lang="en-US" dirty="0" smtClean="0"/>
              <a:t>Begin by mid childhood to mid adolescence</a:t>
            </a:r>
          </a:p>
          <a:p>
            <a:r>
              <a:rPr lang="en-US" dirty="0" smtClean="0"/>
              <a:t>Association with temperamental inhibition and fearfulness</a:t>
            </a:r>
          </a:p>
          <a:p>
            <a:r>
              <a:rPr lang="en-US" dirty="0" smtClean="0"/>
              <a:t>Average ages of onset:</a:t>
            </a:r>
          </a:p>
          <a:p>
            <a:pPr lvl="1"/>
            <a:r>
              <a:rPr lang="en-US" dirty="0" smtClean="0"/>
              <a:t>Animal phobias ~ 6-7 </a:t>
            </a:r>
            <a:r>
              <a:rPr lang="en-US" dirty="0" err="1" smtClean="0"/>
              <a:t>yrs</a:t>
            </a:r>
            <a:endParaRPr lang="en-US" dirty="0" smtClean="0"/>
          </a:p>
          <a:p>
            <a:pPr lvl="1"/>
            <a:r>
              <a:rPr lang="en-US" dirty="0" smtClean="0"/>
              <a:t>Separation anxiety </a:t>
            </a:r>
            <a:r>
              <a:rPr lang="en-US" dirty="0" smtClean="0"/>
              <a:t>d</a:t>
            </a:r>
            <a:r>
              <a:rPr lang="en-US" dirty="0"/>
              <a:t> </a:t>
            </a:r>
            <a:r>
              <a:rPr lang="en-US" dirty="0" smtClean="0"/>
              <a:t> </a:t>
            </a:r>
            <a:r>
              <a:rPr lang="en-US" dirty="0" smtClean="0"/>
              <a:t>~7-8 </a:t>
            </a:r>
            <a:r>
              <a:rPr lang="en-US" dirty="0" err="1" smtClean="0"/>
              <a:t>yrs</a:t>
            </a:r>
            <a:endParaRPr lang="en-US" dirty="0" smtClean="0"/>
          </a:p>
          <a:p>
            <a:pPr lvl="1"/>
            <a:r>
              <a:rPr lang="en-US" dirty="0" smtClean="0"/>
              <a:t>GAD ~ 10-12 </a:t>
            </a:r>
            <a:r>
              <a:rPr lang="en-US" dirty="0" err="1" smtClean="0"/>
              <a:t>yrs</a:t>
            </a:r>
            <a:endParaRPr lang="en-US" dirty="0" smtClean="0"/>
          </a:p>
          <a:p>
            <a:pPr lvl="1"/>
            <a:r>
              <a:rPr lang="en-US" dirty="0" smtClean="0"/>
              <a:t>Social </a:t>
            </a:r>
            <a:r>
              <a:rPr lang="en-US" dirty="0" smtClean="0"/>
              <a:t>anxiety </a:t>
            </a:r>
            <a:r>
              <a:rPr lang="en-US" dirty="0" smtClean="0"/>
              <a:t>d</a:t>
            </a:r>
            <a:r>
              <a:rPr lang="en-US" dirty="0" smtClean="0"/>
              <a:t> </a:t>
            </a:r>
            <a:r>
              <a:rPr lang="en-US" dirty="0" smtClean="0"/>
              <a:t>~ 11-13 </a:t>
            </a:r>
            <a:r>
              <a:rPr lang="en-US" dirty="0" err="1" smtClean="0"/>
              <a:t>yrs</a:t>
            </a:r>
            <a:endParaRPr lang="en-US" dirty="0" smtClean="0"/>
          </a:p>
          <a:p>
            <a:pPr lvl="1"/>
            <a:r>
              <a:rPr lang="en-US" dirty="0" smtClean="0"/>
              <a:t>OCD ~13-15 </a:t>
            </a:r>
            <a:r>
              <a:rPr lang="en-US" dirty="0" err="1" smtClean="0"/>
              <a:t>yrs</a:t>
            </a:r>
            <a:endParaRPr lang="en-US" dirty="0" smtClean="0"/>
          </a:p>
          <a:p>
            <a:pPr lvl="1"/>
            <a:r>
              <a:rPr lang="en-US" dirty="0" smtClean="0"/>
              <a:t>Panic </a:t>
            </a:r>
            <a:r>
              <a:rPr lang="en-US" dirty="0"/>
              <a:t>d</a:t>
            </a:r>
            <a:r>
              <a:rPr lang="en-US" dirty="0" smtClean="0"/>
              <a:t> </a:t>
            </a:r>
            <a:r>
              <a:rPr lang="en-US" dirty="0" smtClean="0"/>
              <a:t>~ 22-24 </a:t>
            </a:r>
            <a:r>
              <a:rPr lang="en-US" dirty="0" err="1" smtClean="0"/>
              <a:t>yrs</a:t>
            </a: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786243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42057</TotalTime>
  <Words>7290</Words>
  <Application>Microsoft Office PowerPoint</Application>
  <PresentationFormat>On-screen Show (4:3)</PresentationFormat>
  <Paragraphs>356</Paragraphs>
  <Slides>25</Slides>
  <Notes>23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The “IACAPAP Textbook of Child and Adolescent Mental Health” is available at the IACAPAP website http://iacapap.org/iacapap-textbook-of-child-and-adolescent-mental-health   Please note that this book and its companion powerpoint are: ·        Free and no registration is required to read or download it ·        This is an open-access publication under the Creative Commons Attribution Non- commercial License. According to this, use, distribution and reproduction in any  medium are allowed without prior permission provided the original work is  properly cited and the use is non-commercial. </vt:lpstr>
      <vt:lpstr> Anxiety Disorders in Children and Adolescents Outline </vt:lpstr>
      <vt:lpstr>Anxiety Disorders in Children and Adolescents The Basics</vt:lpstr>
      <vt:lpstr>Anxiety Disorders in Children and Adolescents Description and Diagnosis</vt:lpstr>
      <vt:lpstr>Anxiety Disorders in Children and Adolescents Comorbidity</vt:lpstr>
      <vt:lpstr>Anxiety Disorders in Children and Adolescents Epidemiology: Prevalence</vt:lpstr>
      <vt:lpstr>Anxiety Disorders in Children and Adolescents Epidemiology: Gender distribution</vt:lpstr>
      <vt:lpstr>Anxiety Disorders in Children and Adolescents Age of Onset</vt:lpstr>
      <vt:lpstr>Anxiety Disorders in Children and Adolescents Course</vt:lpstr>
      <vt:lpstr>Anxiety Disorders in Children and Adolescents Assessment: General</vt:lpstr>
      <vt:lpstr>Anxiety Disorders in Children and Adolescents Assessment: Questionnaires</vt:lpstr>
      <vt:lpstr>Anxiety Disorders in Children and Adolescents Assessment: Diagnostic Interview</vt:lpstr>
      <vt:lpstr>Anxiety Disorders in Children and Adolescents Risk and Maintaining Factors</vt:lpstr>
      <vt:lpstr>Anxiety Disorders in Children and Adolescents Risk and Maintaining Factors</vt:lpstr>
      <vt:lpstr>Anxiety Disorders in Children and Adolescents Risk and Maintaining Factors</vt:lpstr>
      <vt:lpstr>Anxiety Disorders in Children and Adolescents Risk and Maintaining Factors</vt:lpstr>
      <vt:lpstr>Anxiety Disorders in Children and Adolescents Risk and Maintaining Factors</vt:lpstr>
      <vt:lpstr>Anxiety Disorders in Children and Adolescents Risk and Maintaining Factors</vt:lpstr>
      <vt:lpstr>Anxiety Disorders in Children and Adolescents Treatment</vt:lpstr>
      <vt:lpstr>Anxiety Disorders in Children and Adolescents Treatment</vt:lpstr>
      <vt:lpstr>Anxiety Disorders in Children and Adolescents Treatment: Skills-Based Programs</vt:lpstr>
      <vt:lpstr>Anxiety Disorders in Children and Adolescents Prevention and Early Intervention</vt:lpstr>
      <vt:lpstr>Anxiety Disorders in Children and Adolescents Conclusion</vt:lpstr>
      <vt:lpstr>Anxiety Disorders in Children and Adolescents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Chilton</dc:creator>
  <cp:lastModifiedBy>Joseph Rey</cp:lastModifiedBy>
  <cp:revision>145</cp:revision>
  <dcterms:created xsi:type="dcterms:W3CDTF">2015-01-02T01:03:21Z</dcterms:created>
  <dcterms:modified xsi:type="dcterms:W3CDTF">2016-07-20T00:16:20Z</dcterms:modified>
</cp:coreProperties>
</file>