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6" r:id="rId2"/>
    <p:sldId id="257" r:id="rId3"/>
    <p:sldId id="258" r:id="rId4"/>
    <p:sldId id="298" r:id="rId5"/>
    <p:sldId id="307" r:id="rId6"/>
    <p:sldId id="299" r:id="rId7"/>
    <p:sldId id="309" r:id="rId8"/>
    <p:sldId id="310" r:id="rId9"/>
    <p:sldId id="300" r:id="rId10"/>
    <p:sldId id="301" r:id="rId11"/>
    <p:sldId id="311" r:id="rId12"/>
    <p:sldId id="315" r:id="rId13"/>
    <p:sldId id="312" r:id="rId14"/>
    <p:sldId id="313" r:id="rId15"/>
    <p:sldId id="308" r:id="rId16"/>
    <p:sldId id="314" r:id="rId17"/>
    <p:sldId id="302" r:id="rId18"/>
    <p:sldId id="303" r:id="rId19"/>
    <p:sldId id="316" r:id="rId20"/>
    <p:sldId id="304" r:id="rId21"/>
    <p:sldId id="318" r:id="rId22"/>
    <p:sldId id="319" r:id="rId23"/>
    <p:sldId id="317" r:id="rId24"/>
    <p:sldId id="306" r:id="rId25"/>
    <p:sldId id="320" r:id="rId26"/>
    <p:sldId id="297"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A34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93" autoAdjust="0"/>
    <p:restoredTop sz="82160" autoAdjust="0"/>
  </p:normalViewPr>
  <p:slideViewPr>
    <p:cSldViewPr snapToGrid="0" snapToObjects="1">
      <p:cViewPr varScale="1">
        <p:scale>
          <a:sx n="97" d="100"/>
          <a:sy n="97" d="100"/>
        </p:scale>
        <p:origin x="2067" y="45"/>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9D63F9-64BD-9D48-BF4F-FACD5BAF745A}" type="datetimeFigureOut">
              <a:rPr lang="en-US" smtClean="0"/>
              <a:t>3/12/2018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E46673-C549-6F4B-B00B-E45BB8C71152}" type="slidenum">
              <a:rPr lang="en-US" smtClean="0"/>
              <a:t>‹#›</a:t>
            </a:fld>
            <a:endParaRPr lang="en-US"/>
          </a:p>
        </p:txBody>
      </p:sp>
    </p:spTree>
    <p:extLst>
      <p:ext uri="{BB962C8B-B14F-4D97-AF65-F5344CB8AC3E}">
        <p14:creationId xmlns:p14="http://schemas.microsoft.com/office/powerpoint/2010/main" val="111473499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a:t>
            </a:fld>
            <a:endParaRPr lang="en-US"/>
          </a:p>
        </p:txBody>
      </p:sp>
    </p:spTree>
    <p:extLst>
      <p:ext uri="{BB962C8B-B14F-4D97-AF65-F5344CB8AC3E}">
        <p14:creationId xmlns:p14="http://schemas.microsoft.com/office/powerpoint/2010/main" val="350045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 indicates that programs that include a number of key active</a:t>
            </a:r>
          </a:p>
          <a:p>
            <a:r>
              <a:rPr lang="en-US" dirty="0"/>
              <a:t>ingredients are most likely to work. For a review of key components of parenting</a:t>
            </a:r>
          </a:p>
          <a:p>
            <a:r>
              <a:rPr lang="en-US" dirty="0"/>
              <a:t>interventions see the meta-analysis by Kaminski and colleagues (2008).</a:t>
            </a:r>
          </a:p>
          <a:p>
            <a:r>
              <a:rPr lang="en-US" dirty="0"/>
              <a:t>Components can be broadly classified in those that:</a:t>
            </a:r>
          </a:p>
          <a:p>
            <a:r>
              <a:rPr lang="en-US" dirty="0"/>
              <a:t>• Teach parents to respond consistently (e.g., praising their child)</a:t>
            </a:r>
          </a:p>
          <a:p>
            <a:r>
              <a:rPr lang="en-US" dirty="0"/>
              <a:t>• Teach parents strategies to manage difficult behavior (e.g., use of time</a:t>
            </a:r>
          </a:p>
          <a:p>
            <a:r>
              <a:rPr lang="en-US" dirty="0"/>
              <a:t>out), and</a:t>
            </a:r>
          </a:p>
          <a:p>
            <a:r>
              <a:rPr lang="en-US" dirty="0"/>
              <a:t>• Use active parent participation during training (e.g., role play for</a:t>
            </a:r>
          </a:p>
          <a:p>
            <a:r>
              <a:rPr lang="en-US" dirty="0"/>
              <a:t>parents to practice skills).</a:t>
            </a:r>
          </a:p>
          <a:p>
            <a:r>
              <a:rPr lang="en-US" dirty="0"/>
              <a:t>A summary of key ingredients that seem to contribute to the effectiveness of</a:t>
            </a:r>
          </a:p>
          <a:p>
            <a:r>
              <a:rPr lang="en-US" dirty="0"/>
              <a:t>these programs is listed in the Box.</a:t>
            </a:r>
          </a:p>
          <a:p>
            <a:endParaRPr lang="en-US" dirty="0"/>
          </a:p>
          <a:p>
            <a:r>
              <a:rPr lang="en-US" dirty="0"/>
              <a:t>The program:</a:t>
            </a:r>
          </a:p>
          <a:p>
            <a:r>
              <a:rPr lang="en-US" dirty="0"/>
              <a:t>• Provides strategies</a:t>
            </a:r>
            <a:r>
              <a:rPr lang="en-US" baseline="0" dirty="0"/>
              <a:t> </a:t>
            </a:r>
            <a:r>
              <a:rPr lang="en-US" dirty="0"/>
              <a:t>for increasing</a:t>
            </a:r>
            <a:r>
              <a:rPr lang="en-US" baseline="0" dirty="0"/>
              <a:t> </a:t>
            </a:r>
            <a:r>
              <a:rPr lang="en-US" dirty="0"/>
              <a:t>positive parent-child</a:t>
            </a:r>
            <a:r>
              <a:rPr lang="en-US" baseline="0" dirty="0"/>
              <a:t> </a:t>
            </a:r>
            <a:r>
              <a:rPr lang="en-US" dirty="0"/>
              <a:t>interactions</a:t>
            </a:r>
          </a:p>
          <a:p>
            <a:r>
              <a:rPr lang="en-US" dirty="0"/>
              <a:t>• Focuses on parental</a:t>
            </a:r>
            <a:r>
              <a:rPr lang="en-US" baseline="0" dirty="0"/>
              <a:t> </a:t>
            </a:r>
            <a:r>
              <a:rPr lang="en-US" dirty="0"/>
              <a:t>consistency</a:t>
            </a:r>
          </a:p>
          <a:p>
            <a:r>
              <a:rPr lang="en-US" dirty="0"/>
              <a:t>• Allows parents to</a:t>
            </a:r>
            <a:r>
              <a:rPr lang="en-US" baseline="0" dirty="0"/>
              <a:t> </a:t>
            </a:r>
            <a:r>
              <a:rPr lang="en-US" dirty="0"/>
              <a:t>practice new skills</a:t>
            </a:r>
            <a:r>
              <a:rPr lang="en-US" baseline="0" dirty="0"/>
              <a:t> </a:t>
            </a:r>
            <a:r>
              <a:rPr lang="en-US" dirty="0"/>
              <a:t>with their own child</a:t>
            </a:r>
          </a:p>
          <a:p>
            <a:r>
              <a:rPr lang="en-US" dirty="0"/>
              <a:t>• Teaches the</a:t>
            </a:r>
            <a:r>
              <a:rPr lang="en-US" baseline="0" dirty="0"/>
              <a:t> </a:t>
            </a:r>
            <a:r>
              <a:rPr lang="en-US" dirty="0"/>
              <a:t>appropriate use of</a:t>
            </a:r>
            <a:r>
              <a:rPr lang="en-US" baseline="0" dirty="0"/>
              <a:t> </a:t>
            </a:r>
            <a:r>
              <a:rPr lang="en-US" dirty="0"/>
              <a:t>consequences, such</a:t>
            </a:r>
            <a:r>
              <a:rPr lang="en-US" baseline="0" dirty="0"/>
              <a:t> </a:t>
            </a:r>
            <a:r>
              <a:rPr lang="en-US" dirty="0"/>
              <a:t>as time-out (i.e., the</a:t>
            </a:r>
            <a:r>
              <a:rPr lang="en-US" baseline="0" dirty="0"/>
              <a:t> </a:t>
            </a:r>
            <a:r>
              <a:rPr lang="en-US" dirty="0"/>
              <a:t>temporary withdrawal</a:t>
            </a:r>
            <a:r>
              <a:rPr lang="en-US" baseline="0" dirty="0"/>
              <a:t> </a:t>
            </a:r>
            <a:r>
              <a:rPr lang="en-US" dirty="0"/>
              <a:t>of parental</a:t>
            </a:r>
            <a:r>
              <a:rPr lang="en-US" baseline="0" dirty="0"/>
              <a:t> </a:t>
            </a:r>
            <a:r>
              <a:rPr lang="en-US" dirty="0"/>
              <a:t>attention</a:t>
            </a:r>
            <a:r>
              <a:rPr lang="en-US" baseline="0" dirty="0"/>
              <a:t> </a:t>
            </a:r>
            <a:r>
              <a:rPr lang="en-US" dirty="0"/>
              <a:t>in response to</a:t>
            </a:r>
            <a:r>
              <a:rPr lang="en-US" baseline="0" dirty="0"/>
              <a:t> </a:t>
            </a:r>
            <a:r>
              <a:rPr lang="en-US" dirty="0"/>
              <a:t>problem behavior)</a:t>
            </a:r>
          </a:p>
          <a:p>
            <a:r>
              <a:rPr lang="en-US" dirty="0"/>
              <a:t>• Teaches problem</a:t>
            </a:r>
            <a:r>
              <a:rPr lang="en-US" baseline="0" dirty="0"/>
              <a:t> </a:t>
            </a:r>
            <a:r>
              <a:rPr lang="en-US" dirty="0"/>
              <a:t>solving to parents</a:t>
            </a:r>
          </a:p>
          <a:p>
            <a:r>
              <a:rPr lang="en-US" dirty="0"/>
              <a:t>• Increases parental</a:t>
            </a:r>
            <a:r>
              <a:rPr lang="en-US" baseline="0" dirty="0"/>
              <a:t> </a:t>
            </a:r>
            <a:r>
              <a:rPr lang="en-US" dirty="0"/>
              <a:t>sensitivity and</a:t>
            </a:r>
            <a:r>
              <a:rPr lang="en-US" baseline="0" dirty="0"/>
              <a:t> </a:t>
            </a:r>
            <a:r>
              <a:rPr lang="en-US" dirty="0"/>
              <a:t>nurturing</a:t>
            </a:r>
          </a:p>
          <a:p>
            <a:r>
              <a:rPr lang="en-US" dirty="0"/>
              <a:t>• Models (or shows)</a:t>
            </a:r>
            <a:r>
              <a:rPr lang="en-US" baseline="0" dirty="0"/>
              <a:t> </a:t>
            </a:r>
            <a:r>
              <a:rPr lang="en-US" dirty="0"/>
              <a:t>positive behavior</a:t>
            </a:r>
          </a:p>
          <a:p>
            <a:r>
              <a:rPr lang="en-US" dirty="0"/>
              <a:t>• Provides</a:t>
            </a:r>
            <a:r>
              <a:rPr lang="en-US" baseline="0" dirty="0"/>
              <a:t> </a:t>
            </a:r>
            <a:r>
              <a:rPr lang="en-US" dirty="0"/>
              <a:t>opportunities for</a:t>
            </a:r>
            <a:r>
              <a:rPr lang="en-US" baseline="0" dirty="0"/>
              <a:t> </a:t>
            </a:r>
            <a:r>
              <a:rPr lang="en-US" dirty="0"/>
              <a:t>parents to practice</a:t>
            </a:r>
            <a:r>
              <a:rPr lang="en-US" baseline="0" dirty="0"/>
              <a:t> </a:t>
            </a:r>
            <a:r>
              <a:rPr lang="en-US" dirty="0"/>
              <a:t>strategies in the</a:t>
            </a:r>
            <a:r>
              <a:rPr lang="en-US" baseline="0" dirty="0"/>
              <a:t> </a:t>
            </a:r>
            <a:r>
              <a:rPr lang="en-US" dirty="0"/>
              <a:t>session via role play</a:t>
            </a:r>
          </a:p>
          <a:p>
            <a:r>
              <a:rPr lang="en-US" dirty="0"/>
              <a:t>• Teaches emotional</a:t>
            </a:r>
            <a:r>
              <a:rPr lang="en-US" baseline="0" dirty="0"/>
              <a:t> </a:t>
            </a:r>
            <a:r>
              <a:rPr lang="en-US" dirty="0"/>
              <a:t>communication skills</a:t>
            </a:r>
          </a:p>
        </p:txBody>
      </p:sp>
      <p:sp>
        <p:nvSpPr>
          <p:cNvPr id="4" name="Slide Number Placeholder 3"/>
          <p:cNvSpPr>
            <a:spLocks noGrp="1"/>
          </p:cNvSpPr>
          <p:nvPr>
            <p:ph type="sldNum" sz="quarter" idx="10"/>
          </p:nvPr>
        </p:nvSpPr>
        <p:spPr/>
        <p:txBody>
          <a:bodyPr/>
          <a:lstStyle/>
          <a:p>
            <a:fld id="{8BE46673-C549-6F4B-B00B-E45BB8C71152}" type="slidenum">
              <a:rPr lang="en-US" smtClean="0"/>
              <a:t>11</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also collect in-depth information through an interview. Make sure to gather information on:</a:t>
            </a:r>
          </a:p>
          <a:p>
            <a:r>
              <a:rPr lang="en-US" dirty="0"/>
              <a:t>• The target problem</a:t>
            </a:r>
          </a:p>
          <a:p>
            <a:r>
              <a:rPr lang="en-US" dirty="0"/>
              <a:t>• Where and when is it most likely to occur (i.e., contextual details about the problem)</a:t>
            </a:r>
          </a:p>
          <a:p>
            <a:r>
              <a:rPr lang="en-US" dirty="0"/>
              <a:t>• Parent’s explanation of the cause of the problem</a:t>
            </a:r>
          </a:p>
          <a:p>
            <a:r>
              <a:rPr lang="en-US" dirty="0"/>
              <a:t>• Strategies tried in the past without success</a:t>
            </a:r>
          </a:p>
          <a:p>
            <a:r>
              <a:rPr lang="en-US" dirty="0"/>
              <a:t>• Parent’s current goals.</a:t>
            </a:r>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12</a:t>
            </a:fld>
            <a:endParaRPr lang="en-US"/>
          </a:p>
        </p:txBody>
      </p:sp>
    </p:spTree>
    <p:extLst>
      <p:ext uri="{BB962C8B-B14F-4D97-AF65-F5344CB8AC3E}">
        <p14:creationId xmlns:p14="http://schemas.microsoft.com/office/powerpoint/2010/main" val="1267186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previous section key elements or active ingredients of parenting</a:t>
            </a:r>
          </a:p>
          <a:p>
            <a:r>
              <a:rPr lang="en-US" dirty="0"/>
              <a:t>programs were discussed. However, it is important to keep in mind that many</a:t>
            </a:r>
          </a:p>
          <a:p>
            <a:r>
              <a:rPr lang="en-US" dirty="0"/>
              <a:t>programs are promoted or implemented without evidence that they work. Those</a:t>
            </a:r>
          </a:p>
          <a:p>
            <a:r>
              <a:rPr lang="en-US" dirty="0"/>
              <a:t>with evidence of efficacy gathered through a body of empirical research (usually</a:t>
            </a:r>
          </a:p>
          <a:p>
            <a:r>
              <a:rPr lang="en-US" dirty="0"/>
              <a:t>including randomized controlled trials) are known as evidence-based programs.</a:t>
            </a:r>
          </a:p>
          <a:p>
            <a:r>
              <a:rPr lang="en-US" dirty="0"/>
              <a:t>Clinicians have the ethical responsibility to ensure that interventions offered to</a:t>
            </a:r>
          </a:p>
          <a:p>
            <a:r>
              <a:rPr lang="en-US" dirty="0"/>
              <a:t>families have some evidence of effectiveness—a core principle of evidence-based</a:t>
            </a:r>
          </a:p>
          <a:p>
            <a:r>
              <a:rPr lang="en-US" dirty="0"/>
              <a:t>practice. However, it is also necessary to maximize resources, particularly when</a:t>
            </a:r>
          </a:p>
          <a:p>
            <a:r>
              <a:rPr lang="en-US" dirty="0"/>
              <a:t>working in low-income settings. It can be tempting to make programs up (i.e.,</a:t>
            </a:r>
          </a:p>
          <a:p>
            <a:r>
              <a:rPr lang="en-US" dirty="0"/>
              <a:t>develop them from scratch), with the risk that they might be ineffective and a</a:t>
            </a:r>
          </a:p>
          <a:p>
            <a:r>
              <a:rPr lang="en-US" dirty="0"/>
              <a:t>waste of resources.</a:t>
            </a:r>
          </a:p>
          <a:p>
            <a:endParaRPr lang="en-US" dirty="0"/>
          </a:p>
          <a:p>
            <a:r>
              <a:rPr lang="en-US" dirty="0"/>
              <a:t>A number of programs have been found to be effective after rigorous</a:t>
            </a:r>
          </a:p>
          <a:p>
            <a:r>
              <a:rPr lang="en-US" dirty="0"/>
              <a:t>evaluation (Haggerty et al, 2013). These include The Incredible Years (</a:t>
            </a:r>
            <a:r>
              <a:rPr lang="en-US" dirty="0" err="1"/>
              <a:t>WebsterStratton</a:t>
            </a:r>
            <a:endParaRPr lang="en-US" dirty="0"/>
          </a:p>
          <a:p>
            <a:r>
              <a:rPr lang="en-US" dirty="0"/>
              <a:t>&amp; Reid, 2015); Parent-Child Interaction Therapy (</a:t>
            </a:r>
            <a:r>
              <a:rPr lang="en-US" dirty="0" err="1"/>
              <a:t>Brinkmeyer</a:t>
            </a:r>
            <a:r>
              <a:rPr lang="en-US" dirty="0"/>
              <a:t> &amp; </a:t>
            </a:r>
            <a:r>
              <a:rPr lang="en-US" dirty="0" err="1"/>
              <a:t>Eyberg</a:t>
            </a:r>
            <a:r>
              <a:rPr lang="en-US" dirty="0"/>
              <a:t>,</a:t>
            </a:r>
          </a:p>
          <a:p>
            <a:r>
              <a:rPr lang="en-US" dirty="0"/>
              <a:t>2003); Triple P—Positive Parenting Program (Sanders, 2012); Nurse Family</a:t>
            </a:r>
          </a:p>
          <a:p>
            <a:r>
              <a:rPr lang="en-US" dirty="0"/>
              <a:t>Partnership (Olds et al, 2003); and Strengthening Families Program (</a:t>
            </a:r>
            <a:r>
              <a:rPr lang="en-US" dirty="0" err="1"/>
              <a:t>Kumpfer</a:t>
            </a:r>
            <a:r>
              <a:rPr lang="en-US" dirty="0"/>
              <a:t> et</a:t>
            </a:r>
          </a:p>
          <a:p>
            <a:r>
              <a:rPr lang="en-US" dirty="0"/>
              <a:t>al, 1996). More information about these can be found in Table A.12.3. Many</a:t>
            </a:r>
          </a:p>
          <a:p>
            <a:r>
              <a:rPr lang="en-US" dirty="0"/>
              <a:t>international bodies, such as the United Nations Office on Drugs and Crime</a:t>
            </a:r>
          </a:p>
          <a:p>
            <a:r>
              <a:rPr lang="en-US" dirty="0"/>
              <a:t>(UNODC, 2009), have lists of evidence-based parenting interventions.</a:t>
            </a:r>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13</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previous section key elements or active ingredients of parenting</a:t>
            </a:r>
          </a:p>
          <a:p>
            <a:r>
              <a:rPr lang="en-US" dirty="0"/>
              <a:t>programs were discussed. However, it is important to keep in mind that many</a:t>
            </a:r>
          </a:p>
          <a:p>
            <a:r>
              <a:rPr lang="en-US" dirty="0"/>
              <a:t>programs are promoted or implemented without evidence that they work. Those</a:t>
            </a:r>
          </a:p>
          <a:p>
            <a:r>
              <a:rPr lang="en-US" dirty="0"/>
              <a:t>with evidence of efficacy gathered through a body of empirical research (usually</a:t>
            </a:r>
          </a:p>
          <a:p>
            <a:r>
              <a:rPr lang="en-US" dirty="0"/>
              <a:t>including randomized controlled trials) are known as evidence-based programs.</a:t>
            </a:r>
          </a:p>
          <a:p>
            <a:r>
              <a:rPr lang="en-US" dirty="0"/>
              <a:t>Clinicians have the ethical responsibility to ensure that interventions offered to</a:t>
            </a:r>
          </a:p>
          <a:p>
            <a:r>
              <a:rPr lang="en-US" dirty="0"/>
              <a:t>families have some evidence of effectiveness—a core principle of evidence-based</a:t>
            </a:r>
          </a:p>
          <a:p>
            <a:r>
              <a:rPr lang="en-US" dirty="0"/>
              <a:t>practice. However, it is also necessary to maximize resources, particularly when</a:t>
            </a:r>
          </a:p>
          <a:p>
            <a:r>
              <a:rPr lang="en-US" dirty="0"/>
              <a:t>working in low-income settings. It can be tempting to make programs up (i.e.,</a:t>
            </a:r>
          </a:p>
          <a:p>
            <a:r>
              <a:rPr lang="en-US" dirty="0"/>
              <a:t>develop them from scratch), with the risk that they might be ineffective and a</a:t>
            </a:r>
          </a:p>
          <a:p>
            <a:r>
              <a:rPr lang="en-US" dirty="0"/>
              <a:t>waste of resources.</a:t>
            </a:r>
          </a:p>
          <a:p>
            <a:endParaRPr lang="en-US" dirty="0"/>
          </a:p>
          <a:p>
            <a:r>
              <a:rPr lang="en-US" dirty="0"/>
              <a:t>A number of programs have been found to be effective after rigorous</a:t>
            </a:r>
          </a:p>
          <a:p>
            <a:r>
              <a:rPr lang="en-US" dirty="0"/>
              <a:t>evaluation (Haggerty et al, 2013). These include The Incredible Years (</a:t>
            </a:r>
            <a:r>
              <a:rPr lang="en-US" dirty="0" err="1"/>
              <a:t>WebsterStratton</a:t>
            </a:r>
            <a:endParaRPr lang="en-US" dirty="0"/>
          </a:p>
          <a:p>
            <a:r>
              <a:rPr lang="en-US" dirty="0"/>
              <a:t>&amp; Reid, 2015); Parent-Child Interaction Therapy (</a:t>
            </a:r>
            <a:r>
              <a:rPr lang="en-US" dirty="0" err="1"/>
              <a:t>Brinkmeyer</a:t>
            </a:r>
            <a:r>
              <a:rPr lang="en-US" dirty="0"/>
              <a:t> &amp; </a:t>
            </a:r>
            <a:r>
              <a:rPr lang="en-US" dirty="0" err="1"/>
              <a:t>Eyberg</a:t>
            </a:r>
            <a:r>
              <a:rPr lang="en-US" dirty="0"/>
              <a:t>,</a:t>
            </a:r>
          </a:p>
          <a:p>
            <a:r>
              <a:rPr lang="en-US" dirty="0"/>
              <a:t>2003); Triple P—Positive Parenting Program (Sanders, 2012); Nurse Family</a:t>
            </a:r>
          </a:p>
          <a:p>
            <a:r>
              <a:rPr lang="en-US" dirty="0"/>
              <a:t>Partnership (Olds et al, 2003); and Strengthening Families Program (</a:t>
            </a:r>
            <a:r>
              <a:rPr lang="en-US" dirty="0" err="1"/>
              <a:t>Kumpfer</a:t>
            </a:r>
            <a:r>
              <a:rPr lang="en-US" dirty="0"/>
              <a:t> et</a:t>
            </a:r>
          </a:p>
          <a:p>
            <a:r>
              <a:rPr lang="en-US" dirty="0"/>
              <a:t>al, 1996). More information about these can be found in Table A.12.3. Many</a:t>
            </a:r>
          </a:p>
          <a:p>
            <a:r>
              <a:rPr lang="en-US" dirty="0"/>
              <a:t>international bodies, such as the United Nations Office on Drugs and Crime</a:t>
            </a:r>
          </a:p>
          <a:p>
            <a:r>
              <a:rPr lang="en-US" dirty="0"/>
              <a:t>(UNODC, 2009), have lists of evidence-based parenting interventions.</a:t>
            </a:r>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14</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beyond the scope of this chapter to review the key concepts of</a:t>
            </a:r>
          </a:p>
          <a:p>
            <a:r>
              <a:rPr lang="en-US" dirty="0"/>
              <a:t>evidence-based practice. However, guidelines on how to judge effectiveness of</a:t>
            </a:r>
          </a:p>
          <a:p>
            <a:r>
              <a:rPr lang="en-US" dirty="0"/>
              <a:t>interventions can be found in Chapter A.6 of the IACAPAP Textbook. Listed</a:t>
            </a:r>
          </a:p>
          <a:p>
            <a:r>
              <a:rPr lang="en-US" dirty="0"/>
              <a:t>in the Box 3 are some questions that can assist you in judging if the program</a:t>
            </a:r>
          </a:p>
          <a:p>
            <a:r>
              <a:rPr lang="en-US" dirty="0"/>
              <a:t>you are considering is likely to be effective</a:t>
            </a:r>
          </a:p>
        </p:txBody>
      </p:sp>
      <p:sp>
        <p:nvSpPr>
          <p:cNvPr id="4" name="Slide Number Placeholder 3"/>
          <p:cNvSpPr>
            <a:spLocks noGrp="1"/>
          </p:cNvSpPr>
          <p:nvPr>
            <p:ph type="sldNum" sz="quarter" idx="10"/>
          </p:nvPr>
        </p:nvSpPr>
        <p:spPr/>
        <p:txBody>
          <a:bodyPr/>
          <a:lstStyle/>
          <a:p>
            <a:fld id="{8BE46673-C549-6F4B-B00B-E45BB8C71152}" type="slidenum">
              <a:rPr lang="en-US" smtClean="0"/>
              <a:t>15</a:t>
            </a:fld>
            <a:endParaRPr lang="en-US"/>
          </a:p>
        </p:txBody>
      </p:sp>
    </p:spTree>
    <p:extLst>
      <p:ext uri="{BB962C8B-B14F-4D97-AF65-F5344CB8AC3E}">
        <p14:creationId xmlns:p14="http://schemas.microsoft.com/office/powerpoint/2010/main" val="40959097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international bodies, such as the United Nations Office on Drugs and Crime</a:t>
            </a:r>
          </a:p>
          <a:p>
            <a:r>
              <a:rPr lang="en-US" dirty="0"/>
              <a:t>(UNODC, 2009), have lists of evidence-based parenting interventions.</a:t>
            </a:r>
          </a:p>
          <a:p>
            <a:endParaRPr lang="en-US" dirty="0"/>
          </a:p>
          <a:p>
            <a:r>
              <a:rPr lang="en-US" dirty="0"/>
              <a:t>More information about how to assess evidence of effectiveness can also be found in a summary by the World</a:t>
            </a:r>
          </a:p>
          <a:p>
            <a:r>
              <a:rPr lang="en-US" dirty="0"/>
              <a:t>Health Organization (2013) available here. </a:t>
            </a:r>
          </a:p>
        </p:txBody>
      </p:sp>
      <p:sp>
        <p:nvSpPr>
          <p:cNvPr id="4" name="Slide Number Placeholder 3"/>
          <p:cNvSpPr>
            <a:spLocks noGrp="1"/>
          </p:cNvSpPr>
          <p:nvPr>
            <p:ph type="sldNum" sz="quarter" idx="10"/>
          </p:nvPr>
        </p:nvSpPr>
        <p:spPr/>
        <p:txBody>
          <a:bodyPr/>
          <a:lstStyle/>
          <a:p>
            <a:fld id="{8BE46673-C549-6F4B-B00B-E45BB8C71152}" type="slidenum">
              <a:rPr lang="en-US" smtClean="0"/>
              <a:t>16</a:t>
            </a:fld>
            <a:endParaRPr lang="en-US"/>
          </a:p>
        </p:txBody>
      </p:sp>
    </p:spTree>
    <p:extLst>
      <p:ext uri="{BB962C8B-B14F-4D97-AF65-F5344CB8AC3E}">
        <p14:creationId xmlns:p14="http://schemas.microsoft.com/office/powerpoint/2010/main" val="35059340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parenting programs can be very useful, there are other aspects to consider, such as whether a parenting program is the treatment of choice, as well as delivery issues. These include:</a:t>
            </a:r>
          </a:p>
          <a:p>
            <a:endParaRPr lang="en-US" dirty="0"/>
          </a:p>
          <a:p>
            <a:r>
              <a:rPr lang="en-US" dirty="0"/>
              <a:t>• Child protection and safeguarding of children. It is possible that either during assessment or delivery of a parenting program, concerns about child safety may be raised. Safeguarding and protecting children has to be of paramount importance. Where child protection becomes a concern, this has to be dealt with as a priority. Facilitators will need to discuss concerns with their supervisor and, if appropriate, with parents, and swiftly take the necessary action.</a:t>
            </a:r>
          </a:p>
          <a:p>
            <a:endParaRPr lang="en-US" dirty="0"/>
          </a:p>
          <a:p>
            <a:r>
              <a:rPr lang="en-US" dirty="0"/>
              <a:t>• Parental mental health problems. There is much evidence that parental mental illness (e.g., depression) can adversely affect their ability to parent (</a:t>
            </a:r>
            <a:r>
              <a:rPr lang="en-US" dirty="0" err="1"/>
              <a:t>Oyserman</a:t>
            </a:r>
            <a:r>
              <a:rPr lang="en-US" dirty="0"/>
              <a:t> et al, 2000). However, when it is clear that a parent has a serious mental illness, such as a psychotic disorder, severe depression or anxiety, it may not be appropriate to offer a parenting program until the mental illness has been assessed and stabilized. Supporting parents to find appropriate treatment should therefore be the priority in these cases. On the other hand, if a parent has a low level mood or anxiety disturbance they may still be able to participate in the program while also seeking additional assistance. Clinicians should monitor parents’ mood and reactions throughout the course of the program and take appropriate action. For example, if a parent appears to be getting upset or teary in a group session, the practitioner should speak to the parent privately outside the group to determine if additional support is necessary.</a:t>
            </a:r>
          </a:p>
          <a:p>
            <a:endParaRPr lang="en-US" dirty="0"/>
          </a:p>
          <a:p>
            <a:r>
              <a:rPr lang="en-US" dirty="0"/>
              <a:t>• Privacy and confidentiality. It is important to conduct sessions in a room where discussions are private and where confidentiality can be maintained. When parenting programs are delivered in a group format, it is useful to explicitly state privacy expectations at the start of the group. This will allow parents to share their thoughts and experiences and facilitate group discussion. It is important to make clear that personal information discussed in a session should not be shared with others outside the session. Parents should also be informed that privacy and confidentiality will be upheld unless there is concern about risk to their children’s safety, to themselves or to others. This is part of the duty of care of all child health professionals.</a:t>
            </a:r>
          </a:p>
          <a:p>
            <a:endParaRPr lang="en-US" dirty="0"/>
          </a:p>
          <a:p>
            <a:r>
              <a:rPr lang="en-US" dirty="0"/>
              <a:t>• Parenting programs and specific child problems. While the general principles of parenting programs are helpful for all children, there are specialized programs where highly specific targets are included. For instance, in some programs for autism spectrum disorder, parents might be provided with specific training in turn-taking, stepping into the “attentional spotlight” of the child, how to arrange the environment to encourage communication and so on. For a review of “naturalistic developmental behavioral interventions”, many of which use parents as active treatment partners and include parent coaching, click here .In these programs there is often an emphasis on learning to understand the function of a particular behavior. For instance, a child with autism spectrum disorder may use a particular behavior not to get attention ,but rather to avoid attention. A time-out strategy would therefore not be appropriate in that instance. There is also a specialized approach to functional analysis of behavior in children with intellectual disability and specific genetic disorders, such as fragile X, </a:t>
            </a:r>
            <a:r>
              <a:rPr lang="en-US" dirty="0" err="1"/>
              <a:t>Prader</a:t>
            </a:r>
            <a:r>
              <a:rPr lang="en-US" dirty="0"/>
              <a:t>-Willi, </a:t>
            </a:r>
            <a:r>
              <a:rPr lang="en-US" dirty="0" err="1"/>
              <a:t>Angelman</a:t>
            </a:r>
            <a:r>
              <a:rPr lang="en-US" dirty="0"/>
              <a:t> or Cornelia de Lange syndromes, for instance. In many of these genetic disorders, specific behaviors may be associated with sensory sensitivities, pain, cognitive inflexibility, avoidance behaviors, or exaggerated need for behavioral reinforcement with eye contact. These are specialized scenarios for which specific modules or parenting approaches are required. For example, the Stepping Stones Triple P program has been evaluated with parents of children with a range of specific neurodevelopmental disorders (</a:t>
            </a:r>
            <a:r>
              <a:rPr lang="en-US" dirty="0" err="1"/>
              <a:t>Tellegen</a:t>
            </a:r>
            <a:r>
              <a:rPr lang="en-US" dirty="0"/>
              <a:t> &amp; Sanders, 2013).</a:t>
            </a:r>
          </a:p>
          <a:p>
            <a:endParaRPr lang="en-US" dirty="0"/>
          </a:p>
          <a:p>
            <a:r>
              <a:rPr lang="en-US" dirty="0"/>
              <a:t>• Poverty and low socio-economic status. It is crucial to note that, particularly in low- and middle-income countries, parents may arrive at a parenting program with an empty stomach. Just as children can’t learn if they are hungry, parents can’t make use of training if they are hungry or thirsty. A drink and a biscuit can go a long way to help parents concentrate. Likewise, ensuring that parents have access to printed materials, baby sitting or transport will be helpful. For example, provide notepads, pens and copies of monitoring forms parents need to use at home rather than expecting them to make their own copies.</a:t>
            </a:r>
          </a:p>
          <a:p>
            <a:endParaRPr lang="en-US" dirty="0"/>
          </a:p>
          <a:p>
            <a:r>
              <a:rPr lang="en-US" dirty="0"/>
              <a:t>• Stigma and shame. Many come to the program having received the overt or covert message that they are not good enough parents or that they need to be “trained”. It is important that group leaders and facilitators keep in mind that parents may feel stigmatized and ashamed. It is important to acknowledge such feelings, and to use parents’ knowledge and experiences to assist in the program, rather than for facilitators to assume a position of exclusive expertise. The facilitator should explicitly acknowledge the expertise of the parents and empower them to achieve their own family goals. Many people would say that parenting is the most difficult job any parent will ever do!</a:t>
            </a:r>
          </a:p>
        </p:txBody>
      </p:sp>
      <p:sp>
        <p:nvSpPr>
          <p:cNvPr id="4" name="Slide Number Placeholder 3"/>
          <p:cNvSpPr>
            <a:spLocks noGrp="1"/>
          </p:cNvSpPr>
          <p:nvPr>
            <p:ph type="sldNum" sz="quarter" idx="10"/>
          </p:nvPr>
        </p:nvSpPr>
        <p:spPr/>
        <p:txBody>
          <a:bodyPr/>
          <a:lstStyle/>
          <a:p>
            <a:fld id="{8BE46673-C549-6F4B-B00B-E45BB8C71152}" type="slidenum">
              <a:rPr lang="en-US" smtClean="0"/>
              <a:t>17</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section discusses how to ensure parenting interventions are relevant to specific cultures, the adaptations that can be made to fit the context of low income countries, and how to enhance their value-for-money. Most parenting interventions have been developed, evaluated and implemented in western, English-speaking, high-income countries. However, meta-analytic reviews have indicated that evidence-based parenting programs implemented in other countries are at least as effective as in the country where they had originated (Gardner et al, 2015); only minimal adaptations being required. There are, however, a number of low-risk cultural and contextual adaptations that can help increase engagement and improve cultural appropriateness.</a:t>
            </a:r>
          </a:p>
          <a:p>
            <a:endParaRPr lang="en-US" dirty="0"/>
          </a:p>
          <a:p>
            <a:r>
              <a:rPr lang="en-US" dirty="0"/>
              <a:t>Cultural relevance</a:t>
            </a:r>
          </a:p>
          <a:p>
            <a:r>
              <a:rPr lang="en-US" dirty="0"/>
              <a:t>Parenting interventions have been tested in different countries and cultures(See Table A.12.4 for examples). Some of them have also been adapted following rigorous and systematic procedures to improve the fit for the target population. An example can be found in Baumann et al (2014) for the adaptation of the Parent Management Training—Oregon Model in Mexico. If you are intending to use a parenting intervention that has not been tested or adapted for the population you are working with, it might be beneficial to start by reflecting on the cultural relevance of the program. If you are familiar with the target group, make sure you anticipate potential cultural barriers in the implementation of specific strategies. For example, in some cultures, promoting independent problem solving in young children might not be accepted by parents. If you are not familiar with the target group, you could ask parents how they feel about implementing behavioral strategies such as time-out or descriptive praise. Does this strategy contradict their cultural values or typical communication practices? If so, how can the strategy be adapted to fit their culture?</a:t>
            </a:r>
          </a:p>
          <a:p>
            <a:endParaRPr lang="en-US" dirty="0"/>
          </a:p>
          <a:p>
            <a:r>
              <a:rPr lang="en-US" dirty="0"/>
              <a:t>Context-appropriate assessment</a:t>
            </a:r>
          </a:p>
          <a:p>
            <a:r>
              <a:rPr lang="en-US" dirty="0"/>
              <a:t>Before delivering a parenting intervention, it is recommended to get a sense of the main difficulties your target group is facing. This will allow you to tailor the intervention to their specific needs. In addition, parents around the world face very different challenges, thus a one-size-fits-all-approach will not work. Some parents might be facing other complex issues apart from their child’s behavioral and emotional difficulties, such as child maltreatment or domestic violence. These families should be referred to other services, if available; most parenting programs are not recommended for problems such as severe parental psychopathology, domestic violence, or child maltreatment.</a:t>
            </a:r>
          </a:p>
          <a:p>
            <a:endParaRPr lang="en-US" dirty="0"/>
          </a:p>
          <a:p>
            <a:r>
              <a:rPr lang="en-US" dirty="0"/>
              <a:t>In relation to child behavioral and emotional difficulties, parents might be struggling with disobedience, aggression, tantrums or conflict between siblings, for example. There are standardized questionnaires to help you assess the difficulties parents might be struggling with. Some of these questionnaires have been translated into different languages. For example, the Strengths and Difficulties Questionnaire(SDQ) has been translated to most languages and is available free. The SDQ provides information on both emotional problems, such as anxiety and depression, and behavioral problems, such as tantrums and aggressiveness (Goodman, 1997).The </a:t>
            </a:r>
            <a:r>
              <a:rPr lang="en-US" dirty="0" err="1"/>
              <a:t>Eyberg</a:t>
            </a:r>
            <a:r>
              <a:rPr lang="en-US" dirty="0"/>
              <a:t> Child Behavior Inventory (ECBI) is also widely-used also but requires payment of a licensing fee.</a:t>
            </a:r>
          </a:p>
          <a:p>
            <a:endParaRPr lang="en-US" dirty="0"/>
          </a:p>
          <a:p>
            <a:r>
              <a:rPr lang="en-US" dirty="0"/>
              <a:t>Two instruments for parent reports have been developed recently: the Child Adjustment and Parent Efficacy Scale (CAPES) (</a:t>
            </a:r>
            <a:r>
              <a:rPr lang="en-US" dirty="0" err="1"/>
              <a:t>Morawska</a:t>
            </a:r>
            <a:r>
              <a:rPr lang="en-US" dirty="0"/>
              <a:t> et al, 2014), and the Parenting and Family Adjustment Scale (PAFAS) (Sanders et al, 2014). The English version of these instruments can be found in Appendix A.12.2; there are also versions in Spanish, Portuguese, Turkish and Chinese, all freely available for use. Please contact the first author to receive a copy of these measures.</a:t>
            </a:r>
          </a:p>
          <a:p>
            <a:endParaRPr lang="en-US" dirty="0"/>
          </a:p>
          <a:p>
            <a:r>
              <a:rPr lang="en-US" dirty="0"/>
              <a:t>It is important to know that literacy levels in many low-income countries range from 30% to 80%. If parents are illiterate or if it is difficult to collect written data from them, the program leader can give parents a tally sheet (such as the one in Appendix A.12.1) so that parents can monitor their children’s behavior for a certain period of time and obtain an estimate of how frequently certain problem behavior occur. It is best to introduce monitoring before introducing strategies to obtain an accurate level of baseline behavior. Many programs ask parents to monitor child behavior between the first and second sessions. The parent can also complete a monitoring form after the intervention is complete to check problems have decreased. Alternatively you can ask parents to move stones from one jar to another each time a problem behavior occurs and then count the stones in each jar at the conclusion of the week to capture how frequent behavior problems occur. You can also collect in-depth information through an interview. Make sure to gather information on:</a:t>
            </a:r>
          </a:p>
          <a:p>
            <a:r>
              <a:rPr lang="en-US" dirty="0"/>
              <a:t>• The target problem</a:t>
            </a:r>
          </a:p>
          <a:p>
            <a:r>
              <a:rPr lang="en-US" dirty="0"/>
              <a:t>• Where and when is it most likely to occur (i.e., contextual details about the problem)</a:t>
            </a:r>
          </a:p>
          <a:p>
            <a:r>
              <a:rPr lang="en-US" dirty="0"/>
              <a:t>• Parent’s explanation of the cause of the problem</a:t>
            </a:r>
          </a:p>
          <a:p>
            <a:r>
              <a:rPr lang="en-US" dirty="0"/>
              <a:t>• Strategies tried in the past without success</a:t>
            </a:r>
          </a:p>
          <a:p>
            <a:r>
              <a:rPr lang="en-US" dirty="0"/>
              <a:t>• Parent’s current goals.</a:t>
            </a:r>
          </a:p>
          <a:p>
            <a:endParaRPr lang="en-US" dirty="0"/>
          </a:p>
          <a:p>
            <a:r>
              <a:rPr lang="en-US" dirty="0"/>
              <a:t>Program fidelity</a:t>
            </a:r>
          </a:p>
          <a:p>
            <a:r>
              <a:rPr lang="en-US" dirty="0"/>
              <a:t>Most evidence-based parenting programs include a practitioner manual(and often a certified training component). For this reason, they are known as “manualized” programs. Sticking to the manual in relation to the key concepts, content, and structure is known as program fidelity. Ensuring fidelity is important because programs are most effective when delivered as prescribed and might not work at all if not delivered with fidelity. However, it is also important to ensure a good fit between the content of the program and parents’ needs. Thus, it is crucial that practitioners achieve a balance between fidelity and flexibility during delivery (</a:t>
            </a:r>
            <a:r>
              <a:rPr lang="en-US" dirty="0" err="1"/>
              <a:t>Mazzucchelli</a:t>
            </a:r>
            <a:r>
              <a:rPr lang="en-US" dirty="0"/>
              <a:t> &amp; Sanders, 2010). Later in this section we present examples of low and high risk adaptations that can be made to a program to achieve a balance between fidelity and flexibility.</a:t>
            </a:r>
          </a:p>
          <a:p>
            <a:endParaRPr lang="en-US" dirty="0"/>
          </a:p>
          <a:p>
            <a:r>
              <a:rPr lang="en-US" dirty="0"/>
              <a:t>Adaptations to content</a:t>
            </a:r>
          </a:p>
          <a:p>
            <a:r>
              <a:rPr lang="en-US" dirty="0"/>
              <a:t>When one has a clear understanding of the target problem, it is acceptable to make minor adaptations to the content of an existing manual to fit parents’ specific needs and cultural expectations. However, it is important that you are clear about which changes are low risk and which may be high risk. Low risk adaptations include minor changes that make the content locally relevant, such as modifying examples or including ice-breaking activities, which will not affect the core ingredients of the intervention. High risk adaptations are those that change core components of the intervention, such as excluding training in a particular skill (e.g., praise or time-out). See Table A.12.5 for guidelines and examples.</a:t>
            </a:r>
          </a:p>
          <a:p>
            <a:endParaRPr lang="en-US" dirty="0"/>
          </a:p>
          <a:p>
            <a:r>
              <a:rPr lang="en-US" dirty="0"/>
              <a:t>Given that most parenting interventions rely on written materials, it is also important to consider parents’ literacy level. Trials indicate that parents with low literacy or intellectual disability can benefit from modified parenting interventions(e.g., </a:t>
            </a:r>
            <a:r>
              <a:rPr lang="en-US" dirty="0" err="1"/>
              <a:t>Glazemakers</a:t>
            </a:r>
            <a:r>
              <a:rPr lang="en-US" dirty="0"/>
              <a:t> &amp; </a:t>
            </a:r>
            <a:r>
              <a:rPr lang="en-US" dirty="0" err="1"/>
              <a:t>Deboutte</a:t>
            </a:r>
            <a:r>
              <a:rPr lang="en-US" dirty="0"/>
              <a:t>, 2013). When working with illiterate parents, consider using a program that relies on video materials dubbed into the local language. If you do not have access to videos, consider using role-plays to train parents on a particular skill and allow additional time for group discussion. You may also integrate key examples into family stories to make it easier for parents from storytelling cultures to remember. Where parents are literate but with low levels of education (i.e., primary school only) written materials can be adapted to make them briefer and easier to read.</a:t>
            </a:r>
          </a:p>
        </p:txBody>
      </p:sp>
      <p:sp>
        <p:nvSpPr>
          <p:cNvPr id="4" name="Slide Number Placeholder 3"/>
          <p:cNvSpPr>
            <a:spLocks noGrp="1"/>
          </p:cNvSpPr>
          <p:nvPr>
            <p:ph type="sldNum" sz="quarter" idx="10"/>
          </p:nvPr>
        </p:nvSpPr>
        <p:spPr/>
        <p:txBody>
          <a:bodyPr/>
          <a:lstStyle/>
          <a:p>
            <a:fld id="{8BE46673-C549-6F4B-B00B-E45BB8C71152}" type="slidenum">
              <a:rPr lang="en-US" smtClean="0"/>
              <a:t>18</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19</a:t>
            </a:fld>
            <a:endParaRPr lang="en-US"/>
          </a:p>
        </p:txBody>
      </p:sp>
    </p:spTree>
    <p:extLst>
      <p:ext uri="{BB962C8B-B14F-4D97-AF65-F5344CB8AC3E}">
        <p14:creationId xmlns:p14="http://schemas.microsoft.com/office/powerpoint/2010/main" val="13533457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20</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the end of this presentation,</a:t>
            </a:r>
            <a:r>
              <a:rPr lang="en-US" baseline="0" dirty="0"/>
              <a:t> you should understand the following about parenting programs</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3</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Adaptations to content</a:t>
            </a:r>
          </a:p>
          <a:p>
            <a:r>
              <a:rPr lang="en-US" dirty="0"/>
              <a:t>When one has a clear understanding of the target problem, it is acceptable to make minor adaptations to the content of an existing manual to fit parents’ specific needs and cultural expectations. However, it is important that you are clear about which changes are low risk and which may be high risk. Low risk adaptations include minor changes that make the content locally relevant, such as modifying examples or including ice-breaking activities, which will not affect the core ingredients of the intervention. High risk adaptations are those that change core components of the intervention, such as excluding training in a particular skill (e.g., praise or time-out). See Table A.12.5 for guidelines and examples.</a:t>
            </a:r>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22</a:t>
            </a:fld>
            <a:endParaRPr lang="en-US"/>
          </a:p>
        </p:txBody>
      </p:sp>
    </p:spTree>
    <p:extLst>
      <p:ext uri="{BB962C8B-B14F-4D97-AF65-F5344CB8AC3E}">
        <p14:creationId xmlns:p14="http://schemas.microsoft.com/office/powerpoint/2010/main" val="17999220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Adaptations to content</a:t>
            </a:r>
          </a:p>
          <a:p>
            <a:r>
              <a:rPr lang="en-US" dirty="0"/>
              <a:t>When one has a clear understanding of the target problem, it is acceptable to make minor adaptations to the content of an existing manual to fit parents’ specific needs and cultural expectations. However, it is important that you are clear about which changes are low risk and which may be high risk. Low risk adaptations include minor changes that make the content locally relevant, such as modifying examples or including ice-breaking activities, which will not affect the core ingredients of the intervention. High risk adaptations are those that change core components of the intervention, such as excluding training in a particular skill (e.g., praise or time-out). See Table A.12.5 for guidelines and examples.</a:t>
            </a:r>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23</a:t>
            </a:fld>
            <a:endParaRPr lang="en-US"/>
          </a:p>
        </p:txBody>
      </p:sp>
    </p:spTree>
    <p:extLst>
      <p:ext uri="{BB962C8B-B14F-4D97-AF65-F5344CB8AC3E}">
        <p14:creationId xmlns:p14="http://schemas.microsoft.com/office/powerpoint/2010/main" val="35397469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parenting interventions have a well established training to accredit professionals to deliver them. Only professionals that undergo this training (usually lasting 3 or 4 days) are accredited to deliver the intervention. This requirement aims to ensure the quality and fidelity of the intervention.</a:t>
            </a:r>
          </a:p>
          <a:p>
            <a:endParaRPr lang="en-US" dirty="0"/>
          </a:p>
          <a:p>
            <a:r>
              <a:rPr lang="en-US" dirty="0"/>
              <a:t>There are parenting interventions freely available online that do not require facilitators to be accredited by attending a course. One example is Reach Up, an early childhood parenting program. To be able to deliver the program, potential facilitators must go through a free online training. Reach Up is quite intensive and is delivered as part of home visits to help parents enhance their child’s development. There are several trials showing that Reach Up has been effective in Jamaica and there are versions available in English, Spanish, French and Bangla (Grantham-McGregor &amp; Walker, 2015).</a:t>
            </a:r>
          </a:p>
          <a:p>
            <a:endParaRPr lang="en-US" dirty="0"/>
          </a:p>
          <a:p>
            <a:r>
              <a:rPr lang="en-US" dirty="0"/>
              <a:t>While most programs based on social-cognitive and behavioral theories only allow health professionals to be trained as facilitators, there are several examples documented in the literature of other parenting interventions that can be delivered by para-professionals or educated members of the community. There is no evidence that health professionals achieve better outcomes than para-professionals. Using para-professionals (also referred to as task-sharing—see Chapter J.5 of the Textbook) might be particularly attractive in low income countries where health professionals are scarce. A decision on the credentials needed for those who will deliver the intervention should be made based on the:</a:t>
            </a:r>
          </a:p>
          <a:p>
            <a:r>
              <a:rPr lang="en-US" dirty="0"/>
              <a:t>• Intervention chosen (e.g., whether the program requires that only health professionals be trained)</a:t>
            </a:r>
          </a:p>
          <a:p>
            <a:r>
              <a:rPr lang="en-US" dirty="0"/>
              <a:t>• Available resources (e.g., whether there are funds to pay facilitators)</a:t>
            </a:r>
          </a:p>
          <a:p>
            <a:r>
              <a:rPr lang="en-US" dirty="0"/>
              <a:t>• Number of families that need to be reached (e.g., if the aim is to reach a large number of families, using para-professionals or lay facilitators might be more feasible)</a:t>
            </a:r>
          </a:p>
          <a:p>
            <a:r>
              <a:rPr lang="en-US" dirty="0"/>
              <a:t>• Severity of the target population (e.g., psychologists, psychiatrists and health workers might be better equipped to deal with children with severe problems).</a:t>
            </a:r>
          </a:p>
          <a:p>
            <a:endParaRPr lang="en-US" dirty="0"/>
          </a:p>
          <a:p>
            <a:r>
              <a:rPr lang="en-US" dirty="0"/>
              <a:t>Value for money</a:t>
            </a:r>
          </a:p>
          <a:p>
            <a:r>
              <a:rPr lang="en-US" dirty="0"/>
              <a:t>Programs that are cost neutral (i.e., the costs of implementation are similar to the savings made by reducing children’s problems) or cost positive (i.e., the costs of implementation are lower than the savings made by reducing children’s problems) should be the first choice. The costs and return on investment of implementing specific parenting interventions can be found in websites such as Blueprints. However, these costs have been calculated for a specific set of programs in the US. To our knowledge, no cost-effectiveness studies have been conducted in low income countries. In the absence of such information, the following strategies can be used to maximize the impact of programs and increasing their value for money:</a:t>
            </a:r>
          </a:p>
          <a:p>
            <a:r>
              <a:rPr lang="en-US" dirty="0"/>
              <a:t>• Some programs can be offered as large seminars in schools and community settings. Providing parenting information to as many parents as possible in a single session reduces costs and can be a good strategy to identify those who need more intensive support</a:t>
            </a:r>
          </a:p>
          <a:p>
            <a:r>
              <a:rPr lang="en-US" dirty="0"/>
              <a:t>• Self-directed learning materials, such as brochures and videos, could also be used to reach parents with mild difficulties</a:t>
            </a:r>
          </a:p>
          <a:p>
            <a:r>
              <a:rPr lang="en-US" dirty="0"/>
              <a:t>• Some parenting interventions can be delivered by para-professionals</a:t>
            </a:r>
          </a:p>
        </p:txBody>
      </p:sp>
      <p:sp>
        <p:nvSpPr>
          <p:cNvPr id="4" name="Slide Number Placeholder 3"/>
          <p:cNvSpPr>
            <a:spLocks noGrp="1"/>
          </p:cNvSpPr>
          <p:nvPr>
            <p:ph type="sldNum" sz="quarter" idx="10"/>
          </p:nvPr>
        </p:nvSpPr>
        <p:spPr/>
        <p:txBody>
          <a:bodyPr/>
          <a:lstStyle/>
          <a:p>
            <a:fld id="{8BE46673-C549-6F4B-B00B-E45BB8C71152}" type="slidenum">
              <a:rPr lang="en-US" smtClean="0"/>
              <a:t>24</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Parenting programs are increasingly perceived as a cost-effective means of preventing and treating emotional and behavioral problems in children. Their effectiveness is supported by a growing body of empirical research. When considering using a parenting program:</a:t>
            </a:r>
          </a:p>
          <a:p>
            <a:r>
              <a:rPr lang="en-US" dirty="0"/>
              <a:t>• Consider each family’s unique situation through a comprehensive assessment to determine if a parenting program will be helpful or appropriate</a:t>
            </a:r>
          </a:p>
          <a:p>
            <a:r>
              <a:rPr lang="en-US" dirty="0"/>
              <a:t>• Make sure the parenting program you choose targets known risk factors</a:t>
            </a:r>
          </a:p>
          <a:p>
            <a:r>
              <a:rPr lang="en-US" dirty="0"/>
              <a:t>• It is preferable to offer interventions to parents that are appropriate to their level of difficulty. In other words, if they have mild difficulties, you can offer a light-touch intervention of few sessions (i.e. brief and focused). If they have more severe difficulties, then you can offer individual support for several sessions.</a:t>
            </a:r>
          </a:p>
          <a:p>
            <a:r>
              <a:rPr lang="en-US" dirty="0"/>
              <a:t>• Make minor or low-risk adaptations to ensure cultural and contextual fit</a:t>
            </a:r>
          </a:p>
          <a:p>
            <a:r>
              <a:rPr lang="en-US" dirty="0"/>
              <a:t>• Monitor families’ progress throughout the course of the intervention using clinical judgment and appropriate measurement tools</a:t>
            </a:r>
          </a:p>
          <a:p>
            <a:r>
              <a:rPr lang="en-US" dirty="0"/>
              <a:t>• Provide additional assistance or refer those with other significant problems (e.g., parental depression, domestic violence) to other services• Access peer support and supervision.</a:t>
            </a:r>
          </a:p>
        </p:txBody>
      </p:sp>
      <p:sp>
        <p:nvSpPr>
          <p:cNvPr id="4" name="Slide Number Placeholder 3"/>
          <p:cNvSpPr>
            <a:spLocks noGrp="1"/>
          </p:cNvSpPr>
          <p:nvPr>
            <p:ph type="sldNum" sz="quarter" idx="10"/>
          </p:nvPr>
        </p:nvSpPr>
        <p:spPr/>
        <p:txBody>
          <a:bodyPr/>
          <a:lstStyle/>
          <a:p>
            <a:fld id="{8BE46673-C549-6F4B-B00B-E45BB8C71152}" type="slidenum">
              <a:rPr lang="en-US" smtClean="0"/>
              <a:t>25</a:t>
            </a:fld>
            <a:endParaRPr lang="en-US"/>
          </a:p>
        </p:txBody>
      </p:sp>
    </p:spTree>
    <p:extLst>
      <p:ext uri="{BB962C8B-B14F-4D97-AF65-F5344CB8AC3E}">
        <p14:creationId xmlns:p14="http://schemas.microsoft.com/office/powerpoint/2010/main" val="28414285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2947251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the 1960s, problematic child behaviors were typically addressed</a:t>
            </a:r>
          </a:p>
          <a:p>
            <a:r>
              <a:rPr lang="en-US" dirty="0"/>
              <a:t>using therapeutic methods directed at the child or adolescent (e.g., individual</a:t>
            </a:r>
          </a:p>
          <a:p>
            <a:r>
              <a:rPr lang="en-US" dirty="0"/>
              <a:t>psychoanalysis/psychotherapy or child institutionalization). The late 1960s were</a:t>
            </a:r>
          </a:p>
          <a:p>
            <a:r>
              <a:rPr lang="en-US" dirty="0"/>
              <a:t>marked by a shift in the field of child psychology and psychiatry. Around this</a:t>
            </a:r>
          </a:p>
          <a:p>
            <a:r>
              <a:rPr lang="en-US" dirty="0"/>
              <a:t>time, interventions started to focus on changing parents’ behaviors and making</a:t>
            </a:r>
          </a:p>
          <a:p>
            <a:r>
              <a:rPr lang="en-US" dirty="0"/>
              <a:t>them active participants in therapeutic interventions. This shift was due to a</a:t>
            </a:r>
          </a:p>
          <a:p>
            <a:r>
              <a:rPr lang="en-US" dirty="0"/>
              <a:t>growing understanding of how parents can influence children’s behavior. Theories</a:t>
            </a:r>
          </a:p>
          <a:p>
            <a:r>
              <a:rPr lang="en-US" dirty="0"/>
              <a:t>on behavioral modification (Skinner, 1965), social cognitive models (Bandura, 1977)</a:t>
            </a:r>
          </a:p>
          <a:p>
            <a:r>
              <a:rPr lang="en-US" dirty="0"/>
              <a:t>and those having to do with coercive family interactions (Patterson, 1982) shaped</a:t>
            </a:r>
          </a:p>
          <a:p>
            <a:r>
              <a:rPr lang="en-US" dirty="0"/>
              <a:t>the development of what became known as parenting programs. Table A.12.1</a:t>
            </a:r>
          </a:p>
          <a:p>
            <a:r>
              <a:rPr lang="en-US" dirty="0"/>
              <a:t>presents a brief synthesis of each of these theories and their contribution to the</a:t>
            </a:r>
          </a:p>
          <a:p>
            <a:r>
              <a:rPr lang="en-US" dirty="0"/>
              <a:t>development of parenting programs.</a:t>
            </a:r>
          </a:p>
          <a:p>
            <a:endParaRPr lang="en-US" dirty="0"/>
          </a:p>
          <a:p>
            <a:r>
              <a:rPr lang="en-US" dirty="0"/>
              <a:t>Parenting programs have proliferated since the 1960s with different</a:t>
            </a:r>
          </a:p>
          <a:p>
            <a:r>
              <a:rPr lang="en-US" dirty="0"/>
              <a:t>programs focusing on developing different types of skills in parents (e.g., behavior</a:t>
            </a:r>
          </a:p>
          <a:p>
            <a:r>
              <a:rPr lang="en-US" dirty="0"/>
              <a:t>management, self-efficacy, and/or knowledge). There are now several meta-analyses</a:t>
            </a:r>
          </a:p>
          <a:p>
            <a:r>
              <a:rPr lang="en-US" dirty="0"/>
              <a:t>on the effectiveness of these interventions and comparing those with different</a:t>
            </a:r>
          </a:p>
          <a:p>
            <a:r>
              <a:rPr lang="en-US" dirty="0"/>
              <a:t>theoretical orientations (e.g., </a:t>
            </a:r>
            <a:r>
              <a:rPr lang="en-US" dirty="0" err="1"/>
              <a:t>Lundahl</a:t>
            </a:r>
            <a:r>
              <a:rPr lang="en-US" dirty="0"/>
              <a:t> et al, 2006). However, the programs most</a:t>
            </a:r>
          </a:p>
          <a:p>
            <a:r>
              <a:rPr lang="en-US" dirty="0"/>
              <a:t>widely used are those based on behavioral and social cognitive models (i.e., the</a:t>
            </a:r>
          </a:p>
          <a:p>
            <a:r>
              <a:rPr lang="en-US" dirty="0"/>
              <a:t>theories described in Table A.12.1). Typically these programs are </a:t>
            </a:r>
            <a:r>
              <a:rPr lang="en-US" dirty="0" err="1"/>
              <a:t>manualized</a:t>
            </a:r>
            <a:r>
              <a:rPr lang="en-US" dirty="0"/>
              <a:t> and</a:t>
            </a:r>
          </a:p>
          <a:p>
            <a:r>
              <a:rPr lang="en-US" dirty="0"/>
              <a:t>have manuals, training materials and accreditation systems. They are commonly</a:t>
            </a:r>
          </a:p>
          <a:p>
            <a:r>
              <a:rPr lang="en-US" dirty="0"/>
              <a:t>known as “behavioral family interventions” or “parenting training programs”.</a:t>
            </a:r>
          </a:p>
          <a:p>
            <a:r>
              <a:rPr lang="en-US" dirty="0"/>
              <a:t>Examples include The Incredible Years (Webster-Stratton &amp; Reid, 2015), The</a:t>
            </a:r>
          </a:p>
          <a:p>
            <a:r>
              <a:rPr lang="en-US" dirty="0"/>
              <a:t>Triple P—Positive Parenting Program (Sanders, 2012), and Parent Management</a:t>
            </a:r>
          </a:p>
          <a:p>
            <a:r>
              <a:rPr lang="en-US" dirty="0"/>
              <a:t>Training—The Oregon Model (</a:t>
            </a:r>
            <a:r>
              <a:rPr lang="en-US" dirty="0" err="1"/>
              <a:t>Forgatch</a:t>
            </a:r>
            <a:r>
              <a:rPr lang="en-US" dirty="0"/>
              <a:t>, 1994). </a:t>
            </a:r>
          </a:p>
        </p:txBody>
      </p:sp>
      <p:sp>
        <p:nvSpPr>
          <p:cNvPr id="4" name="Slide Number Placeholder 3"/>
          <p:cNvSpPr>
            <a:spLocks noGrp="1"/>
          </p:cNvSpPr>
          <p:nvPr>
            <p:ph type="sldNum" sz="quarter" idx="10"/>
          </p:nvPr>
        </p:nvSpPr>
        <p:spPr/>
        <p:txBody>
          <a:bodyPr/>
          <a:lstStyle/>
          <a:p>
            <a:fld id="{8BE46673-C549-6F4B-B00B-E45BB8C71152}" type="slidenum">
              <a:rPr lang="en-US" smtClean="0"/>
              <a:t>4</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the 1960s, problematic child behaviors were typically addressed</a:t>
            </a:r>
          </a:p>
          <a:p>
            <a:r>
              <a:rPr lang="en-US" dirty="0"/>
              <a:t>using therapeutic methods directed at the child or adolescent (e.g., individual</a:t>
            </a:r>
          </a:p>
          <a:p>
            <a:r>
              <a:rPr lang="en-US" dirty="0"/>
              <a:t>psychoanalysis/psychotherapy or child institutionalization). The late 1960s were</a:t>
            </a:r>
          </a:p>
          <a:p>
            <a:r>
              <a:rPr lang="en-US" dirty="0"/>
              <a:t>marked by a shift in the field of child psychology and psychiatry. Around this</a:t>
            </a:r>
          </a:p>
          <a:p>
            <a:r>
              <a:rPr lang="en-US" dirty="0"/>
              <a:t>time, interventions started to focus on changing parents’ behaviors and making</a:t>
            </a:r>
          </a:p>
          <a:p>
            <a:r>
              <a:rPr lang="en-US" dirty="0"/>
              <a:t>them active participants in therapeutic interventions. This shift was due to a</a:t>
            </a:r>
          </a:p>
          <a:p>
            <a:r>
              <a:rPr lang="en-US" dirty="0"/>
              <a:t>growing understanding of how parents can influence children’s behavior. Theories</a:t>
            </a:r>
          </a:p>
          <a:p>
            <a:r>
              <a:rPr lang="en-US" dirty="0"/>
              <a:t>on behavioral modification (Skinner, 1965), social cognitive models (Bandura, 1977)</a:t>
            </a:r>
          </a:p>
          <a:p>
            <a:r>
              <a:rPr lang="en-US" dirty="0"/>
              <a:t>and those having to do with coercive family interactions (Patterson, 1982) shaped</a:t>
            </a:r>
          </a:p>
          <a:p>
            <a:r>
              <a:rPr lang="en-US" dirty="0"/>
              <a:t>the development of what became known as parenting programs. Table A.12.1</a:t>
            </a:r>
          </a:p>
          <a:p>
            <a:r>
              <a:rPr lang="en-US" dirty="0"/>
              <a:t>presents a brief synthesis of each of these theories and their contribution to the</a:t>
            </a:r>
          </a:p>
          <a:p>
            <a:r>
              <a:rPr lang="en-US" dirty="0"/>
              <a:t>development of parenting programs.</a:t>
            </a:r>
          </a:p>
          <a:p>
            <a:endParaRPr lang="en-US" dirty="0"/>
          </a:p>
          <a:p>
            <a:r>
              <a:rPr lang="en-US" dirty="0"/>
              <a:t>Parenting programs have proliferated since the 1960s with different</a:t>
            </a:r>
          </a:p>
          <a:p>
            <a:r>
              <a:rPr lang="en-US" dirty="0"/>
              <a:t>programs focusing on developing different types of skills in parents (e.g., behavior</a:t>
            </a:r>
          </a:p>
          <a:p>
            <a:r>
              <a:rPr lang="en-US" dirty="0"/>
              <a:t>management, self-efficacy, and/or knowledge). There are now several meta-analyses</a:t>
            </a:r>
          </a:p>
          <a:p>
            <a:r>
              <a:rPr lang="en-US" dirty="0"/>
              <a:t>on the effectiveness of these interventions and comparing those with different</a:t>
            </a:r>
          </a:p>
          <a:p>
            <a:r>
              <a:rPr lang="en-US" dirty="0"/>
              <a:t>theoretical orientations (e.g., </a:t>
            </a:r>
            <a:r>
              <a:rPr lang="en-US" dirty="0" err="1"/>
              <a:t>Lundahl</a:t>
            </a:r>
            <a:r>
              <a:rPr lang="en-US" dirty="0"/>
              <a:t> et al, 2006). However, the programs most</a:t>
            </a:r>
          </a:p>
          <a:p>
            <a:r>
              <a:rPr lang="en-US" dirty="0"/>
              <a:t>widely used are those based on behavioral and social cognitive models (i.e., the</a:t>
            </a:r>
          </a:p>
          <a:p>
            <a:r>
              <a:rPr lang="en-US" dirty="0"/>
              <a:t>theories described in Table A.12.1). Typically these programs are </a:t>
            </a:r>
            <a:r>
              <a:rPr lang="en-US" dirty="0" err="1"/>
              <a:t>manualized</a:t>
            </a:r>
            <a:r>
              <a:rPr lang="en-US" dirty="0"/>
              <a:t> and</a:t>
            </a:r>
          </a:p>
          <a:p>
            <a:r>
              <a:rPr lang="en-US" dirty="0"/>
              <a:t>have manuals, training materials and accreditation systems. They are commonly</a:t>
            </a:r>
          </a:p>
          <a:p>
            <a:r>
              <a:rPr lang="en-US" dirty="0"/>
              <a:t>known as “behavioral family interventions” or “parenting training programs”.</a:t>
            </a:r>
          </a:p>
          <a:p>
            <a:r>
              <a:rPr lang="en-US" dirty="0"/>
              <a:t>Examples include The Incredible Years (Webster-Stratton &amp; Reid, 2015), The</a:t>
            </a:r>
          </a:p>
          <a:p>
            <a:r>
              <a:rPr lang="en-US" dirty="0"/>
              <a:t>Triple P—Positive Parenting Program (Sanders, 2012), and Parent Management</a:t>
            </a:r>
          </a:p>
          <a:p>
            <a:r>
              <a:rPr lang="en-US" dirty="0"/>
              <a:t>Training—The Oregon Model (</a:t>
            </a:r>
            <a:r>
              <a:rPr lang="en-US" dirty="0" err="1"/>
              <a:t>Forgatch</a:t>
            </a:r>
            <a:r>
              <a:rPr lang="en-US" dirty="0"/>
              <a:t>, 1994). </a:t>
            </a:r>
          </a:p>
        </p:txBody>
      </p:sp>
      <p:sp>
        <p:nvSpPr>
          <p:cNvPr id="4" name="Slide Number Placeholder 3"/>
          <p:cNvSpPr>
            <a:spLocks noGrp="1"/>
          </p:cNvSpPr>
          <p:nvPr>
            <p:ph type="sldNum" sz="quarter" idx="10"/>
          </p:nvPr>
        </p:nvSpPr>
        <p:spPr/>
        <p:txBody>
          <a:bodyPr/>
          <a:lstStyle/>
          <a:p>
            <a:fld id="{8BE46673-C549-6F4B-B00B-E45BB8C71152}" type="slidenum">
              <a:rPr lang="en-US" smtClean="0"/>
              <a:t>5</a:t>
            </a:fld>
            <a:endParaRPr lang="en-US"/>
          </a:p>
        </p:txBody>
      </p:sp>
    </p:spTree>
    <p:extLst>
      <p:ext uri="{BB962C8B-B14F-4D97-AF65-F5344CB8AC3E}">
        <p14:creationId xmlns:p14="http://schemas.microsoft.com/office/powerpoint/2010/main" val="1075733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Parenting programs are recommended for the prevention and treatment of</a:t>
            </a:r>
          </a:p>
          <a:p>
            <a:r>
              <a:rPr lang="en-US" dirty="0"/>
              <a:t>externalizing (e.g., oppositional, aggressive, or impulsive behaviors, such as noncompliance,</a:t>
            </a:r>
          </a:p>
          <a:p>
            <a:r>
              <a:rPr lang="en-US" dirty="0"/>
              <a:t>disobedience, fighting, aggression and answering back) (Furlong et al, 2012), and internalizing problems (e.g., depression, anxiety) in children (Kendall</a:t>
            </a:r>
          </a:p>
          <a:p>
            <a:r>
              <a:rPr lang="en-US" dirty="0"/>
              <a:t>et al., 2008). Research suggests that both sub-clinical and clinical levels of problems</a:t>
            </a:r>
          </a:p>
          <a:p>
            <a:r>
              <a:rPr lang="en-US" dirty="0"/>
              <a:t>decrease when these interventions are properly implemented (</a:t>
            </a:r>
            <a:r>
              <a:rPr lang="en-US" dirty="0" err="1"/>
              <a:t>Dretzke</a:t>
            </a:r>
            <a:r>
              <a:rPr lang="en-US" dirty="0"/>
              <a:t> et al, 2009).</a:t>
            </a:r>
          </a:p>
          <a:p>
            <a:r>
              <a:rPr lang="en-US" dirty="0"/>
              <a:t>Many clinical presentations, such as oppositional defiant disorder and conduct</a:t>
            </a:r>
          </a:p>
          <a:p>
            <a:r>
              <a:rPr lang="en-US" dirty="0"/>
              <a:t>disorder, can be treated with focused parenting interventions (</a:t>
            </a:r>
            <a:r>
              <a:rPr lang="en-US" dirty="0" err="1"/>
              <a:t>Kazdin</a:t>
            </a:r>
            <a:r>
              <a:rPr lang="en-US" dirty="0"/>
              <a:t>, 1997).</a:t>
            </a:r>
          </a:p>
          <a:p>
            <a:endParaRPr lang="en-US" dirty="0"/>
          </a:p>
          <a:p>
            <a:r>
              <a:rPr lang="en-US" dirty="0"/>
              <a:t>Parenting programs can also be very useful as adjunctive treatment for</a:t>
            </a:r>
          </a:p>
          <a:p>
            <a:r>
              <a:rPr lang="en-US" dirty="0"/>
              <a:t>children with attention deficit hyperactivity disorder (ADHD), mood disorders,</a:t>
            </a:r>
          </a:p>
          <a:p>
            <a:r>
              <a:rPr lang="en-US" dirty="0"/>
              <a:t>or neurodevelopmental and learning disorders (</a:t>
            </a:r>
            <a:r>
              <a:rPr lang="en-US" dirty="0" err="1"/>
              <a:t>Petrenko</a:t>
            </a:r>
            <a:r>
              <a:rPr lang="en-US" dirty="0"/>
              <a:t>, 2013; </a:t>
            </a:r>
            <a:r>
              <a:rPr lang="en-US" dirty="0" err="1"/>
              <a:t>Skotarczak</a:t>
            </a:r>
            <a:r>
              <a:rPr lang="en-US" dirty="0"/>
              <a:t> &amp;</a:t>
            </a:r>
          </a:p>
          <a:p>
            <a:r>
              <a:rPr lang="en-US" dirty="0"/>
              <a:t>Lee, 2015). In these cases, they typically focus on managing behavioral problems</a:t>
            </a:r>
          </a:p>
          <a:p>
            <a:r>
              <a:rPr lang="en-US" dirty="0"/>
              <a:t>associated with the primary condition. For example, a child with ADHD may</a:t>
            </a:r>
          </a:p>
          <a:p>
            <a:r>
              <a:rPr lang="en-US" dirty="0"/>
              <a:t>benefit from a combined therapeutic approach comprising medication for the child</a:t>
            </a:r>
          </a:p>
          <a:p>
            <a:r>
              <a:rPr lang="en-US" dirty="0"/>
              <a:t>(if required) and a parenting program. Similarly, a child with a diagnosis of an</a:t>
            </a:r>
          </a:p>
          <a:p>
            <a:r>
              <a:rPr lang="en-US" dirty="0"/>
              <a:t>autism spectrum disorder may benefit from a combination of individually applied</a:t>
            </a:r>
          </a:p>
          <a:p>
            <a:r>
              <a:rPr lang="en-US" dirty="0"/>
              <a:t>behavioral therapy and social skills training, while their parents may benefit from parenting training (</a:t>
            </a:r>
            <a:r>
              <a:rPr lang="en-US" dirty="0" err="1"/>
              <a:t>Tellegen</a:t>
            </a:r>
            <a:r>
              <a:rPr lang="en-US" dirty="0"/>
              <a:t> &amp; Sanders, 2013). The parenting component would</a:t>
            </a:r>
          </a:p>
          <a:p>
            <a:r>
              <a:rPr lang="en-US" dirty="0"/>
              <a:t>focus on teaching parents skills to manage behavioral problems (e.g., difficulty</a:t>
            </a:r>
          </a:p>
          <a:p>
            <a:r>
              <a:rPr lang="en-US" dirty="0"/>
              <a:t>with change in routines) that occur in the context of the primary disorder.</a:t>
            </a:r>
          </a:p>
          <a:p>
            <a:endParaRPr lang="en-US" dirty="0"/>
          </a:p>
          <a:p>
            <a:r>
              <a:rPr lang="en-US" dirty="0"/>
              <a:t>In addition to the prevention and treatment of childhood disorders, many</a:t>
            </a:r>
          </a:p>
          <a:p>
            <a:r>
              <a:rPr lang="en-US" dirty="0"/>
              <a:t>parenting programs are also used to prevent the development of more serious</a:t>
            </a:r>
          </a:p>
          <a:p>
            <a:r>
              <a:rPr lang="en-US" dirty="0"/>
              <a:t>problems in adolescence and early adulthood. Some problems that might be</a:t>
            </a:r>
          </a:p>
          <a:p>
            <a:r>
              <a:rPr lang="en-US" dirty="0"/>
              <a:t>prevented include teenage delinquency, truancy, antisocial behavior in adolescence,</a:t>
            </a:r>
          </a:p>
          <a:p>
            <a:r>
              <a:rPr lang="en-US" dirty="0"/>
              <a:t>early sexual activity, risky sexual behavior, substance misuse, and adult criminality</a:t>
            </a:r>
          </a:p>
          <a:p>
            <a:r>
              <a:rPr lang="en-US" dirty="0"/>
              <a:t>(Haggerty et al, 2013). For example, some parenting programs have been used</a:t>
            </a:r>
          </a:p>
          <a:p>
            <a:r>
              <a:rPr lang="en-US" dirty="0"/>
              <a:t>as part of broader population interventions to reduce risky sexual activity and</a:t>
            </a:r>
          </a:p>
          <a:p>
            <a:r>
              <a:rPr lang="en-US" dirty="0"/>
              <a:t>the prevalence of HIV-AIDS (Prado et al, 2007). Note that in this example the</a:t>
            </a:r>
          </a:p>
          <a:p>
            <a:r>
              <a:rPr lang="en-US" dirty="0"/>
              <a:t>intervention is not intending to change the primary outcome (e.g., HIV-AIDS),</a:t>
            </a:r>
          </a:p>
          <a:p>
            <a:r>
              <a:rPr lang="en-US" dirty="0"/>
              <a:t>but rather used to halt negative developmental trajectories that might result in</a:t>
            </a:r>
          </a:p>
          <a:p>
            <a:r>
              <a:rPr lang="en-US" dirty="0"/>
              <a:t>becoming infected later on.</a:t>
            </a:r>
          </a:p>
        </p:txBody>
      </p:sp>
      <p:sp>
        <p:nvSpPr>
          <p:cNvPr id="4" name="Slide Number Placeholder 3"/>
          <p:cNvSpPr>
            <a:spLocks noGrp="1"/>
          </p:cNvSpPr>
          <p:nvPr>
            <p:ph type="sldNum" sz="quarter" idx="10"/>
          </p:nvPr>
        </p:nvSpPr>
        <p:spPr/>
        <p:txBody>
          <a:bodyPr/>
          <a:lstStyle/>
          <a:p>
            <a:fld id="{8BE46673-C549-6F4B-B00B-E45BB8C71152}" type="slidenum">
              <a:rPr lang="en-US" smtClean="0"/>
              <a:t>6</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Parenting programs are interventions that aim to improve child and family</a:t>
            </a:r>
          </a:p>
          <a:p>
            <a:r>
              <a:rPr lang="en-US" dirty="0"/>
              <a:t>outcomes by equipping parents with effective parenting skills. They differ from</a:t>
            </a:r>
          </a:p>
          <a:p>
            <a:r>
              <a:rPr lang="en-US" dirty="0"/>
              <a:t>parent education training or </a:t>
            </a:r>
            <a:r>
              <a:rPr lang="en-US" dirty="0" err="1"/>
              <a:t>psychoeducation</a:t>
            </a:r>
            <a:r>
              <a:rPr lang="en-US" dirty="0"/>
              <a:t>—which focus on increasing parent</a:t>
            </a:r>
          </a:p>
          <a:p>
            <a:r>
              <a:rPr lang="en-US" dirty="0"/>
              <a:t>knowledge about developmental stages or certain conditions—in that parenting</a:t>
            </a:r>
          </a:p>
          <a:p>
            <a:r>
              <a:rPr lang="en-US" dirty="0"/>
              <a:t>programs include active skills training. They are designed to increase competence</a:t>
            </a:r>
          </a:p>
          <a:p>
            <a:r>
              <a:rPr lang="en-US" dirty="0"/>
              <a:t>and confidence in parents, allowing them to raise children in a loving, consistent,</a:t>
            </a:r>
          </a:p>
          <a:p>
            <a:r>
              <a:rPr lang="en-US" dirty="0"/>
              <a:t>predictable, and non-harmful environment. Research suggests that improvements</a:t>
            </a:r>
          </a:p>
          <a:p>
            <a:r>
              <a:rPr lang="en-US" dirty="0"/>
              <a:t>in parenting style are associated with reductions in child socio-emotional and</a:t>
            </a:r>
          </a:p>
          <a:p>
            <a:r>
              <a:rPr lang="en-US" dirty="0"/>
              <a:t>behavioral problems (Sanders &amp; Woolley, 2005). Effective programs aim to reduce</a:t>
            </a:r>
          </a:p>
          <a:p>
            <a:r>
              <a:rPr lang="en-US" dirty="0"/>
              <a:t>known risk factors for poor child and family outcomes such as harsh disciplinary</a:t>
            </a:r>
          </a:p>
          <a:p>
            <a:r>
              <a:rPr lang="en-US" dirty="0"/>
              <a:t>practices, and strengthen protective factors (i.e., factors that predict positive family</a:t>
            </a:r>
          </a:p>
          <a:p>
            <a:r>
              <a:rPr lang="en-US" dirty="0"/>
              <a:t>outcomes). See Table A.12.2 for the typical goals of most programs. </a:t>
            </a:r>
          </a:p>
        </p:txBody>
      </p:sp>
      <p:sp>
        <p:nvSpPr>
          <p:cNvPr id="4" name="Slide Number Placeholder 3"/>
          <p:cNvSpPr>
            <a:spLocks noGrp="1"/>
          </p:cNvSpPr>
          <p:nvPr>
            <p:ph type="sldNum" sz="quarter" idx="10"/>
          </p:nvPr>
        </p:nvSpPr>
        <p:spPr/>
        <p:txBody>
          <a:bodyPr/>
          <a:lstStyle/>
          <a:p>
            <a:fld id="{8BE46673-C549-6F4B-B00B-E45BB8C71152}" type="slidenum">
              <a:rPr lang="en-US" smtClean="0"/>
              <a:t>7</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Parenting programs are interventions that aim to improve child and family</a:t>
            </a:r>
          </a:p>
          <a:p>
            <a:r>
              <a:rPr lang="en-US" dirty="0"/>
              <a:t>outcomes by equipping parents with effective parenting skills. They differ from</a:t>
            </a:r>
          </a:p>
          <a:p>
            <a:r>
              <a:rPr lang="en-US" dirty="0"/>
              <a:t>parent education training or </a:t>
            </a:r>
            <a:r>
              <a:rPr lang="en-US" dirty="0" err="1"/>
              <a:t>psychoeducation</a:t>
            </a:r>
            <a:r>
              <a:rPr lang="en-US" dirty="0"/>
              <a:t>—which focus on increasing parent</a:t>
            </a:r>
          </a:p>
          <a:p>
            <a:r>
              <a:rPr lang="en-US" dirty="0"/>
              <a:t>knowledge about developmental stages or certain conditions—in that parenting</a:t>
            </a:r>
          </a:p>
          <a:p>
            <a:r>
              <a:rPr lang="en-US" dirty="0"/>
              <a:t>programs include active skills training. They are designed to increase competence</a:t>
            </a:r>
          </a:p>
          <a:p>
            <a:r>
              <a:rPr lang="en-US" dirty="0"/>
              <a:t>and confidence in parents, allowing them to raise children in a loving, consistent,</a:t>
            </a:r>
          </a:p>
          <a:p>
            <a:r>
              <a:rPr lang="en-US" dirty="0"/>
              <a:t>predictable, and non-harmful environment. Research suggests that improvements</a:t>
            </a:r>
          </a:p>
          <a:p>
            <a:r>
              <a:rPr lang="en-US" dirty="0"/>
              <a:t>in parenting style are associated with reductions in child socio-emotional and</a:t>
            </a:r>
          </a:p>
          <a:p>
            <a:r>
              <a:rPr lang="en-US" dirty="0"/>
              <a:t>behavioral problems (Sanders &amp; Woolley, 2005). Effective programs aim to reduce</a:t>
            </a:r>
          </a:p>
          <a:p>
            <a:r>
              <a:rPr lang="en-US" dirty="0"/>
              <a:t>known risk factors for poor child and family outcomes such as harsh disciplinary</a:t>
            </a:r>
          </a:p>
          <a:p>
            <a:r>
              <a:rPr lang="en-US" dirty="0"/>
              <a:t>practices, and strengthen protective factors (i.e., factors that predict positive family</a:t>
            </a:r>
          </a:p>
          <a:p>
            <a:r>
              <a:rPr lang="en-US" dirty="0"/>
              <a:t>outcomes). See Table A.12.2 for the typical goals of most programs.</a:t>
            </a:r>
          </a:p>
          <a:p>
            <a:endParaRPr lang="en-US" dirty="0"/>
          </a:p>
          <a:p>
            <a:r>
              <a:rPr lang="en-US" dirty="0"/>
              <a:t>According to their primary focus, they can be broadly divided into</a:t>
            </a:r>
          </a:p>
          <a:p>
            <a:r>
              <a:rPr lang="en-US" dirty="0"/>
              <a:t>prevention, treatment, and blended programs:</a:t>
            </a:r>
          </a:p>
          <a:p>
            <a:r>
              <a:rPr lang="en-US" dirty="0"/>
              <a:t>• Prevention programs are designed to avoid the development of serious</a:t>
            </a:r>
          </a:p>
          <a:p>
            <a:r>
              <a:rPr lang="en-US" dirty="0"/>
              <a:t>behavior or emotional problems in children through the acquisition of</a:t>
            </a:r>
          </a:p>
          <a:p>
            <a:r>
              <a:rPr lang="en-US" dirty="0"/>
              <a:t>parenting skills before problems develop or at the first sign of problems.</a:t>
            </a:r>
          </a:p>
          <a:p>
            <a:r>
              <a:rPr lang="en-US" dirty="0"/>
              <a:t>Typically, these are lower intensity interventions, thus easier and</a:t>
            </a:r>
          </a:p>
          <a:p>
            <a:r>
              <a:rPr lang="en-US" dirty="0"/>
              <a:t>cheaper to implement. They work in a way similar to regular tooth</a:t>
            </a:r>
          </a:p>
          <a:p>
            <a:r>
              <a:rPr lang="en-US" dirty="0"/>
              <a:t>brushing to prevent cavities. When parents are taught effective, safe,</a:t>
            </a:r>
          </a:p>
          <a:p>
            <a:r>
              <a:rPr lang="en-US" dirty="0"/>
              <a:t>non-violent discipline strategies, children are less likely to develop</a:t>
            </a:r>
          </a:p>
          <a:p>
            <a:r>
              <a:rPr lang="en-US" dirty="0"/>
              <a:t>emotional and behavioral problems (</a:t>
            </a:r>
            <a:r>
              <a:rPr lang="en-US" dirty="0" err="1"/>
              <a:t>Forgatch</a:t>
            </a:r>
            <a:r>
              <a:rPr lang="en-US" dirty="0"/>
              <a:t> &amp; </a:t>
            </a:r>
            <a:r>
              <a:rPr lang="en-US" dirty="0" err="1"/>
              <a:t>DeGarmo</a:t>
            </a:r>
            <a:r>
              <a:rPr lang="en-US" dirty="0"/>
              <a:t>, 1999).</a:t>
            </a:r>
          </a:p>
          <a:p>
            <a:r>
              <a:rPr lang="en-US" dirty="0"/>
              <a:t>• Treatment programs seek to reduce problem behaviors after they</a:t>
            </a:r>
          </a:p>
          <a:p>
            <a:r>
              <a:rPr lang="en-US" dirty="0"/>
              <a:t>have developed. To continue with the dental hygiene analogy, these</a:t>
            </a:r>
          </a:p>
          <a:p>
            <a:r>
              <a:rPr lang="en-US" dirty="0"/>
              <a:t>are similar to going to the dentist to get a cavity filled. Like with</a:t>
            </a:r>
          </a:p>
          <a:p>
            <a:r>
              <a:rPr lang="en-US" dirty="0"/>
              <a:t>prevention programs, they are most effective when implemented as</a:t>
            </a:r>
          </a:p>
          <a:p>
            <a:r>
              <a:rPr lang="en-US" dirty="0"/>
              <a:t>early as possible (before the cavity becomes large or the tooth is lost),</a:t>
            </a:r>
          </a:p>
          <a:p>
            <a:r>
              <a:rPr lang="en-US" dirty="0"/>
              <a:t>but they can also be effective even when problems are longstanding or</a:t>
            </a:r>
          </a:p>
          <a:p>
            <a:r>
              <a:rPr lang="en-US" dirty="0"/>
              <a:t>severe. They are often more intensive in terms of time and cost than</a:t>
            </a:r>
          </a:p>
          <a:p>
            <a:r>
              <a:rPr lang="en-US" dirty="0"/>
              <a:t>prevention programs given that they cover more content and provide</a:t>
            </a:r>
          </a:p>
          <a:p>
            <a:r>
              <a:rPr lang="en-US" dirty="0"/>
              <a:t>additional support to families. These programs are best suited to</a:t>
            </a:r>
          </a:p>
          <a:p>
            <a:r>
              <a:rPr lang="en-US" dirty="0"/>
              <a:t>families with higher levels of need or with many risk factors (</a:t>
            </a:r>
            <a:r>
              <a:rPr lang="en-US" dirty="0" err="1"/>
              <a:t>Kazdin</a:t>
            </a:r>
            <a:r>
              <a:rPr lang="en-US" dirty="0"/>
              <a:t> &amp;</a:t>
            </a:r>
          </a:p>
          <a:p>
            <a:r>
              <a:rPr lang="en-US" dirty="0"/>
              <a:t>Whitley, 2003).</a:t>
            </a:r>
          </a:p>
          <a:p>
            <a:r>
              <a:rPr lang="en-US" dirty="0"/>
              <a:t>• Blended approaches are broader than focused prevention and treatment</a:t>
            </a:r>
          </a:p>
          <a:p>
            <a:r>
              <a:rPr lang="en-US" dirty="0"/>
              <a:t>programs; they can be conceptualized as suites of interventions. Blended</a:t>
            </a:r>
          </a:p>
          <a:p>
            <a:r>
              <a:rPr lang="en-US" dirty="0"/>
              <a:t>programs often have a range of variants that can be deployed as needed.</a:t>
            </a:r>
          </a:p>
          <a:p>
            <a:r>
              <a:rPr lang="en-US" dirty="0"/>
              <a:t>For example The Incredible Years has a school-based variant aimed at</a:t>
            </a:r>
          </a:p>
          <a:p>
            <a:r>
              <a:rPr lang="en-US" dirty="0"/>
              <a:t>preventing problems in the classroom, as well as intensive parenting</a:t>
            </a:r>
          </a:p>
          <a:p>
            <a:r>
              <a:rPr lang="en-US" dirty="0"/>
              <a:t>interventions for implementation at home. Triple P is also a blended</a:t>
            </a:r>
          </a:p>
          <a:p>
            <a:r>
              <a:rPr lang="en-US" dirty="0"/>
              <a:t>program with five levels of intervention, ranging from media strategies</a:t>
            </a:r>
          </a:p>
          <a:p>
            <a:r>
              <a:rPr lang="en-US" dirty="0"/>
              <a:t>targeting whole populations to intensive individual services for families</a:t>
            </a:r>
          </a:p>
          <a:p>
            <a:r>
              <a:rPr lang="en-US" dirty="0"/>
              <a:t>with complex comorbidities (</a:t>
            </a:r>
            <a:r>
              <a:rPr lang="en-US" dirty="0" err="1"/>
              <a:t>Prinz</a:t>
            </a:r>
            <a:r>
              <a:rPr lang="en-US" dirty="0"/>
              <a:t> et al, 2009).</a:t>
            </a:r>
          </a:p>
          <a:p>
            <a:endParaRPr lang="en-US" dirty="0"/>
          </a:p>
          <a:p>
            <a:r>
              <a:rPr lang="en-US" dirty="0"/>
              <a:t>Most research on the topic has targeted treatment-focused programs for</a:t>
            </a:r>
          </a:p>
          <a:p>
            <a:r>
              <a:rPr lang="en-US" dirty="0"/>
              <a:t>children with behavioral or emotional problems at the clinical level or those at</a:t>
            </a:r>
          </a:p>
          <a:p>
            <a:r>
              <a:rPr lang="en-US" dirty="0"/>
              <a:t>high risk for the development of such problems. Allowing for between-country</a:t>
            </a:r>
          </a:p>
          <a:p>
            <a:r>
              <a:rPr lang="en-US" dirty="0"/>
              <a:t>variance, only 10% to 15% of children have problems at this level (</a:t>
            </a:r>
            <a:r>
              <a:rPr lang="en-US" dirty="0" err="1"/>
              <a:t>Jaffee</a:t>
            </a:r>
            <a:r>
              <a:rPr lang="en-US" dirty="0"/>
              <a:t> et al,</a:t>
            </a:r>
          </a:p>
          <a:p>
            <a:r>
              <a:rPr lang="en-US" dirty="0"/>
              <a:t>2005). Without early intervention, subclinical levels of problems may escalate into</a:t>
            </a:r>
          </a:p>
          <a:p>
            <a:r>
              <a:rPr lang="en-US" dirty="0"/>
              <a:t>clinical presentations that are harder to treat. For this reason, prevention programs</a:t>
            </a:r>
          </a:p>
          <a:p>
            <a:r>
              <a:rPr lang="en-US" dirty="0"/>
              <a:t>and blended approaches can be beneficial in reducing the number of cases at a</a:t>
            </a:r>
          </a:p>
          <a:p>
            <a:r>
              <a:rPr lang="en-US" dirty="0"/>
              <a:t>whole population level. </a:t>
            </a:r>
          </a:p>
        </p:txBody>
      </p:sp>
      <p:sp>
        <p:nvSpPr>
          <p:cNvPr id="4" name="Slide Number Placeholder 3"/>
          <p:cNvSpPr>
            <a:spLocks noGrp="1"/>
          </p:cNvSpPr>
          <p:nvPr>
            <p:ph type="sldNum" sz="quarter" idx="10"/>
          </p:nvPr>
        </p:nvSpPr>
        <p:spPr/>
        <p:txBody>
          <a:bodyPr/>
          <a:lstStyle/>
          <a:p>
            <a:fld id="{8BE46673-C549-6F4B-B00B-E45BB8C71152}" type="slidenum">
              <a:rPr lang="en-US" smtClean="0"/>
              <a:t>8</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9</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10</a:t>
            </a:fld>
            <a:endParaRPr lang="en-US"/>
          </a:p>
        </p:txBody>
      </p:sp>
    </p:spTree>
    <p:extLst>
      <p:ext uri="{BB962C8B-B14F-4D97-AF65-F5344CB8AC3E}">
        <p14:creationId xmlns:p14="http://schemas.microsoft.com/office/powerpoint/2010/main" val="2061628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23FF54-3BFC-0043-AC4A-FBEA9026A6CE}"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3564988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23FF54-3BFC-0043-AC4A-FBEA9026A6CE}"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3312279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23FF54-3BFC-0043-AC4A-FBEA9026A6CE}"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8733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23FF54-3BFC-0043-AC4A-FBEA9026A6CE}"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8285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23FF54-3BFC-0043-AC4A-FBEA9026A6CE}"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3027161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23FF54-3BFC-0043-AC4A-FBEA9026A6CE}" type="datetimeFigureOut">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2544854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23FF54-3BFC-0043-AC4A-FBEA9026A6CE}" type="datetimeFigureOut">
              <a:rPr lang="en-US" smtClean="0"/>
              <a:t>3/12/2018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473267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23FF54-3BFC-0043-AC4A-FBEA9026A6CE}" type="datetimeFigureOut">
              <a:rPr lang="en-US" smtClean="0"/>
              <a:t>3/12/2018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1892033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23FF54-3BFC-0043-AC4A-FBEA9026A6CE}" type="datetimeFigureOut">
              <a:rPr lang="en-US" smtClean="0"/>
              <a:t>3/12/2018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2601717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23FF54-3BFC-0043-AC4A-FBEA9026A6CE}" type="datetimeFigureOut">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1186598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23FF54-3BFC-0043-AC4A-FBEA9026A6CE}" type="datetimeFigureOut">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3674040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23FF54-3BFC-0043-AC4A-FBEA9026A6CE}" type="datetimeFigureOut">
              <a:rPr lang="en-US" smtClean="0"/>
              <a:t>3/12/2018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A8CD47-D2B9-DC45-B85A-CB309D742935}" type="slidenum">
              <a:rPr lang="en-US" smtClean="0"/>
              <a:t>‹#›</a:t>
            </a:fld>
            <a:endParaRPr lang="en-US"/>
          </a:p>
        </p:txBody>
      </p:sp>
    </p:spTree>
    <p:extLst>
      <p:ext uri="{BB962C8B-B14F-4D97-AF65-F5344CB8AC3E}">
        <p14:creationId xmlns:p14="http://schemas.microsoft.com/office/powerpoint/2010/main" val="3772631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playlist?list=PLBF49556FC1389911"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www.unodc.org/documents/prevention/family-compilation.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apps.who.int/iris/bitstream/10665/85994/1/9789241505956_eng.pdf" TargetMode="Externa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www.youtube.com/watch?v=o1VA3RJaZM0" TargetMode="Externa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www.reachupandlearn.com/about-us/" TargetMode="Externa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5KZRqMcrl_k"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flipH="1">
            <a:off x="5662980" y="4201319"/>
            <a:ext cx="3481020" cy="637381"/>
          </a:xfr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a:normAutofit fontScale="25000" lnSpcReduction="20000"/>
          </a:bodyPr>
          <a:lstStyle/>
          <a:p>
            <a:r>
              <a:rPr lang="en-US" sz="7200" dirty="0"/>
              <a:t> </a:t>
            </a:r>
            <a:endParaRPr lang="en-US" sz="9600" dirty="0"/>
          </a:p>
          <a:p>
            <a:r>
              <a:rPr lang="en-US" dirty="0">
                <a:solidFill>
                  <a:schemeClr val="bg1"/>
                </a:solidFill>
              </a:rPr>
              <a:t>DEPRESSION IN CHILDREN AND</a:t>
            </a:r>
          </a:p>
          <a:p>
            <a:r>
              <a:rPr lang="en-US" dirty="0">
                <a:solidFill>
                  <a:schemeClr val="bg1"/>
                </a:solidFill>
              </a:rPr>
              <a:t>ADOLESCENTS</a:t>
            </a:r>
          </a:p>
          <a:p>
            <a:endParaRPr lang="en-US" dirty="0"/>
          </a:p>
          <a:p>
            <a:endParaRPr lang="en-US" dirty="0"/>
          </a:p>
          <a:p>
            <a:endParaRPr lang="en-US" dirty="0"/>
          </a:p>
        </p:txBody>
      </p:sp>
      <p:sp>
        <p:nvSpPr>
          <p:cNvPr id="4" name="Title 1"/>
          <p:cNvSpPr>
            <a:spLocks noGrp="1"/>
          </p:cNvSpPr>
          <p:nvPr>
            <p:ph type="ctrTitle"/>
          </p:nvPr>
        </p:nvSpPr>
        <p:spPr>
          <a:xfrm>
            <a:off x="-94883" y="190500"/>
            <a:ext cx="5757863" cy="6465888"/>
          </a:xfrm>
        </p:spPr>
        <p:txBody>
          <a:bodyPr>
            <a:normAutofit/>
          </a:bodyPr>
          <a:lstStyle/>
          <a:p>
            <a:endParaRPr lang="en-US" sz="2000" b="1" dirty="0">
              <a:cs typeface="Arial"/>
            </a:endParaRPr>
          </a:p>
        </p:txBody>
      </p:sp>
      <p:sp>
        <p:nvSpPr>
          <p:cNvPr id="7" name="TextBox 6"/>
          <p:cNvSpPr txBox="1"/>
          <p:nvPr/>
        </p:nvSpPr>
        <p:spPr>
          <a:xfrm>
            <a:off x="5662980" y="953"/>
            <a:ext cx="3481020" cy="369332"/>
          </a:xfrm>
          <a:prstGeom prst="rect">
            <a:avLst/>
          </a:prstGeom>
          <a:solidFill>
            <a:srgbClr val="008000"/>
          </a:solidFill>
          <a:ln>
            <a:noFill/>
          </a:ln>
        </p:spPr>
        <p:txBody>
          <a:bodyPr wrap="square" rtlCol="0">
            <a:spAutoFit/>
          </a:bodyPr>
          <a:lstStyle/>
          <a:p>
            <a:pPr algn="ctr"/>
            <a:r>
              <a:rPr lang="en-US" dirty="0">
                <a:solidFill>
                  <a:schemeClr val="bg1"/>
                </a:solidFill>
              </a:rPr>
              <a:t>INTRODUCTION</a:t>
            </a:r>
          </a:p>
        </p:txBody>
      </p:sp>
      <p:sp>
        <p:nvSpPr>
          <p:cNvPr id="8" name="TextBox 7"/>
          <p:cNvSpPr txBox="1"/>
          <p:nvPr/>
        </p:nvSpPr>
        <p:spPr>
          <a:xfrm>
            <a:off x="5662980" y="877332"/>
            <a:ext cx="3481020" cy="1323439"/>
          </a:xfrm>
          <a:prstGeom prst="rect">
            <a:avLst/>
          </a:prstGeom>
          <a:noFill/>
          <a:ln>
            <a:solidFill>
              <a:schemeClr val="bg1"/>
            </a:solidFill>
          </a:ln>
        </p:spPr>
        <p:txBody>
          <a:bodyPr wrap="square" rtlCol="0">
            <a:spAutoFit/>
          </a:bodyPr>
          <a:lstStyle/>
          <a:p>
            <a:pPr algn="ctr"/>
            <a:r>
              <a:rPr lang="en-US" sz="4000" b="1" dirty="0">
                <a:solidFill>
                  <a:srgbClr val="008000"/>
                </a:solidFill>
                <a:latin typeface="Times" charset="0"/>
                <a:ea typeface="Times" charset="0"/>
                <a:cs typeface="Times" charset="0"/>
              </a:rPr>
              <a:t>PARENTING PROGRAMS</a:t>
            </a:r>
          </a:p>
        </p:txBody>
      </p:sp>
      <p:sp>
        <p:nvSpPr>
          <p:cNvPr id="9" name="TextBox 8"/>
          <p:cNvSpPr txBox="1"/>
          <p:nvPr/>
        </p:nvSpPr>
        <p:spPr>
          <a:xfrm>
            <a:off x="5662980" y="6550223"/>
            <a:ext cx="3481020" cy="307777"/>
          </a:xfrm>
          <a:prstGeom prst="rect">
            <a:avLst/>
          </a:prstGeom>
          <a:solidFill>
            <a:srgbClr val="008000"/>
          </a:solidFill>
        </p:spPr>
        <p:txBody>
          <a:bodyPr wrap="square" rtlCol="0">
            <a:spAutoFit/>
          </a:bodyPr>
          <a:lstStyle/>
          <a:p>
            <a:pPr algn="ctr"/>
            <a:r>
              <a:rPr lang="en-US" sz="1400" dirty="0">
                <a:solidFill>
                  <a:schemeClr val="bg1"/>
                </a:solidFill>
              </a:rPr>
              <a:t>Adapted by Julie Chilton</a:t>
            </a:r>
          </a:p>
        </p:txBody>
      </p:sp>
      <p:sp>
        <p:nvSpPr>
          <p:cNvPr id="10" name="TextBox 9"/>
          <p:cNvSpPr txBox="1"/>
          <p:nvPr/>
        </p:nvSpPr>
        <p:spPr>
          <a:xfrm>
            <a:off x="5662980" y="371893"/>
            <a:ext cx="3481020" cy="369332"/>
          </a:xfrm>
          <a:prstGeom prst="rect">
            <a:avLst/>
          </a:prstGeom>
          <a:solidFill>
            <a:schemeClr val="bg1">
              <a:lumMod val="65000"/>
            </a:schemeClr>
          </a:solidFill>
          <a:ln>
            <a:solidFill>
              <a:schemeClr val="bg1">
                <a:lumMod val="65000"/>
              </a:schemeClr>
            </a:solidFill>
          </a:ln>
        </p:spPr>
        <p:txBody>
          <a:bodyPr wrap="square" rtlCol="0">
            <a:spAutoFit/>
          </a:bodyPr>
          <a:lstStyle/>
          <a:p>
            <a:pPr algn="ctr"/>
            <a:r>
              <a:rPr lang="en-US" dirty="0">
                <a:solidFill>
                  <a:schemeClr val="bg1"/>
                </a:solidFill>
              </a:rPr>
              <a:t>Chapter A.12 </a:t>
            </a:r>
          </a:p>
        </p:txBody>
      </p:sp>
      <p:sp>
        <p:nvSpPr>
          <p:cNvPr id="11" name="TextBox 10"/>
          <p:cNvSpPr txBox="1"/>
          <p:nvPr/>
        </p:nvSpPr>
        <p:spPr>
          <a:xfrm>
            <a:off x="5662978" y="5900675"/>
            <a:ext cx="3481021" cy="649548"/>
          </a:xfrm>
          <a:prstGeom prst="rect">
            <a:avLst/>
          </a:prstGeom>
          <a:solidFill>
            <a:schemeClr val="bg1">
              <a:lumMod val="50000"/>
            </a:schemeClr>
          </a:solidFill>
          <a:ln>
            <a:noFill/>
          </a:ln>
        </p:spPr>
        <p:txBody>
          <a:bodyPr wrap="square" rtlCol="0">
            <a:spAutoFit/>
          </a:bodyPr>
          <a:lstStyle/>
          <a:p>
            <a:pPr algn="ctr"/>
            <a:r>
              <a:rPr lang="en-US" dirty="0">
                <a:ln w="18415" cmpd="sng">
                  <a:solidFill>
                    <a:srgbClr val="FFFFFF"/>
                  </a:solidFill>
                  <a:prstDash val="solid"/>
                </a:ln>
                <a:solidFill>
                  <a:schemeClr val="bg1"/>
                </a:solidFill>
                <a:effectLst>
                  <a:outerShdw blurRad="63500" dir="3600000" algn="tl" rotWithShape="0">
                    <a:srgbClr val="000000">
                      <a:alpha val="70000"/>
                    </a:srgbClr>
                  </a:outerShdw>
                </a:effectLst>
              </a:rPr>
              <a:t>Companion PowerPoint Presentation</a:t>
            </a:r>
          </a:p>
        </p:txBody>
      </p:sp>
      <p:pic>
        <p:nvPicPr>
          <p:cNvPr id="6" name="Picture 5" descr="Screen Shot 2015-04-25 at 5.22.5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5662980" cy="6858000"/>
          </a:xfrm>
          <a:prstGeom prst="rect">
            <a:avLst/>
          </a:prstGeom>
        </p:spPr>
      </p:pic>
      <p:sp>
        <p:nvSpPr>
          <p:cNvPr id="5" name="TextBox 4"/>
          <p:cNvSpPr txBox="1"/>
          <p:nvPr/>
        </p:nvSpPr>
        <p:spPr>
          <a:xfrm>
            <a:off x="5662979" y="3479800"/>
            <a:ext cx="3481021" cy="1015663"/>
          </a:xfrm>
          <a:prstGeom prst="rect">
            <a:avLst/>
          </a:prstGeom>
          <a:noFill/>
          <a:ln>
            <a:noFill/>
          </a:ln>
        </p:spPr>
        <p:txBody>
          <a:bodyPr wrap="square" rtlCol="0">
            <a:spAutoFit/>
          </a:bodyPr>
          <a:lstStyle/>
          <a:p>
            <a:pPr algn="ctr"/>
            <a:r>
              <a:rPr lang="en-US" sz="2000" b="1" dirty="0" err="1">
                <a:latin typeface="Times" charset="0"/>
                <a:ea typeface="Times" charset="0"/>
                <a:cs typeface="Times" charset="0"/>
              </a:rPr>
              <a:t>Divna</a:t>
            </a:r>
            <a:r>
              <a:rPr lang="en-US" sz="2000" b="1" dirty="0">
                <a:latin typeface="Times" charset="0"/>
                <a:ea typeface="Times" charset="0"/>
                <a:cs typeface="Times" charset="0"/>
              </a:rPr>
              <a:t> </a:t>
            </a:r>
            <a:r>
              <a:rPr lang="en-US" sz="2000" b="1" dirty="0" err="1">
                <a:latin typeface="Times" charset="0"/>
                <a:ea typeface="Times" charset="0"/>
                <a:cs typeface="Times" charset="0"/>
              </a:rPr>
              <a:t>Haslam</a:t>
            </a:r>
            <a:r>
              <a:rPr lang="en-US" sz="2000" b="1" dirty="0">
                <a:latin typeface="Times" charset="0"/>
                <a:ea typeface="Times" charset="0"/>
                <a:cs typeface="Times" charset="0"/>
              </a:rPr>
              <a:t>, </a:t>
            </a:r>
            <a:r>
              <a:rPr lang="en-US" sz="2000" b="1" dirty="0" err="1">
                <a:latin typeface="Times" charset="0"/>
                <a:ea typeface="Times" charset="0"/>
                <a:cs typeface="Times" charset="0"/>
              </a:rPr>
              <a:t>Anilena</a:t>
            </a:r>
            <a:r>
              <a:rPr lang="en-US" sz="2000" b="1" dirty="0">
                <a:latin typeface="Times" charset="0"/>
                <a:ea typeface="Times" charset="0"/>
                <a:cs typeface="Times" charset="0"/>
              </a:rPr>
              <a:t> Mejia, Matthew R Sanders </a:t>
            </a:r>
          </a:p>
          <a:p>
            <a:pPr algn="ctr"/>
            <a:r>
              <a:rPr lang="en-US" sz="2000" b="1" dirty="0">
                <a:latin typeface="Times" charset="0"/>
                <a:ea typeface="Times" charset="0"/>
                <a:cs typeface="Times" charset="0"/>
              </a:rPr>
              <a:t>&amp; </a:t>
            </a:r>
            <a:r>
              <a:rPr lang="en-US" sz="2000" b="1" dirty="0" err="1">
                <a:latin typeface="Times" charset="0"/>
                <a:ea typeface="Times" charset="0"/>
                <a:cs typeface="Times" charset="0"/>
              </a:rPr>
              <a:t>Petrus</a:t>
            </a:r>
            <a:r>
              <a:rPr lang="en-US" sz="2000" b="1" dirty="0">
                <a:latin typeface="Times" charset="0"/>
                <a:ea typeface="Times" charset="0"/>
                <a:cs typeface="Times" charset="0"/>
              </a:rPr>
              <a:t> J de </a:t>
            </a:r>
            <a:r>
              <a:rPr lang="en-US" sz="2000" b="1" dirty="0" err="1">
                <a:latin typeface="Times" charset="0"/>
                <a:ea typeface="Times" charset="0"/>
                <a:cs typeface="Times" charset="0"/>
              </a:rPr>
              <a:t>Vries</a:t>
            </a:r>
            <a:endParaRPr lang="en-US" sz="2000" b="1" dirty="0">
              <a:latin typeface="Times" charset="0"/>
              <a:ea typeface="Times" charset="0"/>
              <a:cs typeface="Times" charset="0"/>
            </a:endParaRPr>
          </a:p>
        </p:txBody>
      </p:sp>
    </p:spTree>
    <p:extLst>
      <p:ext uri="{BB962C8B-B14F-4D97-AF65-F5344CB8AC3E}">
        <p14:creationId xmlns:p14="http://schemas.microsoft.com/office/powerpoint/2010/main" val="3987082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br>
              <a:rPr lang="en-AU" sz="1800" b="1" spc="150" dirty="0">
                <a:ln w="11430"/>
                <a:solidFill>
                  <a:schemeClr val="bg1">
                    <a:lumMod val="75000"/>
                  </a:schemeClr>
                </a:solidFill>
                <a:effectLst>
                  <a:outerShdw blurRad="25400" algn="tl" rotWithShape="0">
                    <a:srgbClr val="000000">
                      <a:alpha val="43000"/>
                    </a:srgbClr>
                  </a:outerShdw>
                </a:effectLst>
              </a:rPr>
            </a:br>
            <a:r>
              <a:rPr lang="en-AU" sz="1800" b="1" spc="150" dirty="0">
                <a:ln w="11430"/>
                <a:solidFill>
                  <a:schemeClr val="bg1">
                    <a:lumMod val="75000"/>
                  </a:schemeClr>
                </a:solidFill>
                <a:effectLst>
                  <a:outerShdw blurRad="25400" algn="tl" rotWithShape="0">
                    <a:srgbClr val="000000">
                      <a:alpha val="43000"/>
                    </a:srgbClr>
                  </a:outerShdw>
                </a:effectLst>
                <a:ea typeface="Times" charset="0"/>
                <a:cs typeface="Times" charset="0"/>
              </a:rPr>
              <a:t>Parenting Programs</a:t>
            </a:r>
            <a:br>
              <a:rPr lang="en-US" sz="1800" b="1" spc="150" dirty="0">
                <a:ln w="11430"/>
                <a:solidFill>
                  <a:schemeClr val="bg1">
                    <a:lumMod val="75000"/>
                  </a:schemeClr>
                </a:solidFill>
                <a:effectLst>
                  <a:outerShdw blurRad="25400" algn="tl" rotWithShape="0">
                    <a:srgbClr val="000000">
                      <a:alpha val="43000"/>
                    </a:srgbClr>
                  </a:outerShdw>
                </a:effectLst>
                <a:ea typeface="Times" charset="0"/>
                <a:cs typeface="Times" charset="0"/>
              </a:rPr>
            </a:br>
            <a:r>
              <a:rPr lang="en-US" sz="3200" b="1" spc="150" dirty="0">
                <a:ln w="11430"/>
                <a:solidFill>
                  <a:schemeClr val="bg1">
                    <a:lumMod val="95000"/>
                  </a:schemeClr>
                </a:solidFill>
                <a:effectLst>
                  <a:outerShdw blurRad="25400" algn="tl" rotWithShape="0">
                    <a:srgbClr val="000000">
                      <a:alpha val="43000"/>
                    </a:srgbClr>
                  </a:outerShdw>
                </a:effectLst>
                <a:ea typeface="Times" charset="0"/>
                <a:cs typeface="Times" charset="0"/>
              </a:rPr>
              <a:t>YouTube Video: Triple P</a:t>
            </a:r>
            <a:r>
              <a:rPr lang="en-US" sz="3200" b="1" spc="150" dirty="0">
                <a:ln w="11430"/>
                <a:solidFill>
                  <a:srgbClr val="F8F8F8"/>
                </a:solidFill>
                <a:effectLst>
                  <a:outerShdw blurRad="25400" algn="tl" rotWithShape="0">
                    <a:srgbClr val="000000">
                      <a:alpha val="43000"/>
                    </a:srgbClr>
                  </a:outerShdw>
                </a:effectLst>
                <a:ea typeface="Times" charset="0"/>
                <a:cs typeface="Times" charset="0"/>
              </a:rPr>
              <a:t> </a:t>
            </a:r>
            <a:br>
              <a:rPr lang="en-US" sz="3200" b="1" strike="sngStrike" spc="150" dirty="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7" name="Content Placeholder 6"/>
          <p:cNvSpPr>
            <a:spLocks noGrp="1"/>
          </p:cNvSpPr>
          <p:nvPr>
            <p:ph idx="1"/>
          </p:nvPr>
        </p:nvSpPr>
        <p:spPr>
          <a:xfrm>
            <a:off x="1290769" y="5872656"/>
            <a:ext cx="7819812" cy="571036"/>
          </a:xfrm>
        </p:spPr>
        <p:txBody>
          <a:bodyPr>
            <a:noAutofit/>
          </a:bodyPr>
          <a:lstStyle/>
          <a:p>
            <a:pPr marL="0" indent="0">
              <a:buNone/>
            </a:pPr>
            <a:r>
              <a:rPr lang="en-US" sz="2000" dirty="0">
                <a:latin typeface="+mj-lt"/>
                <a:ea typeface="Times" charset="0"/>
                <a:cs typeface="Times" charset="0"/>
                <a:hlinkClick r:id="rId3"/>
              </a:rPr>
              <a:t>https://www.youtube.com/playlist?list=PLBF49556FC1389911</a:t>
            </a:r>
            <a:endParaRPr lang="en-US" sz="2000" dirty="0">
              <a:latin typeface="+mj-lt"/>
              <a:ea typeface="Times" charset="0"/>
              <a:cs typeface="Times" charset="0"/>
            </a:endParaRPr>
          </a:p>
        </p:txBody>
      </p:sp>
      <p:pic>
        <p:nvPicPr>
          <p:cNvPr id="9" name="Picture 3"/>
          <p:cNvPicPr>
            <a:picLocks noChangeAspect="1" noChangeArrowheads="1"/>
          </p:cNvPicPr>
          <p:nvPr/>
        </p:nvPicPr>
        <p:blipFill>
          <a:blip r:embed="rId4"/>
          <a:srcRect/>
          <a:stretch>
            <a:fillRect/>
          </a:stretch>
        </p:blipFill>
        <p:spPr bwMode="auto">
          <a:xfrm>
            <a:off x="8382000" y="5872656"/>
            <a:ext cx="761999" cy="985344"/>
          </a:xfrm>
          <a:prstGeom prst="rect">
            <a:avLst/>
          </a:prstGeom>
          <a:noFill/>
          <a:ln w="9525">
            <a:noFill/>
            <a:miter lim="800000"/>
            <a:headEnd/>
            <a:tailEnd/>
          </a:ln>
        </p:spPr>
      </p:pic>
      <p:pic>
        <p:nvPicPr>
          <p:cNvPr id="2" name="Picture 1" descr="Screen Shot 2018-03-05 at 12.59.31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3683" y="1808068"/>
            <a:ext cx="6215748" cy="3878626"/>
          </a:xfrm>
          <a:prstGeom prst="rect">
            <a:avLst/>
          </a:prstGeom>
        </p:spPr>
      </p:pic>
    </p:spTree>
    <p:extLst>
      <p:ext uri="{BB962C8B-B14F-4D97-AF65-F5344CB8AC3E}">
        <p14:creationId xmlns:p14="http://schemas.microsoft.com/office/powerpoint/2010/main" val="2673444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br>
              <a:rPr lang="en-AU" sz="1800" b="1" spc="150" dirty="0">
                <a:ln w="11430"/>
                <a:solidFill>
                  <a:schemeClr val="bg1">
                    <a:lumMod val="75000"/>
                  </a:schemeClr>
                </a:solidFill>
                <a:effectLst>
                  <a:outerShdw blurRad="25400" algn="tl" rotWithShape="0">
                    <a:srgbClr val="000000">
                      <a:alpha val="43000"/>
                    </a:srgbClr>
                  </a:outerShdw>
                </a:effectLst>
              </a:rPr>
            </a:br>
            <a:r>
              <a:rPr lang="en-AU" sz="1800" b="1" spc="150" dirty="0">
                <a:ln w="11430"/>
                <a:solidFill>
                  <a:schemeClr val="bg1">
                    <a:lumMod val="75000"/>
                  </a:schemeClr>
                </a:solidFill>
                <a:effectLst>
                  <a:outerShdw blurRad="25400" algn="tl" rotWithShape="0">
                    <a:srgbClr val="000000">
                      <a:alpha val="43000"/>
                    </a:srgbClr>
                  </a:outerShdw>
                </a:effectLst>
                <a:ea typeface="Times" charset="0"/>
                <a:cs typeface="Times" charset="0"/>
              </a:rPr>
              <a:t>Parenting Programs</a:t>
            </a:r>
            <a:br>
              <a:rPr lang="en-US" sz="1800" b="1" spc="150" dirty="0">
                <a:ln w="11430"/>
                <a:solidFill>
                  <a:schemeClr val="bg1">
                    <a:lumMod val="75000"/>
                  </a:schemeClr>
                </a:solidFill>
                <a:effectLst>
                  <a:outerShdw blurRad="25400" algn="tl" rotWithShape="0">
                    <a:srgbClr val="000000">
                      <a:alpha val="43000"/>
                    </a:srgbClr>
                  </a:outerShdw>
                </a:effectLst>
                <a:ea typeface="Times" charset="0"/>
                <a:cs typeface="Times" charset="0"/>
              </a:rPr>
            </a:br>
            <a:r>
              <a:rPr lang="en-US" sz="3200" b="1" spc="150" dirty="0">
                <a:ln w="11430"/>
                <a:solidFill>
                  <a:schemeClr val="bg1">
                    <a:lumMod val="95000"/>
                  </a:schemeClr>
                </a:solidFill>
                <a:effectLst>
                  <a:outerShdw blurRad="25400" algn="tl" rotWithShape="0">
                    <a:srgbClr val="000000">
                      <a:alpha val="43000"/>
                    </a:srgbClr>
                  </a:outerShdw>
                </a:effectLst>
                <a:ea typeface="Times" charset="0"/>
                <a:cs typeface="Times" charset="0"/>
              </a:rPr>
              <a:t>Key Components</a:t>
            </a:r>
            <a:br>
              <a:rPr lang="en-US" sz="3200" b="1" strike="sngStrike" spc="150" dirty="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pic>
        <p:nvPicPr>
          <p:cNvPr id="9" name="Picture 3"/>
          <p:cNvPicPr>
            <a:picLocks noChangeAspect="1" noChangeArrowheads="1"/>
          </p:cNvPicPr>
          <p:nvPr/>
        </p:nvPicPr>
        <p:blipFill>
          <a:blip r:embed="rId3"/>
          <a:srcRect/>
          <a:stretch>
            <a:fillRect/>
          </a:stretch>
        </p:blipFill>
        <p:spPr bwMode="auto">
          <a:xfrm>
            <a:off x="8382000" y="5872656"/>
            <a:ext cx="761999" cy="985344"/>
          </a:xfrm>
          <a:prstGeom prst="rect">
            <a:avLst/>
          </a:prstGeom>
          <a:noFill/>
          <a:ln w="9525">
            <a:noFill/>
            <a:miter lim="800000"/>
            <a:headEnd/>
            <a:tailEnd/>
          </a:ln>
        </p:spPr>
      </p:pic>
      <p:sp>
        <p:nvSpPr>
          <p:cNvPr id="3" name="Content Placeholder 2"/>
          <p:cNvSpPr>
            <a:spLocks noGrp="1"/>
          </p:cNvSpPr>
          <p:nvPr>
            <p:ph idx="1"/>
          </p:nvPr>
        </p:nvSpPr>
        <p:spPr/>
        <p:txBody>
          <a:bodyPr>
            <a:normAutofit fontScale="92500" lnSpcReduction="20000"/>
          </a:bodyPr>
          <a:lstStyle/>
          <a:p>
            <a:r>
              <a:rPr lang="en-US" dirty="0"/>
              <a:t>Increase positive parent-child interactions</a:t>
            </a:r>
          </a:p>
          <a:p>
            <a:r>
              <a:rPr lang="en-US" dirty="0"/>
              <a:t>Parental consistency</a:t>
            </a:r>
          </a:p>
          <a:p>
            <a:r>
              <a:rPr lang="en-US" dirty="0"/>
              <a:t>Practice new skills</a:t>
            </a:r>
          </a:p>
          <a:p>
            <a:r>
              <a:rPr lang="en-US" dirty="0"/>
              <a:t>Appropriate use of consequences</a:t>
            </a:r>
          </a:p>
          <a:p>
            <a:r>
              <a:rPr lang="en-US" dirty="0"/>
              <a:t>Problem solving</a:t>
            </a:r>
          </a:p>
          <a:p>
            <a:r>
              <a:rPr lang="en-US" dirty="0"/>
              <a:t>Increase parent sensitivity and nurturing</a:t>
            </a:r>
          </a:p>
          <a:p>
            <a:r>
              <a:rPr lang="en-US" dirty="0"/>
              <a:t>Models positive behavior</a:t>
            </a:r>
          </a:p>
          <a:p>
            <a:r>
              <a:rPr lang="en-US" dirty="0"/>
              <a:t>Practice in session</a:t>
            </a:r>
          </a:p>
          <a:p>
            <a:r>
              <a:rPr lang="en-US" dirty="0"/>
              <a:t>Emotional communication skills</a:t>
            </a:r>
          </a:p>
          <a:p>
            <a:endParaRPr lang="en-US" dirty="0"/>
          </a:p>
        </p:txBody>
      </p:sp>
    </p:spTree>
    <p:extLst>
      <p:ext uri="{BB962C8B-B14F-4D97-AF65-F5344CB8AC3E}">
        <p14:creationId xmlns:p14="http://schemas.microsoft.com/office/powerpoint/2010/main" val="1238896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br>
              <a:rPr lang="en-AU" sz="1800" b="1" spc="150" dirty="0">
                <a:ln w="11430"/>
                <a:solidFill>
                  <a:schemeClr val="bg1">
                    <a:lumMod val="75000"/>
                  </a:schemeClr>
                </a:solidFill>
                <a:effectLst>
                  <a:outerShdw blurRad="25400" algn="tl" rotWithShape="0">
                    <a:srgbClr val="000000">
                      <a:alpha val="43000"/>
                    </a:srgbClr>
                  </a:outerShdw>
                </a:effectLst>
              </a:rPr>
            </a:br>
            <a:r>
              <a:rPr lang="en-AU" sz="1800" b="1" spc="150" dirty="0">
                <a:ln w="11430"/>
                <a:solidFill>
                  <a:schemeClr val="bg1">
                    <a:lumMod val="75000"/>
                  </a:schemeClr>
                </a:solidFill>
                <a:effectLst>
                  <a:outerShdw blurRad="25400" algn="tl" rotWithShape="0">
                    <a:srgbClr val="000000">
                      <a:alpha val="43000"/>
                    </a:srgbClr>
                  </a:outerShdw>
                </a:effectLst>
                <a:ea typeface="Times" charset="0"/>
                <a:cs typeface="Times" charset="0"/>
              </a:rPr>
              <a:t>Parenting Programs</a:t>
            </a:r>
            <a:br>
              <a:rPr lang="en-US" sz="1800" b="1" spc="150" dirty="0">
                <a:ln w="11430"/>
                <a:solidFill>
                  <a:schemeClr val="bg1">
                    <a:lumMod val="75000"/>
                  </a:schemeClr>
                </a:solidFill>
                <a:effectLst>
                  <a:outerShdw blurRad="25400" algn="tl" rotWithShape="0">
                    <a:srgbClr val="000000">
                      <a:alpha val="43000"/>
                    </a:srgbClr>
                  </a:outerShdw>
                </a:effectLst>
                <a:ea typeface="Times" charset="0"/>
                <a:cs typeface="Times" charset="0"/>
              </a:rPr>
            </a:br>
            <a:r>
              <a:rPr lang="en-US" sz="3200" b="1" spc="150" dirty="0">
                <a:ln w="11430"/>
                <a:solidFill>
                  <a:schemeClr val="bg1">
                    <a:lumMod val="95000"/>
                  </a:schemeClr>
                </a:solidFill>
                <a:effectLst>
                  <a:outerShdw blurRad="25400" algn="tl" rotWithShape="0">
                    <a:srgbClr val="000000">
                      <a:alpha val="43000"/>
                    </a:srgbClr>
                  </a:outerShdw>
                </a:effectLst>
                <a:ea typeface="Times" charset="0"/>
                <a:cs typeface="Times" charset="0"/>
              </a:rPr>
              <a:t>Assessment: Key Questions to Ask</a:t>
            </a:r>
            <a:br>
              <a:rPr lang="en-US" sz="3200" b="1" strike="sngStrike" spc="150" dirty="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7" name="Content Placeholder 6"/>
          <p:cNvSpPr>
            <a:spLocks noGrp="1"/>
          </p:cNvSpPr>
          <p:nvPr>
            <p:ph idx="1"/>
          </p:nvPr>
        </p:nvSpPr>
        <p:spPr>
          <a:xfrm>
            <a:off x="457200" y="1565158"/>
            <a:ext cx="8229600" cy="4911841"/>
          </a:xfrm>
        </p:spPr>
        <p:txBody>
          <a:bodyPr>
            <a:normAutofit/>
          </a:bodyPr>
          <a:lstStyle/>
          <a:p>
            <a:r>
              <a:rPr lang="en-US" dirty="0">
                <a:latin typeface="+mj-lt"/>
                <a:ea typeface="Times" charset="0"/>
                <a:cs typeface="Times" charset="0"/>
              </a:rPr>
              <a:t>Which is the target problem</a:t>
            </a:r>
          </a:p>
          <a:p>
            <a:r>
              <a:rPr lang="en-US" dirty="0">
                <a:latin typeface="+mj-lt"/>
                <a:ea typeface="Times" charset="0"/>
                <a:cs typeface="Times" charset="0"/>
              </a:rPr>
              <a:t>Where and when it occurs</a:t>
            </a:r>
          </a:p>
          <a:p>
            <a:r>
              <a:rPr lang="en-US" dirty="0">
                <a:latin typeface="+mj-lt"/>
                <a:ea typeface="Times" charset="0"/>
                <a:cs typeface="Times" charset="0"/>
              </a:rPr>
              <a:t>Parents’ explanation of causes</a:t>
            </a:r>
          </a:p>
          <a:p>
            <a:r>
              <a:rPr lang="en-US" dirty="0">
                <a:latin typeface="+mj-lt"/>
                <a:ea typeface="Times" charset="0"/>
                <a:cs typeface="Times" charset="0"/>
              </a:rPr>
              <a:t>Past unsuccessful strategies</a:t>
            </a:r>
          </a:p>
          <a:p>
            <a:r>
              <a:rPr lang="en-US" dirty="0">
                <a:latin typeface="+mj-lt"/>
                <a:ea typeface="Times" charset="0"/>
                <a:cs typeface="Times" charset="0"/>
              </a:rPr>
              <a:t>Parents’ current goals</a:t>
            </a:r>
          </a:p>
        </p:txBody>
      </p:sp>
      <p:pic>
        <p:nvPicPr>
          <p:cNvPr id="9" name="Picture 3"/>
          <p:cNvPicPr>
            <a:picLocks noChangeAspect="1" noChangeArrowheads="1"/>
          </p:cNvPicPr>
          <p:nvPr/>
        </p:nvPicPr>
        <p:blipFill>
          <a:blip r:embed="rId3"/>
          <a:srcRect/>
          <a:stretch>
            <a:fillRect/>
          </a:stretch>
        </p:blipFill>
        <p:spPr bwMode="auto">
          <a:xfrm>
            <a:off x="8382000" y="5872656"/>
            <a:ext cx="761999" cy="985344"/>
          </a:xfrm>
          <a:prstGeom prst="rect">
            <a:avLst/>
          </a:prstGeom>
          <a:noFill/>
          <a:ln w="9525">
            <a:noFill/>
            <a:miter lim="800000"/>
            <a:headEnd/>
            <a:tailEnd/>
          </a:ln>
        </p:spPr>
      </p:pic>
    </p:spTree>
    <p:extLst>
      <p:ext uri="{BB962C8B-B14F-4D97-AF65-F5344CB8AC3E}">
        <p14:creationId xmlns:p14="http://schemas.microsoft.com/office/powerpoint/2010/main" val="3538481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br>
              <a:rPr lang="en-AU" sz="1800" b="1" spc="150" dirty="0">
                <a:ln w="11430"/>
                <a:solidFill>
                  <a:schemeClr val="bg1">
                    <a:lumMod val="75000"/>
                  </a:schemeClr>
                </a:solidFill>
                <a:effectLst>
                  <a:outerShdw blurRad="25400" algn="tl" rotWithShape="0">
                    <a:srgbClr val="000000">
                      <a:alpha val="43000"/>
                    </a:srgbClr>
                  </a:outerShdw>
                </a:effectLst>
              </a:rPr>
            </a:br>
            <a:r>
              <a:rPr lang="en-AU" sz="1800" b="1" spc="150" dirty="0">
                <a:ln w="11430"/>
                <a:solidFill>
                  <a:schemeClr val="bg1">
                    <a:lumMod val="75000"/>
                  </a:schemeClr>
                </a:solidFill>
                <a:effectLst>
                  <a:outerShdw blurRad="25400" algn="tl" rotWithShape="0">
                    <a:srgbClr val="000000">
                      <a:alpha val="43000"/>
                    </a:srgbClr>
                  </a:outerShdw>
                </a:effectLst>
                <a:ea typeface="Times" charset="0"/>
                <a:cs typeface="Times" charset="0"/>
              </a:rPr>
              <a:t>Parenting Programs</a:t>
            </a:r>
            <a:br>
              <a:rPr lang="en-US" sz="1800" b="1" spc="150" dirty="0">
                <a:ln w="11430"/>
                <a:solidFill>
                  <a:schemeClr val="bg1">
                    <a:lumMod val="75000"/>
                  </a:schemeClr>
                </a:solidFill>
                <a:effectLst>
                  <a:outerShdw blurRad="25400" algn="tl" rotWithShape="0">
                    <a:srgbClr val="000000">
                      <a:alpha val="43000"/>
                    </a:srgbClr>
                  </a:outerShdw>
                </a:effectLst>
                <a:ea typeface="Times" charset="0"/>
                <a:cs typeface="Times" charset="0"/>
              </a:rPr>
            </a:br>
            <a:r>
              <a:rPr lang="en-US" sz="3200" b="1" spc="150" dirty="0">
                <a:ln w="11430"/>
                <a:solidFill>
                  <a:schemeClr val="bg1">
                    <a:lumMod val="95000"/>
                  </a:schemeClr>
                </a:solidFill>
                <a:effectLst>
                  <a:outerShdw blurRad="25400" algn="tl" rotWithShape="0">
                    <a:srgbClr val="000000">
                      <a:alpha val="43000"/>
                    </a:srgbClr>
                  </a:outerShdw>
                </a:effectLst>
                <a:ea typeface="Times" charset="0"/>
                <a:cs typeface="Times" charset="0"/>
              </a:rPr>
              <a:t>Evaluating Effectiveness</a:t>
            </a:r>
            <a:br>
              <a:rPr lang="en-US" sz="3200" b="1" strike="sngStrike" spc="150" dirty="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pic>
        <p:nvPicPr>
          <p:cNvPr id="9" name="Picture 3"/>
          <p:cNvPicPr>
            <a:picLocks noChangeAspect="1" noChangeArrowheads="1"/>
          </p:cNvPicPr>
          <p:nvPr/>
        </p:nvPicPr>
        <p:blipFill>
          <a:blip r:embed="rId3"/>
          <a:srcRect/>
          <a:stretch>
            <a:fillRect/>
          </a:stretch>
        </p:blipFill>
        <p:spPr bwMode="auto">
          <a:xfrm>
            <a:off x="8382000" y="5872656"/>
            <a:ext cx="761999" cy="985344"/>
          </a:xfrm>
          <a:prstGeom prst="rect">
            <a:avLst/>
          </a:prstGeom>
          <a:noFill/>
          <a:ln w="9525">
            <a:noFill/>
            <a:miter lim="800000"/>
            <a:headEnd/>
            <a:tailEnd/>
          </a:ln>
        </p:spPr>
      </p:pic>
      <p:pic>
        <p:nvPicPr>
          <p:cNvPr id="7" name="Content Placeholder 6" descr="Screen Shot 2018-03-03 at 4.09.23 PM.png"/>
          <p:cNvPicPr>
            <a:picLocks noGrp="1" noChangeAspect="1"/>
          </p:cNvPicPr>
          <p:nvPr>
            <p:ph idx="1"/>
          </p:nvPr>
        </p:nvPicPr>
        <p:blipFill rotWithShape="1">
          <a:blip r:embed="rId4">
            <a:extLst>
              <a:ext uri="{28A0092B-C50C-407E-A947-70E740481C1C}">
                <a14:useLocalDpi xmlns:a14="http://schemas.microsoft.com/office/drawing/2010/main" val="0"/>
              </a:ext>
            </a:extLst>
          </a:blip>
          <a:srcRect r="-5556"/>
          <a:stretch/>
        </p:blipFill>
        <p:spPr>
          <a:xfrm>
            <a:off x="457199" y="1417638"/>
            <a:ext cx="8686799" cy="5440362"/>
          </a:xfrm>
        </p:spPr>
      </p:pic>
    </p:spTree>
    <p:extLst>
      <p:ext uri="{BB962C8B-B14F-4D97-AF65-F5344CB8AC3E}">
        <p14:creationId xmlns:p14="http://schemas.microsoft.com/office/powerpoint/2010/main" val="1519391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br>
              <a:rPr lang="en-AU" sz="1800" b="1" spc="150" dirty="0">
                <a:ln w="11430"/>
                <a:solidFill>
                  <a:schemeClr val="bg1">
                    <a:lumMod val="75000"/>
                  </a:schemeClr>
                </a:solidFill>
                <a:effectLst>
                  <a:outerShdw blurRad="25400" algn="tl" rotWithShape="0">
                    <a:srgbClr val="000000">
                      <a:alpha val="43000"/>
                    </a:srgbClr>
                  </a:outerShdw>
                </a:effectLst>
              </a:rPr>
            </a:br>
            <a:r>
              <a:rPr lang="en-AU" sz="1800" b="1" spc="150" dirty="0">
                <a:ln w="11430"/>
                <a:solidFill>
                  <a:schemeClr val="bg1">
                    <a:lumMod val="75000"/>
                  </a:schemeClr>
                </a:solidFill>
                <a:effectLst>
                  <a:outerShdw blurRad="25400" algn="tl" rotWithShape="0">
                    <a:srgbClr val="000000">
                      <a:alpha val="43000"/>
                    </a:srgbClr>
                  </a:outerShdw>
                </a:effectLst>
                <a:ea typeface="Times" charset="0"/>
                <a:cs typeface="Times" charset="0"/>
              </a:rPr>
              <a:t>Parenting Programs</a:t>
            </a:r>
            <a:br>
              <a:rPr lang="en-US" sz="1800" b="1" spc="150" dirty="0">
                <a:ln w="11430"/>
                <a:solidFill>
                  <a:schemeClr val="bg1">
                    <a:lumMod val="75000"/>
                  </a:schemeClr>
                </a:solidFill>
                <a:effectLst>
                  <a:outerShdw blurRad="25400" algn="tl" rotWithShape="0">
                    <a:srgbClr val="000000">
                      <a:alpha val="43000"/>
                    </a:srgbClr>
                  </a:outerShdw>
                </a:effectLst>
                <a:ea typeface="Times" charset="0"/>
                <a:cs typeface="Times" charset="0"/>
              </a:rPr>
            </a:br>
            <a:r>
              <a:rPr lang="en-US" sz="3200" b="1" spc="150" dirty="0">
                <a:ln w="11430"/>
                <a:solidFill>
                  <a:schemeClr val="bg1">
                    <a:lumMod val="95000"/>
                  </a:schemeClr>
                </a:solidFill>
                <a:effectLst>
                  <a:outerShdw blurRad="25400" algn="tl" rotWithShape="0">
                    <a:srgbClr val="000000">
                      <a:alpha val="43000"/>
                    </a:srgbClr>
                  </a:outerShdw>
                </a:effectLst>
                <a:ea typeface="Times" charset="0"/>
                <a:cs typeface="Times" charset="0"/>
              </a:rPr>
              <a:t>Evaluating Effectiveness</a:t>
            </a:r>
            <a:br>
              <a:rPr lang="en-US" sz="3200" b="1" strike="sngStrike" spc="150" dirty="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pic>
        <p:nvPicPr>
          <p:cNvPr id="9" name="Picture 3"/>
          <p:cNvPicPr>
            <a:picLocks noChangeAspect="1" noChangeArrowheads="1"/>
          </p:cNvPicPr>
          <p:nvPr/>
        </p:nvPicPr>
        <p:blipFill>
          <a:blip r:embed="rId3"/>
          <a:srcRect/>
          <a:stretch>
            <a:fillRect/>
          </a:stretch>
        </p:blipFill>
        <p:spPr bwMode="auto">
          <a:xfrm>
            <a:off x="8382000" y="5872656"/>
            <a:ext cx="761999" cy="985344"/>
          </a:xfrm>
          <a:prstGeom prst="rect">
            <a:avLst/>
          </a:prstGeom>
          <a:noFill/>
          <a:ln w="9525">
            <a:noFill/>
            <a:miter lim="800000"/>
            <a:headEnd/>
            <a:tailEnd/>
          </a:ln>
        </p:spPr>
      </p:pic>
      <p:pic>
        <p:nvPicPr>
          <p:cNvPr id="3" name="Content Placeholder 2" descr="Screen Shot 2018-03-03 at 4.09.45 PM.png"/>
          <p:cNvPicPr>
            <a:picLocks noGrp="1" noChangeAspect="1"/>
          </p:cNvPicPr>
          <p:nvPr>
            <p:ph idx="1"/>
          </p:nvPr>
        </p:nvPicPr>
        <p:blipFill>
          <a:blip r:embed="rId4">
            <a:extLst>
              <a:ext uri="{28A0092B-C50C-407E-A947-70E740481C1C}">
                <a14:useLocalDpi xmlns:a14="http://schemas.microsoft.com/office/drawing/2010/main" val="0"/>
              </a:ext>
            </a:extLst>
          </a:blip>
          <a:srcRect t="-297243" b="-297243"/>
          <a:stretch>
            <a:fillRect/>
          </a:stretch>
        </p:blipFill>
        <p:spPr>
          <a:xfrm>
            <a:off x="457200" y="-522166"/>
            <a:ext cx="8229600" cy="4525963"/>
          </a:xfrm>
        </p:spPr>
      </p:pic>
      <p:pic>
        <p:nvPicPr>
          <p:cNvPr id="4" name="Picture 3" descr="Screen Shot 2018-03-03 at 4.10.07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2072230"/>
            <a:ext cx="8229600" cy="4595675"/>
          </a:xfrm>
          <a:prstGeom prst="rect">
            <a:avLst/>
          </a:prstGeom>
        </p:spPr>
      </p:pic>
    </p:spTree>
    <p:extLst>
      <p:ext uri="{BB962C8B-B14F-4D97-AF65-F5344CB8AC3E}">
        <p14:creationId xmlns:p14="http://schemas.microsoft.com/office/powerpoint/2010/main" val="1355727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Screen Shot 2018-03-03 at 4.12.18 PM.png"/>
          <p:cNvPicPr>
            <a:picLocks noGrp="1" noChangeAspect="1"/>
          </p:cNvPicPr>
          <p:nvPr>
            <p:ph idx="1"/>
          </p:nvPr>
        </p:nvPicPr>
        <p:blipFill>
          <a:blip r:embed="rId3">
            <a:extLst>
              <a:ext uri="{28A0092B-C50C-407E-A947-70E740481C1C}">
                <a14:useLocalDpi xmlns:a14="http://schemas.microsoft.com/office/drawing/2010/main" val="0"/>
              </a:ext>
            </a:extLst>
          </a:blip>
          <a:srcRect t="729" b="729"/>
          <a:stretch>
            <a:fillRect/>
          </a:stretch>
        </p:blipFill>
        <p:spPr>
          <a:xfrm>
            <a:off x="0" y="0"/>
            <a:ext cx="9260684" cy="6858000"/>
          </a:xfrm>
        </p:spPr>
      </p:pic>
    </p:spTree>
    <p:extLst>
      <p:ext uri="{BB962C8B-B14F-4D97-AF65-F5344CB8AC3E}">
        <p14:creationId xmlns:p14="http://schemas.microsoft.com/office/powerpoint/2010/main" val="5752104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br>
              <a:rPr lang="en-AU" sz="1800" b="1" spc="150" dirty="0">
                <a:ln w="11430"/>
                <a:solidFill>
                  <a:schemeClr val="bg1">
                    <a:lumMod val="75000"/>
                  </a:schemeClr>
                </a:solidFill>
                <a:effectLst>
                  <a:outerShdw blurRad="25400" algn="tl" rotWithShape="0">
                    <a:srgbClr val="000000">
                      <a:alpha val="43000"/>
                    </a:srgbClr>
                  </a:outerShdw>
                </a:effectLst>
              </a:rPr>
            </a:br>
            <a:r>
              <a:rPr lang="en-AU" sz="1800" b="1" spc="150" dirty="0">
                <a:ln w="11430"/>
                <a:solidFill>
                  <a:schemeClr val="bg1">
                    <a:lumMod val="75000"/>
                  </a:schemeClr>
                </a:solidFill>
                <a:effectLst>
                  <a:outerShdw blurRad="25400" algn="tl" rotWithShape="0">
                    <a:srgbClr val="000000">
                      <a:alpha val="43000"/>
                    </a:srgbClr>
                  </a:outerShdw>
                </a:effectLst>
                <a:ea typeface="Times" charset="0"/>
                <a:cs typeface="Times" charset="0"/>
              </a:rPr>
              <a:t>Parenting Programs</a:t>
            </a:r>
            <a:br>
              <a:rPr lang="en-US" sz="1800" b="1" spc="150" dirty="0">
                <a:ln w="11430"/>
                <a:solidFill>
                  <a:schemeClr val="bg1">
                    <a:lumMod val="75000"/>
                  </a:schemeClr>
                </a:solidFill>
                <a:effectLst>
                  <a:outerShdw blurRad="25400" algn="tl" rotWithShape="0">
                    <a:srgbClr val="000000">
                      <a:alpha val="43000"/>
                    </a:srgbClr>
                  </a:outerShdw>
                </a:effectLst>
                <a:ea typeface="Times" charset="0"/>
                <a:cs typeface="Times" charset="0"/>
              </a:rPr>
            </a:br>
            <a:r>
              <a:rPr lang="en-US" sz="3200" b="1" spc="150" dirty="0">
                <a:ln w="11430"/>
                <a:solidFill>
                  <a:schemeClr val="bg1">
                    <a:lumMod val="95000"/>
                  </a:schemeClr>
                </a:solidFill>
                <a:effectLst>
                  <a:outerShdw blurRad="25400" algn="tl" rotWithShape="0">
                    <a:srgbClr val="000000">
                      <a:alpha val="43000"/>
                    </a:srgbClr>
                  </a:outerShdw>
                </a:effectLst>
                <a:ea typeface="Times" charset="0"/>
                <a:cs typeface="Times" charset="0"/>
              </a:rPr>
              <a:t>Evaluating Effectiveness</a:t>
            </a:r>
            <a:br>
              <a:rPr lang="en-US" sz="3200" b="1" strike="sngStrike" spc="150" dirty="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pic>
        <p:nvPicPr>
          <p:cNvPr id="9" name="Picture 3"/>
          <p:cNvPicPr>
            <a:picLocks noChangeAspect="1" noChangeArrowheads="1"/>
          </p:cNvPicPr>
          <p:nvPr/>
        </p:nvPicPr>
        <p:blipFill>
          <a:blip r:embed="rId3"/>
          <a:srcRect/>
          <a:stretch>
            <a:fillRect/>
          </a:stretch>
        </p:blipFill>
        <p:spPr bwMode="auto">
          <a:xfrm>
            <a:off x="8382000" y="5872656"/>
            <a:ext cx="761999" cy="985344"/>
          </a:xfrm>
          <a:prstGeom prst="rect">
            <a:avLst/>
          </a:prstGeom>
          <a:noFill/>
          <a:ln w="9525">
            <a:noFill/>
            <a:miter lim="800000"/>
            <a:headEnd/>
            <a:tailEnd/>
          </a:ln>
        </p:spPr>
      </p:pic>
      <p:pic>
        <p:nvPicPr>
          <p:cNvPr id="8" name="Content Placeholder 7">
            <a:extLst>
              <a:ext uri="{FF2B5EF4-FFF2-40B4-BE49-F238E27FC236}">
                <a16:creationId xmlns:a16="http://schemas.microsoft.com/office/drawing/2014/main" id="{6E007228-E1B3-5643-8ABD-0DC8A9F4B61F}"/>
              </a:ext>
            </a:extLst>
          </p:cNvPr>
          <p:cNvPicPr>
            <a:picLocks noGrp="1" noChangeAspect="1"/>
          </p:cNvPicPr>
          <p:nvPr>
            <p:ph idx="1"/>
          </p:nvPr>
        </p:nvPicPr>
        <p:blipFill>
          <a:blip r:embed="rId4"/>
          <a:stretch>
            <a:fillRect/>
          </a:stretch>
        </p:blipFill>
        <p:spPr>
          <a:xfrm>
            <a:off x="457199" y="1648190"/>
            <a:ext cx="3062175" cy="4334156"/>
          </a:xfrm>
        </p:spPr>
      </p:pic>
      <p:sp>
        <p:nvSpPr>
          <p:cNvPr id="10" name="TextBox 9">
            <a:extLst>
              <a:ext uri="{FF2B5EF4-FFF2-40B4-BE49-F238E27FC236}">
                <a16:creationId xmlns:a16="http://schemas.microsoft.com/office/drawing/2014/main" id="{3756449A-B95D-DB42-807D-D3D53D26727E}"/>
              </a:ext>
            </a:extLst>
          </p:cNvPr>
          <p:cNvSpPr txBox="1"/>
          <p:nvPr/>
        </p:nvSpPr>
        <p:spPr>
          <a:xfrm>
            <a:off x="457200" y="6064042"/>
            <a:ext cx="3062175" cy="553998"/>
          </a:xfrm>
          <a:prstGeom prst="rect">
            <a:avLst/>
          </a:prstGeom>
          <a:noFill/>
        </p:spPr>
        <p:txBody>
          <a:bodyPr wrap="square" rtlCol="0">
            <a:spAutoFit/>
          </a:bodyPr>
          <a:lstStyle/>
          <a:p>
            <a:endParaRPr lang="en-US" sz="1000" dirty="0">
              <a:hlinkClick r:id="rId5"/>
            </a:endParaRPr>
          </a:p>
          <a:p>
            <a:r>
              <a:rPr lang="en-US" sz="1000" dirty="0">
                <a:hlinkClick r:id="rId5"/>
              </a:rPr>
              <a:t>http://apps.who.int/iris/bitstream/10665/85994/1/9789241505956_eng.pdf</a:t>
            </a:r>
            <a:endParaRPr lang="en-US" sz="1000" dirty="0"/>
          </a:p>
        </p:txBody>
      </p:sp>
      <p:pic>
        <p:nvPicPr>
          <p:cNvPr id="12" name="Picture 11">
            <a:extLst>
              <a:ext uri="{FF2B5EF4-FFF2-40B4-BE49-F238E27FC236}">
                <a16:creationId xmlns:a16="http://schemas.microsoft.com/office/drawing/2014/main" id="{5E1A33F0-594E-EA4E-83F9-76E4414AEF17}"/>
              </a:ext>
            </a:extLst>
          </p:cNvPr>
          <p:cNvPicPr>
            <a:picLocks noChangeAspect="1"/>
          </p:cNvPicPr>
          <p:nvPr/>
        </p:nvPicPr>
        <p:blipFill>
          <a:blip r:embed="rId6"/>
          <a:stretch>
            <a:fillRect/>
          </a:stretch>
        </p:blipFill>
        <p:spPr>
          <a:xfrm>
            <a:off x="4270081" y="1991114"/>
            <a:ext cx="4416719" cy="3125678"/>
          </a:xfrm>
          <a:prstGeom prst="rect">
            <a:avLst/>
          </a:prstGeom>
        </p:spPr>
      </p:pic>
      <p:sp>
        <p:nvSpPr>
          <p:cNvPr id="13" name="TextBox 12">
            <a:extLst>
              <a:ext uri="{FF2B5EF4-FFF2-40B4-BE49-F238E27FC236}">
                <a16:creationId xmlns:a16="http://schemas.microsoft.com/office/drawing/2014/main" id="{516928D0-67AD-FA41-85CF-3A819C93193C}"/>
              </a:ext>
            </a:extLst>
          </p:cNvPr>
          <p:cNvSpPr txBox="1"/>
          <p:nvPr/>
        </p:nvSpPr>
        <p:spPr>
          <a:xfrm>
            <a:off x="4550735" y="5116792"/>
            <a:ext cx="4508205" cy="400110"/>
          </a:xfrm>
          <a:prstGeom prst="rect">
            <a:avLst/>
          </a:prstGeom>
          <a:noFill/>
        </p:spPr>
        <p:txBody>
          <a:bodyPr wrap="square" rtlCol="0">
            <a:spAutoFit/>
          </a:bodyPr>
          <a:lstStyle/>
          <a:p>
            <a:endParaRPr lang="en-US" sz="1000" dirty="0">
              <a:hlinkClick r:id="rId7"/>
            </a:endParaRPr>
          </a:p>
          <a:p>
            <a:r>
              <a:rPr lang="en-US" sz="1000" dirty="0">
                <a:hlinkClick r:id="rId7"/>
              </a:rPr>
              <a:t>https://www.unodc.org/documents/prevention/family-compilation.pdf</a:t>
            </a:r>
            <a:endParaRPr lang="en-US" sz="1000" dirty="0"/>
          </a:p>
        </p:txBody>
      </p:sp>
    </p:spTree>
    <p:extLst>
      <p:ext uri="{BB962C8B-B14F-4D97-AF65-F5344CB8AC3E}">
        <p14:creationId xmlns:p14="http://schemas.microsoft.com/office/powerpoint/2010/main" val="14444287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br>
              <a:rPr lang="en-AU" sz="1800" b="1" spc="150" dirty="0">
                <a:ln w="11430"/>
                <a:solidFill>
                  <a:schemeClr val="bg1">
                    <a:lumMod val="75000"/>
                  </a:schemeClr>
                </a:solidFill>
                <a:effectLst>
                  <a:outerShdw blurRad="25400" algn="tl" rotWithShape="0">
                    <a:srgbClr val="000000">
                      <a:alpha val="43000"/>
                    </a:srgbClr>
                  </a:outerShdw>
                </a:effectLst>
              </a:rPr>
            </a:br>
            <a:r>
              <a:rPr lang="en-AU" sz="1800" b="1" spc="150" dirty="0">
                <a:ln w="11430"/>
                <a:solidFill>
                  <a:schemeClr val="bg1">
                    <a:lumMod val="75000"/>
                  </a:schemeClr>
                </a:solidFill>
                <a:effectLst>
                  <a:outerShdw blurRad="25400" algn="tl" rotWithShape="0">
                    <a:srgbClr val="000000">
                      <a:alpha val="43000"/>
                    </a:srgbClr>
                  </a:outerShdw>
                </a:effectLst>
                <a:ea typeface="Times" charset="0"/>
                <a:cs typeface="Times" charset="0"/>
              </a:rPr>
              <a:t>Parenting Programs</a:t>
            </a:r>
            <a:br>
              <a:rPr lang="en-US" sz="1800" b="1" spc="150" dirty="0">
                <a:ln w="11430"/>
                <a:solidFill>
                  <a:schemeClr val="bg1">
                    <a:lumMod val="75000"/>
                  </a:schemeClr>
                </a:solidFill>
                <a:effectLst>
                  <a:outerShdw blurRad="25400" algn="tl" rotWithShape="0">
                    <a:srgbClr val="000000">
                      <a:alpha val="43000"/>
                    </a:srgbClr>
                  </a:outerShdw>
                </a:effectLst>
                <a:ea typeface="Times" charset="0"/>
                <a:cs typeface="Times" charset="0"/>
              </a:rPr>
            </a:br>
            <a:r>
              <a:rPr lang="en-US" sz="3200" b="1" spc="150" dirty="0">
                <a:ln w="11430"/>
                <a:solidFill>
                  <a:schemeClr val="bg1">
                    <a:lumMod val="95000"/>
                  </a:schemeClr>
                </a:solidFill>
                <a:effectLst>
                  <a:outerShdw blurRad="25400" algn="tl" rotWithShape="0">
                    <a:srgbClr val="000000">
                      <a:alpha val="43000"/>
                    </a:srgbClr>
                  </a:outerShdw>
                </a:effectLst>
                <a:ea typeface="Times" charset="0"/>
                <a:cs typeface="Times" charset="0"/>
              </a:rPr>
              <a:t>Practical Issues</a:t>
            </a:r>
            <a:r>
              <a:rPr lang="en-US" sz="3200" b="1" spc="150" dirty="0">
                <a:ln w="11430"/>
                <a:solidFill>
                  <a:srgbClr val="F8F8F8"/>
                </a:solidFill>
                <a:effectLst>
                  <a:outerShdw blurRad="25400" algn="tl" rotWithShape="0">
                    <a:srgbClr val="000000">
                      <a:alpha val="43000"/>
                    </a:srgbClr>
                  </a:outerShdw>
                </a:effectLst>
                <a:ea typeface="Times" charset="0"/>
                <a:cs typeface="Times" charset="0"/>
              </a:rPr>
              <a:t> </a:t>
            </a:r>
            <a:br>
              <a:rPr lang="en-US" sz="3200" b="1" strike="sngStrike" spc="150" dirty="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7" name="Content Placeholder 6"/>
          <p:cNvSpPr>
            <a:spLocks noGrp="1"/>
          </p:cNvSpPr>
          <p:nvPr>
            <p:ph idx="1"/>
          </p:nvPr>
        </p:nvSpPr>
        <p:spPr>
          <a:xfrm>
            <a:off x="457200" y="1785292"/>
            <a:ext cx="3733800" cy="4665662"/>
          </a:xfrm>
        </p:spPr>
        <p:txBody>
          <a:bodyPr>
            <a:normAutofit/>
          </a:bodyPr>
          <a:lstStyle/>
          <a:p>
            <a:r>
              <a:rPr lang="en-US" dirty="0">
                <a:latin typeface="+mj-lt"/>
                <a:ea typeface="Times" charset="0"/>
                <a:cs typeface="Times" charset="0"/>
              </a:rPr>
              <a:t>Child protection</a:t>
            </a:r>
          </a:p>
          <a:p>
            <a:r>
              <a:rPr lang="en-US" dirty="0">
                <a:latin typeface="+mj-lt"/>
                <a:ea typeface="Times" charset="0"/>
                <a:cs typeface="Times" charset="0"/>
              </a:rPr>
              <a:t>Parental mental health</a:t>
            </a:r>
          </a:p>
          <a:p>
            <a:r>
              <a:rPr lang="en-US" dirty="0">
                <a:latin typeface="+mj-lt"/>
                <a:ea typeface="Times" charset="0"/>
                <a:cs typeface="Times" charset="0"/>
              </a:rPr>
              <a:t>Confidentiality</a:t>
            </a:r>
          </a:p>
          <a:p>
            <a:r>
              <a:rPr lang="en-US" dirty="0">
                <a:latin typeface="+mj-lt"/>
                <a:ea typeface="Times" charset="0"/>
                <a:cs typeface="Times" charset="0"/>
              </a:rPr>
              <a:t>Specific problems</a:t>
            </a:r>
          </a:p>
          <a:p>
            <a:r>
              <a:rPr lang="en-US" dirty="0">
                <a:latin typeface="+mj-lt"/>
                <a:ea typeface="Times" charset="0"/>
                <a:cs typeface="Times" charset="0"/>
              </a:rPr>
              <a:t>Poverty</a:t>
            </a:r>
          </a:p>
          <a:p>
            <a:r>
              <a:rPr lang="en-US" dirty="0">
                <a:latin typeface="+mj-lt"/>
                <a:ea typeface="Times" charset="0"/>
                <a:cs typeface="Times" charset="0"/>
              </a:rPr>
              <a:t>Stigma and shame</a:t>
            </a:r>
          </a:p>
        </p:txBody>
      </p:sp>
      <p:pic>
        <p:nvPicPr>
          <p:cNvPr id="9" name="Picture 3"/>
          <p:cNvPicPr>
            <a:picLocks noChangeAspect="1" noChangeArrowheads="1"/>
          </p:cNvPicPr>
          <p:nvPr/>
        </p:nvPicPr>
        <p:blipFill>
          <a:blip r:embed="rId3"/>
          <a:srcRect/>
          <a:stretch>
            <a:fillRect/>
          </a:stretch>
        </p:blipFill>
        <p:spPr bwMode="auto">
          <a:xfrm>
            <a:off x="8382000" y="5872656"/>
            <a:ext cx="761999" cy="985344"/>
          </a:xfrm>
          <a:prstGeom prst="rect">
            <a:avLst/>
          </a:prstGeom>
          <a:noFill/>
          <a:ln w="9525">
            <a:noFill/>
            <a:miter lim="800000"/>
            <a:headEnd/>
            <a:tailEnd/>
          </a:ln>
        </p:spPr>
      </p:pic>
      <p:pic>
        <p:nvPicPr>
          <p:cNvPr id="3" name="Picture 2">
            <a:extLst>
              <a:ext uri="{FF2B5EF4-FFF2-40B4-BE49-F238E27FC236}">
                <a16:creationId xmlns:a16="http://schemas.microsoft.com/office/drawing/2014/main" id="{BC41F8E6-CFE4-204E-BAB9-E0F36E505553}"/>
              </a:ext>
            </a:extLst>
          </p:cNvPr>
          <p:cNvPicPr>
            <a:picLocks noChangeAspect="1"/>
          </p:cNvPicPr>
          <p:nvPr/>
        </p:nvPicPr>
        <p:blipFill>
          <a:blip r:embed="rId4"/>
          <a:stretch>
            <a:fillRect/>
          </a:stretch>
        </p:blipFill>
        <p:spPr>
          <a:xfrm>
            <a:off x="4948127" y="2689890"/>
            <a:ext cx="3543300" cy="2222500"/>
          </a:xfrm>
          <a:prstGeom prst="rect">
            <a:avLst/>
          </a:prstGeom>
        </p:spPr>
      </p:pic>
    </p:spTree>
    <p:extLst>
      <p:ext uri="{BB962C8B-B14F-4D97-AF65-F5344CB8AC3E}">
        <p14:creationId xmlns:p14="http://schemas.microsoft.com/office/powerpoint/2010/main" val="1547300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br>
              <a:rPr lang="en-AU" sz="1800" b="1" spc="150" dirty="0">
                <a:ln w="11430"/>
                <a:solidFill>
                  <a:schemeClr val="bg1">
                    <a:lumMod val="75000"/>
                  </a:schemeClr>
                </a:solidFill>
                <a:effectLst>
                  <a:outerShdw blurRad="25400" algn="tl" rotWithShape="0">
                    <a:srgbClr val="000000">
                      <a:alpha val="43000"/>
                    </a:srgbClr>
                  </a:outerShdw>
                </a:effectLst>
              </a:rPr>
            </a:br>
            <a:r>
              <a:rPr lang="en-AU" sz="1800" b="1" spc="150" dirty="0">
                <a:ln w="11430"/>
                <a:solidFill>
                  <a:schemeClr val="bg1">
                    <a:lumMod val="75000"/>
                  </a:schemeClr>
                </a:solidFill>
                <a:effectLst>
                  <a:outerShdw blurRad="25400" algn="tl" rotWithShape="0">
                    <a:srgbClr val="000000">
                      <a:alpha val="43000"/>
                    </a:srgbClr>
                  </a:outerShdw>
                </a:effectLst>
                <a:ea typeface="Times" charset="0"/>
                <a:cs typeface="Times" charset="0"/>
              </a:rPr>
              <a:t>Parenting Programs</a:t>
            </a:r>
            <a:br>
              <a:rPr lang="en-US" sz="1800" b="1" spc="150" dirty="0">
                <a:ln w="11430"/>
                <a:solidFill>
                  <a:schemeClr val="bg1">
                    <a:lumMod val="75000"/>
                  </a:schemeClr>
                </a:solidFill>
                <a:effectLst>
                  <a:outerShdw blurRad="25400" algn="tl" rotWithShape="0">
                    <a:srgbClr val="000000">
                      <a:alpha val="43000"/>
                    </a:srgbClr>
                  </a:outerShdw>
                </a:effectLst>
                <a:ea typeface="Times" charset="0"/>
                <a:cs typeface="Times" charset="0"/>
              </a:rPr>
            </a:br>
            <a:r>
              <a:rPr lang="en-US" sz="3200" b="1" spc="150" dirty="0">
                <a:ln w="11430"/>
                <a:solidFill>
                  <a:schemeClr val="bg1">
                    <a:lumMod val="95000"/>
                  </a:schemeClr>
                </a:solidFill>
                <a:effectLst>
                  <a:outerShdw blurRad="25400" algn="tl" rotWithShape="0">
                    <a:srgbClr val="000000">
                      <a:alpha val="43000"/>
                    </a:srgbClr>
                  </a:outerShdw>
                </a:effectLst>
                <a:ea typeface="Times" charset="0"/>
                <a:cs typeface="Times" charset="0"/>
              </a:rPr>
              <a:t>Low and Middle Income Countries</a:t>
            </a:r>
            <a:br>
              <a:rPr lang="en-US" sz="3200" b="1" strike="sngStrike" spc="150" dirty="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7" name="Content Placeholder 6"/>
          <p:cNvSpPr>
            <a:spLocks noGrp="1"/>
          </p:cNvSpPr>
          <p:nvPr>
            <p:ph idx="1"/>
          </p:nvPr>
        </p:nvSpPr>
        <p:spPr>
          <a:xfrm>
            <a:off x="457200" y="1785292"/>
            <a:ext cx="8229600" cy="4945708"/>
          </a:xfrm>
        </p:spPr>
        <p:txBody>
          <a:bodyPr>
            <a:normAutofit/>
          </a:bodyPr>
          <a:lstStyle/>
          <a:p>
            <a:r>
              <a:rPr lang="en-US" dirty="0">
                <a:latin typeface="+mj-lt"/>
                <a:ea typeface="Times" charset="0"/>
                <a:cs typeface="Times" charset="0"/>
              </a:rPr>
              <a:t>Cultural relevance</a:t>
            </a:r>
          </a:p>
          <a:p>
            <a:r>
              <a:rPr lang="en-US" dirty="0">
                <a:latin typeface="+mj-lt"/>
                <a:ea typeface="Times" charset="0"/>
                <a:cs typeface="Times" charset="0"/>
              </a:rPr>
              <a:t>Context-appropriate assessment</a:t>
            </a:r>
          </a:p>
          <a:p>
            <a:pPr lvl="1"/>
            <a:r>
              <a:rPr lang="en-US" dirty="0">
                <a:latin typeface="+mj-lt"/>
                <a:ea typeface="Times" charset="0"/>
                <a:cs typeface="Times" charset="0"/>
              </a:rPr>
              <a:t>Strength and Difficulties Questionnaire (SDQ)</a:t>
            </a:r>
          </a:p>
          <a:p>
            <a:pPr lvl="1"/>
            <a:r>
              <a:rPr lang="en-US" dirty="0" err="1">
                <a:latin typeface="+mj-lt"/>
                <a:ea typeface="Times" charset="0"/>
                <a:cs typeface="Times" charset="0"/>
              </a:rPr>
              <a:t>Eyberg</a:t>
            </a:r>
            <a:r>
              <a:rPr lang="en-US" dirty="0">
                <a:latin typeface="+mj-lt"/>
                <a:ea typeface="Times" charset="0"/>
                <a:cs typeface="Times" charset="0"/>
              </a:rPr>
              <a:t> Child Behavior Inventory (ECBI)</a:t>
            </a:r>
          </a:p>
          <a:p>
            <a:pPr lvl="1"/>
            <a:r>
              <a:rPr lang="en-US" dirty="0">
                <a:latin typeface="+mj-lt"/>
                <a:ea typeface="Times" charset="0"/>
                <a:cs typeface="Times" charset="0"/>
              </a:rPr>
              <a:t>Child Adjustment and Parent Efficacy Scale (CAPES)</a:t>
            </a:r>
          </a:p>
          <a:p>
            <a:pPr lvl="1"/>
            <a:r>
              <a:rPr lang="en-US" dirty="0">
                <a:latin typeface="+mj-lt"/>
                <a:ea typeface="Times" charset="0"/>
                <a:cs typeface="Times" charset="0"/>
              </a:rPr>
              <a:t>Parenting and Family Adjustment Scale (PAFAS)</a:t>
            </a:r>
          </a:p>
          <a:p>
            <a:r>
              <a:rPr lang="en-US" dirty="0">
                <a:latin typeface="+mj-lt"/>
                <a:ea typeface="Times" charset="0"/>
                <a:cs typeface="Times" charset="0"/>
              </a:rPr>
              <a:t>Program fidelity</a:t>
            </a:r>
          </a:p>
          <a:p>
            <a:r>
              <a:rPr lang="en-US" dirty="0">
                <a:latin typeface="+mj-lt"/>
                <a:ea typeface="Times" charset="0"/>
                <a:cs typeface="Times" charset="0"/>
              </a:rPr>
              <a:t>Adaptations to content</a:t>
            </a:r>
          </a:p>
        </p:txBody>
      </p:sp>
      <p:pic>
        <p:nvPicPr>
          <p:cNvPr id="9" name="Picture 3"/>
          <p:cNvPicPr>
            <a:picLocks noChangeAspect="1" noChangeArrowheads="1"/>
          </p:cNvPicPr>
          <p:nvPr/>
        </p:nvPicPr>
        <p:blipFill>
          <a:blip r:embed="rId3"/>
          <a:srcRect/>
          <a:stretch>
            <a:fillRect/>
          </a:stretch>
        </p:blipFill>
        <p:spPr bwMode="auto">
          <a:xfrm>
            <a:off x="8382000" y="5872656"/>
            <a:ext cx="761999" cy="985344"/>
          </a:xfrm>
          <a:prstGeom prst="rect">
            <a:avLst/>
          </a:prstGeom>
          <a:noFill/>
          <a:ln w="9525">
            <a:noFill/>
            <a:miter lim="800000"/>
            <a:headEnd/>
            <a:tailEnd/>
          </a:ln>
        </p:spPr>
      </p:pic>
    </p:spTree>
    <p:extLst>
      <p:ext uri="{BB962C8B-B14F-4D97-AF65-F5344CB8AC3E}">
        <p14:creationId xmlns:p14="http://schemas.microsoft.com/office/powerpoint/2010/main" val="31402957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1EF72-2F2F-DD45-BD0D-7E0ECC560D75}"/>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4764F44B-146A-2A4C-AADD-D6E424438BF8}"/>
              </a:ext>
            </a:extLst>
          </p:cNvPr>
          <p:cNvPicPr>
            <a:picLocks noGrp="1" noChangeAspect="1"/>
          </p:cNvPicPr>
          <p:nvPr>
            <p:ph idx="1"/>
          </p:nvPr>
        </p:nvPicPr>
        <p:blipFill>
          <a:blip r:embed="rId3"/>
          <a:stretch>
            <a:fillRect/>
          </a:stretch>
        </p:blipFill>
        <p:spPr>
          <a:xfrm>
            <a:off x="1" y="0"/>
            <a:ext cx="9144000" cy="6959077"/>
          </a:xfrm>
        </p:spPr>
      </p:pic>
    </p:spTree>
    <p:extLst>
      <p:ext uri="{BB962C8B-B14F-4D97-AF65-F5344CB8AC3E}">
        <p14:creationId xmlns:p14="http://schemas.microsoft.com/office/powerpoint/2010/main" val="3654971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6"/>
            <a:ext cx="8229600" cy="3514724"/>
          </a:xfrm>
        </p:spPr>
        <p:txBody>
          <a:bodyPr>
            <a:noAutofit/>
          </a:bodyPr>
          <a:lstStyle/>
          <a:p>
            <a:pPr algn="l"/>
            <a:r>
              <a:rPr lang="en-US" sz="1800" dirty="0"/>
              <a:t>The “IACAPAP Textbook of Child and Adolescent Mental Health” is available at the IACAPAP website </a:t>
            </a:r>
            <a:r>
              <a:rPr lang="en-US" sz="1800" u="sng" dirty="0"/>
              <a:t>http://</a:t>
            </a:r>
            <a:r>
              <a:rPr lang="en-US" sz="1800" u="sng" dirty="0" err="1"/>
              <a:t>iacapap.org</a:t>
            </a:r>
            <a:r>
              <a:rPr lang="en-US" sz="1800" u="sng" dirty="0"/>
              <a:t>/</a:t>
            </a:r>
            <a:r>
              <a:rPr lang="en-US" sz="1800" u="sng" dirty="0" err="1"/>
              <a:t>iacapap</a:t>
            </a:r>
            <a:r>
              <a:rPr lang="en-US" sz="1800" u="sng" dirty="0"/>
              <a:t>-textbook-of-child-and-adolescent-mental-health</a:t>
            </a:r>
            <a:br>
              <a:rPr lang="en-US" sz="1800" dirty="0"/>
            </a:br>
            <a:br>
              <a:rPr lang="en-US" sz="1800" dirty="0"/>
            </a:br>
            <a:br>
              <a:rPr lang="en-US" sz="1800" dirty="0"/>
            </a:br>
            <a:r>
              <a:rPr lang="en-US" sz="1800" dirty="0"/>
              <a:t>Please note that this book and its companion </a:t>
            </a:r>
            <a:r>
              <a:rPr lang="en-US" sz="1800" dirty="0" err="1"/>
              <a:t>powerpoint</a:t>
            </a:r>
            <a:r>
              <a:rPr lang="en-US" sz="1800" dirty="0"/>
              <a:t> are:</a:t>
            </a:r>
            <a:br>
              <a:rPr lang="en-US" sz="1800" dirty="0"/>
            </a:br>
            <a:r>
              <a:rPr lang="en-US" sz="1800" dirty="0"/>
              <a:t>·        Free and no registration is required to read or download it</a:t>
            </a:r>
            <a:br>
              <a:rPr lang="en-US" sz="1800" dirty="0"/>
            </a:br>
            <a:r>
              <a:rPr lang="en-US" sz="1800" dirty="0"/>
              <a:t>·        This is an open-access publication under the Creative Commons Attribution Non-	commercial License. According to this, use, distribution and reproduction in any 	medium are allowed without prior permission provided the original work is 	properly cited and the use is non-commercial.</a:t>
            </a:r>
            <a:br>
              <a:rPr lang="en-US" sz="1800" dirty="0"/>
            </a:br>
            <a:endParaRPr lang="en-US" sz="1800" dirty="0"/>
          </a:p>
        </p:txBody>
      </p:sp>
      <p:sp>
        <p:nvSpPr>
          <p:cNvPr id="3" name="Vertical Text Placeholder 2"/>
          <p:cNvSpPr>
            <a:spLocks noGrp="1"/>
          </p:cNvSpPr>
          <p:nvPr>
            <p:ph type="body" orient="vert" idx="1"/>
          </p:nvPr>
        </p:nvSpPr>
        <p:spPr>
          <a:xfrm>
            <a:off x="457200" y="4203700"/>
            <a:ext cx="8229600" cy="1947863"/>
          </a:xfrm>
        </p:spPr>
        <p:txBody>
          <a:bodyPr/>
          <a:lstStyle/>
          <a:p>
            <a:endParaRPr lang="en-US" dirty="0"/>
          </a:p>
        </p:txBody>
      </p:sp>
      <p:pic>
        <p:nvPicPr>
          <p:cNvPr id="4" name="Picture 3"/>
          <p:cNvPicPr>
            <a:picLocks noChangeAspect="1"/>
          </p:cNvPicPr>
          <p:nvPr/>
        </p:nvPicPr>
        <p:blipFill>
          <a:blip r:embed="rId2"/>
          <a:stretch>
            <a:fillRect/>
          </a:stretch>
        </p:blipFill>
        <p:spPr>
          <a:xfrm>
            <a:off x="0" y="3851752"/>
            <a:ext cx="9144000" cy="3032163"/>
          </a:xfrm>
          <a:prstGeom prst="rect">
            <a:avLst/>
          </a:prstGeom>
        </p:spPr>
      </p:pic>
    </p:spTree>
    <p:extLst>
      <p:ext uri="{BB962C8B-B14F-4D97-AF65-F5344CB8AC3E}">
        <p14:creationId xmlns:p14="http://schemas.microsoft.com/office/powerpoint/2010/main" val="22104766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br>
              <a:rPr lang="en-AU" sz="1800" b="1" spc="150" dirty="0">
                <a:ln w="11430"/>
                <a:solidFill>
                  <a:schemeClr val="bg1">
                    <a:lumMod val="75000"/>
                  </a:schemeClr>
                </a:solidFill>
                <a:effectLst>
                  <a:outerShdw blurRad="25400" algn="tl" rotWithShape="0">
                    <a:srgbClr val="000000">
                      <a:alpha val="43000"/>
                    </a:srgbClr>
                  </a:outerShdw>
                </a:effectLst>
              </a:rPr>
            </a:br>
            <a:r>
              <a:rPr lang="en-AU" sz="1800" b="1" spc="150" dirty="0">
                <a:ln w="11430"/>
                <a:solidFill>
                  <a:schemeClr val="bg1">
                    <a:lumMod val="75000"/>
                  </a:schemeClr>
                </a:solidFill>
                <a:effectLst>
                  <a:outerShdw blurRad="25400" algn="tl" rotWithShape="0">
                    <a:srgbClr val="000000">
                      <a:alpha val="43000"/>
                    </a:srgbClr>
                  </a:outerShdw>
                </a:effectLst>
                <a:ea typeface="Times" charset="0"/>
                <a:cs typeface="Times" charset="0"/>
              </a:rPr>
              <a:t>Parenting Programs</a:t>
            </a:r>
            <a:br>
              <a:rPr lang="en-US" sz="1800" b="1" spc="150" dirty="0">
                <a:ln w="11430"/>
                <a:solidFill>
                  <a:schemeClr val="bg1">
                    <a:lumMod val="75000"/>
                  </a:schemeClr>
                </a:solidFill>
                <a:effectLst>
                  <a:outerShdw blurRad="25400" algn="tl" rotWithShape="0">
                    <a:srgbClr val="000000">
                      <a:alpha val="43000"/>
                    </a:srgbClr>
                  </a:outerShdw>
                </a:effectLst>
                <a:ea typeface="Times" charset="0"/>
                <a:cs typeface="Times" charset="0"/>
              </a:rPr>
            </a:br>
            <a:r>
              <a:rPr lang="en-US" sz="2800" b="1" spc="150" dirty="0">
                <a:ln w="11430"/>
                <a:solidFill>
                  <a:schemeClr val="bg1">
                    <a:lumMod val="95000"/>
                  </a:schemeClr>
                </a:solidFill>
                <a:effectLst>
                  <a:outerShdw blurRad="25400" algn="tl" rotWithShape="0">
                    <a:srgbClr val="000000">
                      <a:alpha val="43000"/>
                    </a:srgbClr>
                  </a:outerShdw>
                </a:effectLst>
                <a:ea typeface="Times" charset="0"/>
                <a:cs typeface="Times" charset="0"/>
              </a:rPr>
              <a:t>Testing a Program in a Low-Resource Setting</a:t>
            </a:r>
            <a:r>
              <a:rPr lang="en-US" sz="2800" b="1" spc="150" dirty="0">
                <a:ln w="11430"/>
                <a:solidFill>
                  <a:srgbClr val="F8F8F8"/>
                </a:solidFill>
                <a:effectLst>
                  <a:outerShdw blurRad="25400" algn="tl" rotWithShape="0">
                    <a:srgbClr val="000000">
                      <a:alpha val="43000"/>
                    </a:srgbClr>
                  </a:outerShdw>
                </a:effectLst>
                <a:ea typeface="Times" charset="0"/>
                <a:cs typeface="Times" charset="0"/>
              </a:rPr>
              <a:t> </a:t>
            </a:r>
            <a:br>
              <a:rPr lang="en-US" sz="3200" b="1" strike="sngStrike" spc="150" dirty="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7" name="Content Placeholder 6"/>
          <p:cNvSpPr>
            <a:spLocks noGrp="1"/>
          </p:cNvSpPr>
          <p:nvPr>
            <p:ph idx="1"/>
          </p:nvPr>
        </p:nvSpPr>
        <p:spPr>
          <a:xfrm>
            <a:off x="457199" y="1785292"/>
            <a:ext cx="4207079" cy="4665662"/>
          </a:xfrm>
        </p:spPr>
        <p:txBody>
          <a:bodyPr>
            <a:normAutofit fontScale="77500" lnSpcReduction="20000"/>
          </a:bodyPr>
          <a:lstStyle/>
          <a:p>
            <a:r>
              <a:rPr lang="en-US" dirty="0">
                <a:latin typeface="+mj-lt"/>
                <a:ea typeface="Times" charset="0"/>
                <a:cs typeface="Times" charset="0"/>
              </a:rPr>
              <a:t>2012 Research project in Panama</a:t>
            </a:r>
          </a:p>
          <a:p>
            <a:r>
              <a:rPr lang="en-US" dirty="0">
                <a:latin typeface="+mj-lt"/>
                <a:ea typeface="Times" charset="0"/>
                <a:cs typeface="Times" charset="0"/>
              </a:rPr>
              <a:t>Cultural relevance and efficacy of Triple P</a:t>
            </a:r>
          </a:p>
          <a:p>
            <a:r>
              <a:rPr lang="en-US" dirty="0">
                <a:latin typeface="+mj-lt"/>
                <a:ea typeface="Times" charset="0"/>
                <a:cs typeface="Times" charset="0"/>
              </a:rPr>
              <a:t>Low-resource communities</a:t>
            </a:r>
          </a:p>
          <a:p>
            <a:r>
              <a:rPr lang="en-US" dirty="0">
                <a:latin typeface="+mj-lt"/>
                <a:ea typeface="Times" charset="0"/>
                <a:cs typeface="Times" charset="0"/>
              </a:rPr>
              <a:t>Children age 3-12 with behavioral problems</a:t>
            </a:r>
          </a:p>
          <a:p>
            <a:r>
              <a:rPr lang="en-US" dirty="0">
                <a:latin typeface="+mj-lt"/>
                <a:ea typeface="Times" charset="0"/>
                <a:cs typeface="Times" charset="0"/>
              </a:rPr>
              <a:t>Outcomes: culturally acceptable, less stressed and hostile parents, children following instructions better</a:t>
            </a:r>
          </a:p>
        </p:txBody>
      </p:sp>
      <p:pic>
        <p:nvPicPr>
          <p:cNvPr id="9" name="Picture 3"/>
          <p:cNvPicPr>
            <a:picLocks noChangeAspect="1" noChangeArrowheads="1"/>
          </p:cNvPicPr>
          <p:nvPr/>
        </p:nvPicPr>
        <p:blipFill>
          <a:blip r:embed="rId3"/>
          <a:srcRect/>
          <a:stretch>
            <a:fillRect/>
          </a:stretch>
        </p:blipFill>
        <p:spPr bwMode="auto">
          <a:xfrm>
            <a:off x="8382000" y="5872656"/>
            <a:ext cx="761999" cy="985344"/>
          </a:xfrm>
          <a:prstGeom prst="rect">
            <a:avLst/>
          </a:prstGeom>
          <a:noFill/>
          <a:ln w="9525">
            <a:noFill/>
            <a:miter lim="800000"/>
            <a:headEnd/>
            <a:tailEnd/>
          </a:ln>
        </p:spPr>
      </p:pic>
      <p:pic>
        <p:nvPicPr>
          <p:cNvPr id="3" name="Picture 2">
            <a:extLst>
              <a:ext uri="{FF2B5EF4-FFF2-40B4-BE49-F238E27FC236}">
                <a16:creationId xmlns:a16="http://schemas.microsoft.com/office/drawing/2014/main" id="{AB8245E6-0937-8E45-821F-F77F2AA26225}"/>
              </a:ext>
            </a:extLst>
          </p:cNvPr>
          <p:cNvPicPr>
            <a:picLocks noChangeAspect="1"/>
          </p:cNvPicPr>
          <p:nvPr/>
        </p:nvPicPr>
        <p:blipFill>
          <a:blip r:embed="rId4"/>
          <a:stretch>
            <a:fillRect/>
          </a:stretch>
        </p:blipFill>
        <p:spPr>
          <a:xfrm>
            <a:off x="5393266" y="2039163"/>
            <a:ext cx="3293534" cy="2786837"/>
          </a:xfrm>
          <a:prstGeom prst="rect">
            <a:avLst/>
          </a:prstGeom>
        </p:spPr>
      </p:pic>
      <p:sp>
        <p:nvSpPr>
          <p:cNvPr id="4" name="TextBox 3">
            <a:extLst>
              <a:ext uri="{FF2B5EF4-FFF2-40B4-BE49-F238E27FC236}">
                <a16:creationId xmlns:a16="http://schemas.microsoft.com/office/drawing/2014/main" id="{1D40A43B-1842-5E47-9287-0CB3712F2165}"/>
              </a:ext>
            </a:extLst>
          </p:cNvPr>
          <p:cNvSpPr txBox="1"/>
          <p:nvPr/>
        </p:nvSpPr>
        <p:spPr>
          <a:xfrm>
            <a:off x="5597971" y="4979996"/>
            <a:ext cx="2884123" cy="246221"/>
          </a:xfrm>
          <a:prstGeom prst="rect">
            <a:avLst/>
          </a:prstGeom>
          <a:noFill/>
        </p:spPr>
        <p:txBody>
          <a:bodyPr wrap="none" rtlCol="0">
            <a:spAutoFit/>
          </a:bodyPr>
          <a:lstStyle/>
          <a:p>
            <a:r>
              <a:rPr lang="en-US" sz="1000" dirty="0">
                <a:hlinkClick r:id="rId5"/>
              </a:rPr>
              <a:t>https://www.youtube.com/watch?v=o1VA3RJaZM0</a:t>
            </a:r>
            <a:endParaRPr lang="en-US" sz="1000" dirty="0"/>
          </a:p>
        </p:txBody>
      </p:sp>
    </p:spTree>
    <p:extLst>
      <p:ext uri="{BB962C8B-B14F-4D97-AF65-F5344CB8AC3E}">
        <p14:creationId xmlns:p14="http://schemas.microsoft.com/office/powerpoint/2010/main" val="302653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91D5A-ADFA-1C43-B861-E365A0C0CAB3}"/>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E0607AC9-448B-5549-AA92-09FC844219E8}"/>
              </a:ext>
            </a:extLst>
          </p:cNvPr>
          <p:cNvPicPr>
            <a:picLocks noGrp="1" noChangeAspect="1"/>
          </p:cNvPicPr>
          <p:nvPr>
            <p:ph idx="1"/>
          </p:nvPr>
        </p:nvPicPr>
        <p:blipFill>
          <a:blip r:embed="rId2"/>
          <a:stretch>
            <a:fillRect/>
          </a:stretch>
        </p:blipFill>
        <p:spPr>
          <a:xfrm>
            <a:off x="0" y="0"/>
            <a:ext cx="9143999" cy="6900333"/>
          </a:xfrm>
        </p:spPr>
      </p:pic>
    </p:spTree>
    <p:extLst>
      <p:ext uri="{BB962C8B-B14F-4D97-AF65-F5344CB8AC3E}">
        <p14:creationId xmlns:p14="http://schemas.microsoft.com/office/powerpoint/2010/main" val="9555075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0981BA-CB17-2F4C-83C7-CF50FE921C6D}"/>
              </a:ext>
            </a:extLst>
          </p:cNvPr>
          <p:cNvPicPr>
            <a:picLocks noChangeAspect="1"/>
          </p:cNvPicPr>
          <p:nvPr/>
        </p:nvPicPr>
        <p:blipFill>
          <a:blip r:embed="rId3"/>
          <a:stretch>
            <a:fillRect/>
          </a:stretch>
        </p:blipFill>
        <p:spPr>
          <a:xfrm>
            <a:off x="1837267" y="26939"/>
            <a:ext cx="5503333" cy="6846251"/>
          </a:xfrm>
          <a:prstGeom prst="rect">
            <a:avLst/>
          </a:prstGeom>
        </p:spPr>
      </p:pic>
      <p:pic>
        <p:nvPicPr>
          <p:cNvPr id="5" name="Picture 3">
            <a:extLst>
              <a:ext uri="{FF2B5EF4-FFF2-40B4-BE49-F238E27FC236}">
                <a16:creationId xmlns:a16="http://schemas.microsoft.com/office/drawing/2014/main" id="{054AB4C6-3D35-C847-8113-75EA39F3AEBC}"/>
              </a:ext>
            </a:extLst>
          </p:cNvPr>
          <p:cNvPicPr>
            <a:picLocks noChangeAspect="1" noChangeArrowheads="1"/>
          </p:cNvPicPr>
          <p:nvPr/>
        </p:nvPicPr>
        <p:blipFill>
          <a:blip r:embed="rId4"/>
          <a:srcRect/>
          <a:stretch>
            <a:fillRect/>
          </a:stretch>
        </p:blipFill>
        <p:spPr bwMode="auto">
          <a:xfrm>
            <a:off x="8382000" y="5872656"/>
            <a:ext cx="761999" cy="985344"/>
          </a:xfrm>
          <a:prstGeom prst="rect">
            <a:avLst/>
          </a:prstGeom>
          <a:noFill/>
          <a:ln w="9525">
            <a:noFill/>
            <a:miter lim="800000"/>
            <a:headEnd/>
            <a:tailEnd/>
          </a:ln>
        </p:spPr>
      </p:pic>
    </p:spTree>
    <p:extLst>
      <p:ext uri="{BB962C8B-B14F-4D97-AF65-F5344CB8AC3E}">
        <p14:creationId xmlns:p14="http://schemas.microsoft.com/office/powerpoint/2010/main" val="16823218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DEE81-C998-224B-8AD6-C9005E1E31F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E72A25B8-8671-864D-B8EC-B3E16F812134}"/>
              </a:ext>
            </a:extLst>
          </p:cNvPr>
          <p:cNvPicPr>
            <a:picLocks noGrp="1" noChangeAspect="1"/>
          </p:cNvPicPr>
          <p:nvPr>
            <p:ph idx="1"/>
          </p:nvPr>
        </p:nvPicPr>
        <p:blipFill>
          <a:blip r:embed="rId3"/>
          <a:stretch>
            <a:fillRect/>
          </a:stretch>
        </p:blipFill>
        <p:spPr>
          <a:xfrm>
            <a:off x="0" y="-7981"/>
            <a:ext cx="9144001" cy="6853860"/>
          </a:xfrm>
        </p:spPr>
      </p:pic>
    </p:spTree>
    <p:extLst>
      <p:ext uri="{BB962C8B-B14F-4D97-AF65-F5344CB8AC3E}">
        <p14:creationId xmlns:p14="http://schemas.microsoft.com/office/powerpoint/2010/main" val="22454617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br>
              <a:rPr lang="en-AU" sz="1800" b="1" spc="150" dirty="0">
                <a:ln w="11430"/>
                <a:solidFill>
                  <a:schemeClr val="bg1">
                    <a:lumMod val="75000"/>
                  </a:schemeClr>
                </a:solidFill>
                <a:effectLst>
                  <a:outerShdw blurRad="25400" algn="tl" rotWithShape="0">
                    <a:srgbClr val="000000">
                      <a:alpha val="43000"/>
                    </a:srgbClr>
                  </a:outerShdw>
                </a:effectLst>
              </a:rPr>
            </a:br>
            <a:r>
              <a:rPr lang="en-AU" sz="1800" b="1" spc="150" dirty="0">
                <a:ln w="11430"/>
                <a:solidFill>
                  <a:schemeClr val="bg1">
                    <a:lumMod val="75000"/>
                  </a:schemeClr>
                </a:solidFill>
                <a:effectLst>
                  <a:outerShdw blurRad="25400" algn="tl" rotWithShape="0">
                    <a:srgbClr val="000000">
                      <a:alpha val="43000"/>
                    </a:srgbClr>
                  </a:outerShdw>
                </a:effectLst>
                <a:ea typeface="Times" charset="0"/>
                <a:cs typeface="Times" charset="0"/>
              </a:rPr>
              <a:t>Parenting Programs</a:t>
            </a:r>
            <a:br>
              <a:rPr lang="en-US" sz="1800" b="1" spc="150" dirty="0">
                <a:ln w="11430"/>
                <a:solidFill>
                  <a:schemeClr val="bg1">
                    <a:lumMod val="75000"/>
                  </a:schemeClr>
                </a:solidFill>
                <a:effectLst>
                  <a:outerShdw blurRad="25400" algn="tl" rotWithShape="0">
                    <a:srgbClr val="000000">
                      <a:alpha val="43000"/>
                    </a:srgbClr>
                  </a:outerShdw>
                </a:effectLst>
                <a:ea typeface="Times" charset="0"/>
                <a:cs typeface="Times" charset="0"/>
              </a:rPr>
            </a:br>
            <a:r>
              <a:rPr lang="en-US" sz="3200" b="1" spc="150" dirty="0">
                <a:ln w="11430"/>
                <a:solidFill>
                  <a:schemeClr val="bg1">
                    <a:lumMod val="95000"/>
                  </a:schemeClr>
                </a:solidFill>
                <a:effectLst>
                  <a:outerShdw blurRad="25400" algn="tl" rotWithShape="0">
                    <a:srgbClr val="000000">
                      <a:alpha val="43000"/>
                    </a:srgbClr>
                  </a:outerShdw>
                </a:effectLst>
                <a:ea typeface="Times" charset="0"/>
                <a:cs typeface="Times" charset="0"/>
              </a:rPr>
              <a:t>Training of Facilitators</a:t>
            </a:r>
            <a:r>
              <a:rPr lang="en-US" sz="3200" b="1" spc="150" dirty="0">
                <a:ln w="11430"/>
                <a:solidFill>
                  <a:srgbClr val="F8F8F8"/>
                </a:solidFill>
                <a:effectLst>
                  <a:outerShdw blurRad="25400" algn="tl" rotWithShape="0">
                    <a:srgbClr val="000000">
                      <a:alpha val="43000"/>
                    </a:srgbClr>
                  </a:outerShdw>
                </a:effectLst>
                <a:ea typeface="Times" charset="0"/>
                <a:cs typeface="Times" charset="0"/>
              </a:rPr>
              <a:t> </a:t>
            </a:r>
            <a:br>
              <a:rPr lang="en-US" sz="3200" b="1" strike="sngStrike" spc="150" dirty="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7" name="Content Placeholder 6"/>
          <p:cNvSpPr>
            <a:spLocks noGrp="1"/>
          </p:cNvSpPr>
          <p:nvPr>
            <p:ph idx="1"/>
          </p:nvPr>
        </p:nvSpPr>
        <p:spPr>
          <a:xfrm>
            <a:off x="457200" y="1785292"/>
            <a:ext cx="4504267" cy="4894908"/>
          </a:xfrm>
        </p:spPr>
        <p:txBody>
          <a:bodyPr>
            <a:noAutofit/>
          </a:bodyPr>
          <a:lstStyle/>
          <a:p>
            <a:r>
              <a:rPr lang="en-US" sz="2000" dirty="0">
                <a:latin typeface="+mj-lt"/>
                <a:ea typeface="Times" charset="0"/>
                <a:cs typeface="Times" charset="0"/>
              </a:rPr>
              <a:t>Some require 3-4 days for accreditation</a:t>
            </a:r>
          </a:p>
          <a:p>
            <a:r>
              <a:rPr lang="en-US" sz="2000" dirty="0">
                <a:latin typeface="+mj-lt"/>
                <a:ea typeface="Times" charset="0"/>
                <a:cs typeface="Times" charset="0"/>
              </a:rPr>
              <a:t>Some only require free online training</a:t>
            </a:r>
          </a:p>
          <a:p>
            <a:pPr lvl="1"/>
            <a:r>
              <a:rPr lang="en-US" sz="2000" dirty="0">
                <a:latin typeface="+mj-lt"/>
                <a:ea typeface="Times" charset="0"/>
                <a:cs typeface="Times" charset="0"/>
              </a:rPr>
              <a:t>Reach up</a:t>
            </a:r>
          </a:p>
          <a:p>
            <a:r>
              <a:rPr lang="en-US" sz="2000" dirty="0">
                <a:latin typeface="+mj-lt"/>
                <a:ea typeface="Times" charset="0"/>
                <a:cs typeface="Times" charset="0"/>
              </a:rPr>
              <a:t>No evidence that health professionals are better than para-professionals</a:t>
            </a:r>
          </a:p>
          <a:p>
            <a:r>
              <a:rPr lang="en-US" sz="2000" dirty="0">
                <a:latin typeface="+mj-lt"/>
                <a:ea typeface="Times" charset="0"/>
                <a:cs typeface="Times" charset="0"/>
              </a:rPr>
              <a:t>Value for money</a:t>
            </a:r>
          </a:p>
          <a:p>
            <a:pPr marL="914400" lvl="1" indent="-457200"/>
            <a:r>
              <a:rPr lang="en-US" sz="2000" dirty="0">
                <a:latin typeface="+mj-lt"/>
                <a:ea typeface="Times" charset="0"/>
                <a:cs typeface="Times" charset="0"/>
              </a:rPr>
              <a:t>Blueprints website for US programs</a:t>
            </a:r>
          </a:p>
          <a:p>
            <a:pPr marL="914400" lvl="1" indent="-457200"/>
            <a:r>
              <a:rPr lang="en-US" sz="2000" dirty="0">
                <a:latin typeface="+mj-lt"/>
                <a:ea typeface="Times" charset="0"/>
                <a:cs typeface="Times" charset="0"/>
              </a:rPr>
              <a:t>Large venues like schools or community centers</a:t>
            </a:r>
          </a:p>
          <a:p>
            <a:pPr marL="914400" lvl="1" indent="-457200"/>
            <a:r>
              <a:rPr lang="en-US" sz="2000" dirty="0">
                <a:latin typeface="+mj-lt"/>
                <a:ea typeface="Times" charset="0"/>
                <a:cs typeface="Times" charset="0"/>
              </a:rPr>
              <a:t>Self-directed learning materials</a:t>
            </a:r>
          </a:p>
          <a:p>
            <a:pPr marL="914400" lvl="1" indent="-457200"/>
            <a:r>
              <a:rPr lang="en-US" sz="2000" dirty="0">
                <a:latin typeface="+mj-lt"/>
                <a:ea typeface="Times" charset="0"/>
                <a:cs typeface="Times" charset="0"/>
              </a:rPr>
              <a:t>Utilize para-professionals</a:t>
            </a:r>
          </a:p>
        </p:txBody>
      </p:sp>
      <p:pic>
        <p:nvPicPr>
          <p:cNvPr id="9" name="Picture 3"/>
          <p:cNvPicPr>
            <a:picLocks noChangeAspect="1" noChangeArrowheads="1"/>
          </p:cNvPicPr>
          <p:nvPr/>
        </p:nvPicPr>
        <p:blipFill>
          <a:blip r:embed="rId3"/>
          <a:srcRect/>
          <a:stretch>
            <a:fillRect/>
          </a:stretch>
        </p:blipFill>
        <p:spPr bwMode="auto">
          <a:xfrm>
            <a:off x="8382000" y="5872656"/>
            <a:ext cx="761999" cy="985344"/>
          </a:xfrm>
          <a:prstGeom prst="rect">
            <a:avLst/>
          </a:prstGeom>
          <a:noFill/>
          <a:ln w="9525">
            <a:noFill/>
            <a:miter lim="800000"/>
            <a:headEnd/>
            <a:tailEnd/>
          </a:ln>
        </p:spPr>
      </p:pic>
      <p:pic>
        <p:nvPicPr>
          <p:cNvPr id="3" name="Picture 2">
            <a:extLst>
              <a:ext uri="{FF2B5EF4-FFF2-40B4-BE49-F238E27FC236}">
                <a16:creationId xmlns:a16="http://schemas.microsoft.com/office/drawing/2014/main" id="{32C31155-0EA7-BD42-9C2E-01DE22C146E8}"/>
              </a:ext>
            </a:extLst>
          </p:cNvPr>
          <p:cNvPicPr>
            <a:picLocks noChangeAspect="1"/>
          </p:cNvPicPr>
          <p:nvPr/>
        </p:nvPicPr>
        <p:blipFill>
          <a:blip r:embed="rId4"/>
          <a:stretch>
            <a:fillRect/>
          </a:stretch>
        </p:blipFill>
        <p:spPr>
          <a:xfrm>
            <a:off x="5282453" y="1785292"/>
            <a:ext cx="3404347" cy="3005667"/>
          </a:xfrm>
          <a:prstGeom prst="rect">
            <a:avLst/>
          </a:prstGeom>
        </p:spPr>
      </p:pic>
      <p:sp>
        <p:nvSpPr>
          <p:cNvPr id="5" name="TextBox 4">
            <a:extLst>
              <a:ext uri="{FF2B5EF4-FFF2-40B4-BE49-F238E27FC236}">
                <a16:creationId xmlns:a16="http://schemas.microsoft.com/office/drawing/2014/main" id="{305F2DCD-3748-4E41-9FF9-6C74B4603EFC}"/>
              </a:ext>
            </a:extLst>
          </p:cNvPr>
          <p:cNvSpPr txBox="1"/>
          <p:nvPr/>
        </p:nvSpPr>
        <p:spPr>
          <a:xfrm>
            <a:off x="5831302" y="4912392"/>
            <a:ext cx="2550698" cy="246221"/>
          </a:xfrm>
          <a:prstGeom prst="rect">
            <a:avLst/>
          </a:prstGeom>
          <a:noFill/>
        </p:spPr>
        <p:txBody>
          <a:bodyPr wrap="none" rtlCol="0">
            <a:spAutoFit/>
          </a:bodyPr>
          <a:lstStyle/>
          <a:p>
            <a:r>
              <a:rPr lang="en-US" sz="1000" dirty="0">
                <a:hlinkClick r:id="rId5"/>
              </a:rPr>
              <a:t>http://www.reachupandlearn.com/about-us/</a:t>
            </a:r>
            <a:endParaRPr lang="en-US" sz="1000" dirty="0"/>
          </a:p>
        </p:txBody>
      </p:sp>
    </p:spTree>
    <p:extLst>
      <p:ext uri="{BB962C8B-B14F-4D97-AF65-F5344CB8AC3E}">
        <p14:creationId xmlns:p14="http://schemas.microsoft.com/office/powerpoint/2010/main" val="27842241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br>
              <a:rPr lang="en-AU" sz="1800" b="1" spc="150" dirty="0">
                <a:ln w="11430"/>
                <a:solidFill>
                  <a:schemeClr val="bg1">
                    <a:lumMod val="75000"/>
                  </a:schemeClr>
                </a:solidFill>
                <a:effectLst>
                  <a:outerShdw blurRad="25400" algn="tl" rotWithShape="0">
                    <a:srgbClr val="000000">
                      <a:alpha val="43000"/>
                    </a:srgbClr>
                  </a:outerShdw>
                </a:effectLst>
              </a:rPr>
            </a:br>
            <a:r>
              <a:rPr lang="en-AU" sz="1800" b="1" spc="150" dirty="0">
                <a:ln w="11430"/>
                <a:solidFill>
                  <a:schemeClr val="bg1">
                    <a:lumMod val="75000"/>
                  </a:schemeClr>
                </a:solidFill>
                <a:effectLst>
                  <a:outerShdw blurRad="25400" algn="tl" rotWithShape="0">
                    <a:srgbClr val="000000">
                      <a:alpha val="43000"/>
                    </a:srgbClr>
                  </a:outerShdw>
                </a:effectLst>
                <a:ea typeface="Times" charset="0"/>
                <a:cs typeface="Times" charset="0"/>
              </a:rPr>
              <a:t>Parenting Programs</a:t>
            </a:r>
            <a:br>
              <a:rPr lang="en-US" sz="1800" b="1" spc="150" dirty="0">
                <a:ln w="11430"/>
                <a:solidFill>
                  <a:schemeClr val="bg1">
                    <a:lumMod val="75000"/>
                  </a:schemeClr>
                </a:solidFill>
                <a:effectLst>
                  <a:outerShdw blurRad="25400" algn="tl" rotWithShape="0">
                    <a:srgbClr val="000000">
                      <a:alpha val="43000"/>
                    </a:srgbClr>
                  </a:outerShdw>
                </a:effectLst>
                <a:ea typeface="Times" charset="0"/>
                <a:cs typeface="Times" charset="0"/>
              </a:rPr>
            </a:br>
            <a:r>
              <a:rPr lang="en-US" sz="3200" b="1" spc="150" dirty="0">
                <a:ln w="11430"/>
                <a:solidFill>
                  <a:schemeClr val="bg1">
                    <a:lumMod val="95000"/>
                  </a:schemeClr>
                </a:solidFill>
                <a:effectLst>
                  <a:outerShdw blurRad="25400" algn="tl" rotWithShape="0">
                    <a:srgbClr val="000000">
                      <a:alpha val="43000"/>
                    </a:srgbClr>
                  </a:outerShdw>
                </a:effectLst>
                <a:ea typeface="Times" charset="0"/>
                <a:cs typeface="Times" charset="0"/>
              </a:rPr>
              <a:t>Conclusions</a:t>
            </a:r>
            <a:br>
              <a:rPr lang="en-US" sz="3200" b="1" strike="sngStrike" spc="150" dirty="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7" name="Content Placeholder 6"/>
          <p:cNvSpPr>
            <a:spLocks noGrp="1"/>
          </p:cNvSpPr>
          <p:nvPr>
            <p:ph idx="1"/>
          </p:nvPr>
        </p:nvSpPr>
        <p:spPr>
          <a:xfrm>
            <a:off x="457200" y="1785292"/>
            <a:ext cx="8229600" cy="4665662"/>
          </a:xfrm>
        </p:spPr>
        <p:txBody>
          <a:bodyPr>
            <a:normAutofit/>
          </a:bodyPr>
          <a:lstStyle/>
          <a:p>
            <a:r>
              <a:rPr lang="en-US" dirty="0">
                <a:latin typeface="+mj-lt"/>
                <a:ea typeface="Times" charset="0"/>
                <a:cs typeface="Times" charset="0"/>
              </a:rPr>
              <a:t>Assess each family’s unique situation</a:t>
            </a:r>
          </a:p>
          <a:p>
            <a:r>
              <a:rPr lang="en-US" dirty="0">
                <a:latin typeface="+mj-lt"/>
                <a:ea typeface="Times" charset="0"/>
                <a:cs typeface="Times" charset="0"/>
              </a:rPr>
              <a:t>Target the known risk factors</a:t>
            </a:r>
          </a:p>
          <a:p>
            <a:r>
              <a:rPr lang="en-US" dirty="0">
                <a:latin typeface="+mj-lt"/>
                <a:ea typeface="Times" charset="0"/>
                <a:cs typeface="Times" charset="0"/>
              </a:rPr>
              <a:t>Match program to level of difficulty</a:t>
            </a:r>
          </a:p>
          <a:p>
            <a:r>
              <a:rPr lang="en-US" dirty="0">
                <a:latin typeface="+mj-lt"/>
                <a:ea typeface="Times" charset="0"/>
                <a:cs typeface="Times" charset="0"/>
              </a:rPr>
              <a:t>Make low-risk adaptations</a:t>
            </a:r>
          </a:p>
          <a:p>
            <a:r>
              <a:rPr lang="en-US" dirty="0">
                <a:latin typeface="+mj-lt"/>
                <a:ea typeface="Times" charset="0"/>
                <a:cs typeface="Times" charset="0"/>
              </a:rPr>
              <a:t>Monitor progress</a:t>
            </a:r>
          </a:p>
          <a:p>
            <a:r>
              <a:rPr lang="en-US" dirty="0">
                <a:latin typeface="+mj-lt"/>
                <a:ea typeface="Times" charset="0"/>
                <a:cs typeface="Times" charset="0"/>
              </a:rPr>
              <a:t>Provide additional help when relevant</a:t>
            </a:r>
          </a:p>
          <a:p>
            <a:r>
              <a:rPr lang="en-US" dirty="0">
                <a:latin typeface="+mj-lt"/>
                <a:ea typeface="Times" charset="0"/>
                <a:cs typeface="Times" charset="0"/>
              </a:rPr>
              <a:t>Access peer support and supervision</a:t>
            </a:r>
          </a:p>
        </p:txBody>
      </p:sp>
      <p:pic>
        <p:nvPicPr>
          <p:cNvPr id="9" name="Picture 3"/>
          <p:cNvPicPr>
            <a:picLocks noChangeAspect="1" noChangeArrowheads="1"/>
          </p:cNvPicPr>
          <p:nvPr/>
        </p:nvPicPr>
        <p:blipFill>
          <a:blip r:embed="rId3"/>
          <a:srcRect/>
          <a:stretch>
            <a:fillRect/>
          </a:stretch>
        </p:blipFill>
        <p:spPr bwMode="auto">
          <a:xfrm>
            <a:off x="8382000" y="5872656"/>
            <a:ext cx="761999" cy="985344"/>
          </a:xfrm>
          <a:prstGeom prst="rect">
            <a:avLst/>
          </a:prstGeom>
          <a:noFill/>
          <a:ln w="9525">
            <a:noFill/>
            <a:miter lim="800000"/>
            <a:headEnd/>
            <a:tailEnd/>
          </a:ln>
        </p:spPr>
      </p:pic>
    </p:spTree>
    <p:extLst>
      <p:ext uri="{BB962C8B-B14F-4D97-AF65-F5344CB8AC3E}">
        <p14:creationId xmlns:p14="http://schemas.microsoft.com/office/powerpoint/2010/main" val="16161399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US" sz="1800" b="1" spc="150" dirty="0">
                <a:ln w="11430"/>
                <a:solidFill>
                  <a:srgbClr val="BFBFBF"/>
                </a:solidFill>
                <a:effectLst>
                  <a:outerShdw blurRad="25400" algn="tl" rotWithShape="0">
                    <a:srgbClr val="000000">
                      <a:alpha val="43000"/>
                    </a:srgbClr>
                  </a:outerShdw>
                </a:effectLst>
                <a:ea typeface="Times" charset="0"/>
                <a:cs typeface="Times" charset="0"/>
              </a:rPr>
              <a:t>Parenting Programs</a:t>
            </a:r>
            <a:br>
              <a:rPr lang="en-US" sz="1800" b="1" spc="150" dirty="0">
                <a:ln w="11430"/>
                <a:solidFill>
                  <a:srgbClr val="BFBFBF"/>
                </a:solidFill>
                <a:effectLst>
                  <a:outerShdw blurRad="25400" algn="tl" rotWithShape="0">
                    <a:srgbClr val="000000">
                      <a:alpha val="43000"/>
                    </a:srgbClr>
                  </a:outerShdw>
                </a:effectLst>
                <a:ea typeface="Times" charset="0"/>
                <a:cs typeface="Times" charset="0"/>
              </a:rPr>
            </a:br>
            <a:r>
              <a:rPr lang="en-US" sz="3600" b="1" spc="150" dirty="0">
                <a:ln w="11430"/>
                <a:solidFill>
                  <a:srgbClr val="F8F8F8"/>
                </a:solidFill>
                <a:effectLst>
                  <a:outerShdw blurRad="25400" algn="tl" rotWithShape="0">
                    <a:srgbClr val="000000">
                      <a:alpha val="43000"/>
                    </a:srgbClr>
                  </a:outerShdw>
                </a:effectLst>
                <a:ea typeface="Times" charset="0"/>
                <a:cs typeface="Times" charset="0"/>
              </a:rPr>
              <a:t>Thank You!</a:t>
            </a:r>
          </a:p>
        </p:txBody>
      </p:sp>
      <p:sp>
        <p:nvSpPr>
          <p:cNvPr id="5" name="Vertical Text Placeholder 4"/>
          <p:cNvSpPr>
            <a:spLocks noGrp="1"/>
          </p:cNvSpPr>
          <p:nvPr>
            <p:ph type="body" orient="vert" idx="1"/>
          </p:nvPr>
        </p:nvSpPr>
        <p:spPr>
          <a:xfrm>
            <a:off x="457200" y="1554163"/>
            <a:ext cx="8229600" cy="4525963"/>
          </a:xfrm>
        </p:spPr>
        <p:txBody>
          <a:bodyPr vert="horz">
            <a:normAutofit/>
          </a:bodyPr>
          <a:lstStyle/>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2400" dirty="0"/>
          </a:p>
          <a:p>
            <a:pPr marL="0" indent="0">
              <a:buNone/>
            </a:pPr>
            <a:endParaRPr lang="en-US" sz="2400" dirty="0"/>
          </a:p>
        </p:txBody>
      </p:sp>
      <p:pic>
        <p:nvPicPr>
          <p:cNvPr id="8"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pic>
        <p:nvPicPr>
          <p:cNvPr id="7" name="Picture 6" descr="Screen Shot 2015-05-04 at 4.01.5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9810" y="2202842"/>
            <a:ext cx="6129867" cy="3213100"/>
          </a:xfrm>
          <a:prstGeom prst="rect">
            <a:avLst/>
          </a:prstGeom>
        </p:spPr>
      </p:pic>
    </p:spTree>
    <p:extLst>
      <p:ext uri="{BB962C8B-B14F-4D97-AF65-F5344CB8AC3E}">
        <p14:creationId xmlns:p14="http://schemas.microsoft.com/office/powerpoint/2010/main" val="2284912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br>
              <a:rPr lang="en-AU" sz="1800" b="1" spc="150" dirty="0">
                <a:ln w="11430"/>
                <a:solidFill>
                  <a:schemeClr val="bg1">
                    <a:lumMod val="75000"/>
                  </a:schemeClr>
                </a:solidFill>
                <a:effectLst>
                  <a:outerShdw blurRad="25400" algn="tl" rotWithShape="0">
                    <a:srgbClr val="000000">
                      <a:alpha val="43000"/>
                    </a:srgbClr>
                  </a:outerShdw>
                </a:effectLst>
              </a:rPr>
            </a:br>
            <a:r>
              <a:rPr lang="en-AU" sz="1800" b="1" spc="150" dirty="0">
                <a:ln w="11430"/>
                <a:solidFill>
                  <a:schemeClr val="bg1">
                    <a:lumMod val="75000"/>
                  </a:schemeClr>
                </a:solidFill>
                <a:effectLst>
                  <a:outerShdw blurRad="25400" algn="tl" rotWithShape="0">
                    <a:srgbClr val="000000">
                      <a:alpha val="43000"/>
                    </a:srgbClr>
                  </a:outerShdw>
                </a:effectLst>
                <a:ea typeface="Times" charset="0"/>
                <a:cs typeface="Times" charset="0"/>
              </a:rPr>
              <a:t>Parenting Programs</a:t>
            </a:r>
            <a:br>
              <a:rPr lang="en-US" sz="1800" b="1" spc="150" dirty="0">
                <a:ln w="11430"/>
                <a:solidFill>
                  <a:schemeClr val="bg1">
                    <a:lumMod val="75000"/>
                  </a:schemeClr>
                </a:solidFill>
                <a:effectLst>
                  <a:outerShdw blurRad="25400" algn="tl" rotWithShape="0">
                    <a:srgbClr val="000000">
                      <a:alpha val="43000"/>
                    </a:srgbClr>
                  </a:outerShdw>
                </a:effectLst>
                <a:ea typeface="Times" charset="0"/>
                <a:cs typeface="Times" charset="0"/>
              </a:rPr>
            </a:br>
            <a:r>
              <a:rPr lang="en-US" sz="3200" b="1" spc="150" dirty="0">
                <a:ln w="11430"/>
                <a:solidFill>
                  <a:schemeClr val="bg1">
                    <a:lumMod val="95000"/>
                  </a:schemeClr>
                </a:solidFill>
                <a:effectLst>
                  <a:outerShdw blurRad="25400" algn="tl" rotWithShape="0">
                    <a:srgbClr val="000000">
                      <a:alpha val="43000"/>
                    </a:srgbClr>
                  </a:outerShdw>
                </a:effectLst>
                <a:ea typeface="Times" charset="0"/>
                <a:cs typeface="Times" charset="0"/>
              </a:rPr>
              <a:t>Outline</a:t>
            </a:r>
            <a:r>
              <a:rPr lang="en-US" sz="3200" b="1" spc="150" dirty="0">
                <a:ln w="11430"/>
                <a:solidFill>
                  <a:srgbClr val="F8F8F8"/>
                </a:solidFill>
                <a:effectLst>
                  <a:outerShdw blurRad="25400" algn="tl" rotWithShape="0">
                    <a:srgbClr val="000000">
                      <a:alpha val="43000"/>
                    </a:srgbClr>
                  </a:outerShdw>
                </a:effectLst>
                <a:ea typeface="Times" charset="0"/>
                <a:cs typeface="Times" charset="0"/>
              </a:rPr>
              <a:t> </a:t>
            </a:r>
            <a:br>
              <a:rPr lang="en-US" sz="3200" b="1" strike="sngStrike" spc="150" dirty="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7" name="Content Placeholder 6"/>
          <p:cNvSpPr>
            <a:spLocks noGrp="1"/>
          </p:cNvSpPr>
          <p:nvPr>
            <p:ph idx="1"/>
          </p:nvPr>
        </p:nvSpPr>
        <p:spPr>
          <a:xfrm>
            <a:off x="457200" y="1785292"/>
            <a:ext cx="4154129" cy="4665662"/>
          </a:xfrm>
        </p:spPr>
        <p:txBody>
          <a:bodyPr>
            <a:normAutofit fontScale="77500" lnSpcReduction="20000"/>
          </a:bodyPr>
          <a:lstStyle/>
          <a:p>
            <a:r>
              <a:rPr lang="en-US" dirty="0">
                <a:latin typeface="+mj-lt"/>
                <a:ea typeface="Times" charset="0"/>
                <a:cs typeface="Times" charset="0"/>
              </a:rPr>
              <a:t>Theoretical background</a:t>
            </a:r>
          </a:p>
          <a:p>
            <a:r>
              <a:rPr lang="en-US" dirty="0">
                <a:latin typeface="+mj-lt"/>
                <a:ea typeface="Times" charset="0"/>
                <a:cs typeface="Times" charset="0"/>
              </a:rPr>
              <a:t>Types of problems targeted</a:t>
            </a:r>
          </a:p>
          <a:p>
            <a:r>
              <a:rPr lang="en-US" dirty="0">
                <a:latin typeface="+mj-lt"/>
                <a:ea typeface="Times" charset="0"/>
                <a:cs typeface="Times" charset="0"/>
              </a:rPr>
              <a:t>Types of parenting </a:t>
            </a:r>
          </a:p>
          <a:p>
            <a:pPr marL="0" indent="0">
              <a:buNone/>
            </a:pPr>
            <a:r>
              <a:rPr lang="en-US" dirty="0">
                <a:latin typeface="+mj-lt"/>
                <a:ea typeface="Times" charset="0"/>
                <a:cs typeface="Times" charset="0"/>
              </a:rPr>
              <a:t>      programs</a:t>
            </a:r>
          </a:p>
          <a:p>
            <a:r>
              <a:rPr lang="en-US" dirty="0">
                <a:latin typeface="+mj-lt"/>
                <a:ea typeface="Times" charset="0"/>
                <a:cs typeface="Times" charset="0"/>
              </a:rPr>
              <a:t>Common goals</a:t>
            </a:r>
          </a:p>
          <a:p>
            <a:r>
              <a:rPr lang="en-US" dirty="0">
                <a:latin typeface="+mj-lt"/>
                <a:ea typeface="Times" charset="0"/>
                <a:cs typeface="Times" charset="0"/>
              </a:rPr>
              <a:t>Key components</a:t>
            </a:r>
          </a:p>
          <a:p>
            <a:r>
              <a:rPr lang="en-US" dirty="0">
                <a:latin typeface="+mj-lt"/>
                <a:ea typeface="Times" charset="0"/>
                <a:cs typeface="Times" charset="0"/>
              </a:rPr>
              <a:t>Effectiveness</a:t>
            </a:r>
          </a:p>
          <a:p>
            <a:r>
              <a:rPr lang="en-US" dirty="0">
                <a:latin typeface="+mj-lt"/>
                <a:ea typeface="Times" charset="0"/>
                <a:cs typeface="Times" charset="0"/>
              </a:rPr>
              <a:t>Practical issues</a:t>
            </a:r>
          </a:p>
          <a:p>
            <a:r>
              <a:rPr lang="en-US" dirty="0">
                <a:latin typeface="+mj-lt"/>
                <a:ea typeface="Times" charset="0"/>
                <a:cs typeface="Times" charset="0"/>
              </a:rPr>
              <a:t>Cross-cultural implementation</a:t>
            </a:r>
          </a:p>
          <a:p>
            <a:r>
              <a:rPr lang="en-US" dirty="0">
                <a:latin typeface="+mj-lt"/>
                <a:ea typeface="Times" charset="0"/>
                <a:cs typeface="Times" charset="0"/>
              </a:rPr>
              <a:t>Training of facilitators</a:t>
            </a:r>
          </a:p>
        </p:txBody>
      </p:sp>
      <p:pic>
        <p:nvPicPr>
          <p:cNvPr id="9" name="Picture 3"/>
          <p:cNvPicPr>
            <a:picLocks noChangeAspect="1" noChangeArrowheads="1"/>
          </p:cNvPicPr>
          <p:nvPr/>
        </p:nvPicPr>
        <p:blipFill>
          <a:blip r:embed="rId3"/>
          <a:srcRect/>
          <a:stretch>
            <a:fillRect/>
          </a:stretch>
        </p:blipFill>
        <p:spPr bwMode="auto">
          <a:xfrm>
            <a:off x="8382000" y="5872656"/>
            <a:ext cx="761999" cy="985344"/>
          </a:xfrm>
          <a:prstGeom prst="rect">
            <a:avLst/>
          </a:prstGeom>
          <a:noFill/>
          <a:ln w="9525">
            <a:noFill/>
            <a:miter lim="800000"/>
            <a:headEnd/>
            <a:tailEnd/>
          </a:ln>
        </p:spPr>
      </p:pic>
      <p:pic>
        <p:nvPicPr>
          <p:cNvPr id="2" name="Picture 1" descr="Screen Shot 2018-03-03 at 4.02.1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5356" y="2435039"/>
            <a:ext cx="3941444" cy="3086673"/>
          </a:xfrm>
          <a:prstGeom prst="rect">
            <a:avLst/>
          </a:prstGeom>
        </p:spPr>
      </p:pic>
    </p:spTree>
    <p:extLst>
      <p:ext uri="{BB962C8B-B14F-4D97-AF65-F5344CB8AC3E}">
        <p14:creationId xmlns:p14="http://schemas.microsoft.com/office/powerpoint/2010/main" val="1786297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br>
              <a:rPr lang="en-AU" sz="1800" b="1" spc="150" dirty="0">
                <a:ln w="11430"/>
                <a:solidFill>
                  <a:schemeClr val="bg1">
                    <a:lumMod val="75000"/>
                  </a:schemeClr>
                </a:solidFill>
                <a:effectLst>
                  <a:outerShdw blurRad="25400" algn="tl" rotWithShape="0">
                    <a:srgbClr val="000000">
                      <a:alpha val="43000"/>
                    </a:srgbClr>
                  </a:outerShdw>
                </a:effectLst>
              </a:rPr>
            </a:br>
            <a:r>
              <a:rPr lang="en-AU" sz="1800" b="1" spc="150" dirty="0">
                <a:ln w="11430"/>
                <a:solidFill>
                  <a:schemeClr val="bg1">
                    <a:lumMod val="75000"/>
                  </a:schemeClr>
                </a:solidFill>
                <a:effectLst>
                  <a:outerShdw blurRad="25400" algn="tl" rotWithShape="0">
                    <a:srgbClr val="000000">
                      <a:alpha val="43000"/>
                    </a:srgbClr>
                  </a:outerShdw>
                </a:effectLst>
                <a:ea typeface="Times" charset="0"/>
                <a:cs typeface="Times" charset="0"/>
              </a:rPr>
              <a:t>Parenting Programs</a:t>
            </a:r>
            <a:br>
              <a:rPr lang="en-US" sz="1800" b="1" spc="150" dirty="0">
                <a:ln w="11430"/>
                <a:solidFill>
                  <a:schemeClr val="bg1">
                    <a:lumMod val="75000"/>
                  </a:schemeClr>
                </a:solidFill>
                <a:effectLst>
                  <a:outerShdw blurRad="25400" algn="tl" rotWithShape="0">
                    <a:srgbClr val="000000">
                      <a:alpha val="43000"/>
                    </a:srgbClr>
                  </a:outerShdw>
                </a:effectLst>
                <a:ea typeface="Times" charset="0"/>
                <a:cs typeface="Times" charset="0"/>
              </a:rPr>
            </a:br>
            <a:r>
              <a:rPr lang="en-US" sz="3200" b="1" spc="150" dirty="0">
                <a:ln w="11430"/>
                <a:solidFill>
                  <a:schemeClr val="bg1">
                    <a:lumMod val="95000"/>
                  </a:schemeClr>
                </a:solidFill>
                <a:effectLst>
                  <a:outerShdw blurRad="25400" algn="tl" rotWithShape="0">
                    <a:srgbClr val="000000">
                      <a:alpha val="43000"/>
                    </a:srgbClr>
                  </a:outerShdw>
                </a:effectLst>
                <a:ea typeface="Times" charset="0"/>
                <a:cs typeface="Times" charset="0"/>
              </a:rPr>
              <a:t>Theoretical Background</a:t>
            </a:r>
            <a:r>
              <a:rPr lang="en-US" sz="3200" b="1" spc="150" dirty="0">
                <a:ln w="11430"/>
                <a:solidFill>
                  <a:srgbClr val="F8F8F8"/>
                </a:solidFill>
                <a:effectLst>
                  <a:outerShdw blurRad="25400" algn="tl" rotWithShape="0">
                    <a:srgbClr val="000000">
                      <a:alpha val="43000"/>
                    </a:srgbClr>
                  </a:outerShdw>
                </a:effectLst>
                <a:ea typeface="Times" charset="0"/>
                <a:cs typeface="Times" charset="0"/>
              </a:rPr>
              <a:t> </a:t>
            </a:r>
            <a:br>
              <a:rPr lang="en-US" sz="3200" b="1" strike="sngStrike" spc="150" dirty="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7" name="Content Placeholder 6"/>
          <p:cNvSpPr>
            <a:spLocks noGrp="1"/>
          </p:cNvSpPr>
          <p:nvPr>
            <p:ph idx="1"/>
          </p:nvPr>
        </p:nvSpPr>
        <p:spPr>
          <a:xfrm>
            <a:off x="457199" y="1587597"/>
            <a:ext cx="8229601" cy="4863357"/>
          </a:xfrm>
        </p:spPr>
        <p:txBody>
          <a:bodyPr>
            <a:normAutofit fontScale="92500" lnSpcReduction="10000"/>
          </a:bodyPr>
          <a:lstStyle/>
          <a:p>
            <a:r>
              <a:rPr lang="en-US" dirty="0">
                <a:latin typeface="+mj-lt"/>
                <a:ea typeface="Times" charset="0"/>
                <a:cs typeface="Times" charset="0"/>
              </a:rPr>
              <a:t>1960s: Parents can influence children’s behavior</a:t>
            </a:r>
          </a:p>
          <a:p>
            <a:r>
              <a:rPr lang="en-US" dirty="0">
                <a:latin typeface="+mj-lt"/>
                <a:ea typeface="Times" charset="0"/>
                <a:cs typeface="Times" charset="0"/>
              </a:rPr>
              <a:t>New theories: behavioral modification, social cognitive models, coercive family interactions</a:t>
            </a:r>
          </a:p>
          <a:p>
            <a:r>
              <a:rPr lang="en-US" dirty="0">
                <a:latin typeface="+mj-lt"/>
                <a:ea typeface="Times" charset="0"/>
                <a:cs typeface="Times" charset="0"/>
              </a:rPr>
              <a:t>Different foci: behavior management, self efficacy, knowledge</a:t>
            </a:r>
          </a:p>
          <a:p>
            <a:r>
              <a:rPr lang="en-US" dirty="0">
                <a:latin typeface="+mj-lt"/>
                <a:ea typeface="Times" charset="0"/>
                <a:cs typeface="Times" charset="0"/>
              </a:rPr>
              <a:t>Include manuals, training materials, accreditation systems</a:t>
            </a:r>
          </a:p>
          <a:p>
            <a:r>
              <a:rPr lang="en-US" dirty="0">
                <a:latin typeface="+mj-lt"/>
                <a:ea typeface="Times" charset="0"/>
                <a:cs typeface="Times" charset="0"/>
              </a:rPr>
              <a:t>“The Incredible Years,” the “Triple P—Positive Parenting Program,” Parent Management Training—The Oregon Model</a:t>
            </a:r>
          </a:p>
        </p:txBody>
      </p:sp>
      <p:pic>
        <p:nvPicPr>
          <p:cNvPr id="9" name="Picture 3"/>
          <p:cNvPicPr>
            <a:picLocks noChangeAspect="1" noChangeArrowheads="1"/>
          </p:cNvPicPr>
          <p:nvPr/>
        </p:nvPicPr>
        <p:blipFill>
          <a:blip r:embed="rId3"/>
          <a:srcRect/>
          <a:stretch>
            <a:fillRect/>
          </a:stretch>
        </p:blipFill>
        <p:spPr bwMode="auto">
          <a:xfrm>
            <a:off x="8382000" y="5872656"/>
            <a:ext cx="761999" cy="985344"/>
          </a:xfrm>
          <a:prstGeom prst="rect">
            <a:avLst/>
          </a:prstGeom>
          <a:noFill/>
          <a:ln w="9525">
            <a:noFill/>
            <a:miter lim="800000"/>
            <a:headEnd/>
            <a:tailEnd/>
          </a:ln>
        </p:spPr>
      </p:pic>
    </p:spTree>
    <p:extLst>
      <p:ext uri="{BB962C8B-B14F-4D97-AF65-F5344CB8AC3E}">
        <p14:creationId xmlns:p14="http://schemas.microsoft.com/office/powerpoint/2010/main" val="1759569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8-03-05 at 12.45.5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6466" y="0"/>
            <a:ext cx="6650182" cy="6858000"/>
          </a:xfrm>
          <a:prstGeom prst="rect">
            <a:avLst/>
          </a:prstGeom>
        </p:spPr>
      </p:pic>
    </p:spTree>
    <p:extLst>
      <p:ext uri="{BB962C8B-B14F-4D97-AF65-F5344CB8AC3E}">
        <p14:creationId xmlns:p14="http://schemas.microsoft.com/office/powerpoint/2010/main" val="2091295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br>
              <a:rPr lang="en-AU" sz="1800" b="1" spc="150" dirty="0">
                <a:ln w="11430"/>
                <a:solidFill>
                  <a:schemeClr val="bg1">
                    <a:lumMod val="75000"/>
                  </a:schemeClr>
                </a:solidFill>
                <a:effectLst>
                  <a:outerShdw blurRad="25400" algn="tl" rotWithShape="0">
                    <a:srgbClr val="000000">
                      <a:alpha val="43000"/>
                    </a:srgbClr>
                  </a:outerShdw>
                </a:effectLst>
              </a:rPr>
            </a:br>
            <a:r>
              <a:rPr lang="en-AU" sz="1800" b="1" spc="150" dirty="0">
                <a:ln w="11430"/>
                <a:solidFill>
                  <a:schemeClr val="bg1">
                    <a:lumMod val="75000"/>
                  </a:schemeClr>
                </a:solidFill>
                <a:effectLst>
                  <a:outerShdw blurRad="25400" algn="tl" rotWithShape="0">
                    <a:srgbClr val="000000">
                      <a:alpha val="43000"/>
                    </a:srgbClr>
                  </a:outerShdw>
                </a:effectLst>
                <a:ea typeface="Times" charset="0"/>
                <a:cs typeface="Times" charset="0"/>
              </a:rPr>
              <a:t>Parenting Programs</a:t>
            </a:r>
            <a:br>
              <a:rPr lang="en-US" sz="1800" b="1" spc="150" dirty="0">
                <a:ln w="11430"/>
                <a:solidFill>
                  <a:schemeClr val="bg1">
                    <a:lumMod val="75000"/>
                  </a:schemeClr>
                </a:solidFill>
                <a:effectLst>
                  <a:outerShdw blurRad="25400" algn="tl" rotWithShape="0">
                    <a:srgbClr val="000000">
                      <a:alpha val="43000"/>
                    </a:srgbClr>
                  </a:outerShdw>
                </a:effectLst>
                <a:ea typeface="Times" charset="0"/>
                <a:cs typeface="Times" charset="0"/>
              </a:rPr>
            </a:br>
            <a:r>
              <a:rPr lang="en-US" sz="3200" b="1" spc="150" dirty="0">
                <a:ln w="11430"/>
                <a:solidFill>
                  <a:schemeClr val="bg1">
                    <a:lumMod val="95000"/>
                  </a:schemeClr>
                </a:solidFill>
                <a:effectLst>
                  <a:outerShdw blurRad="25400" algn="tl" rotWithShape="0">
                    <a:srgbClr val="000000">
                      <a:alpha val="43000"/>
                    </a:srgbClr>
                  </a:outerShdw>
                </a:effectLst>
                <a:ea typeface="Times" charset="0"/>
                <a:cs typeface="Times" charset="0"/>
              </a:rPr>
              <a:t>Types of Problems Targeted</a:t>
            </a:r>
            <a:r>
              <a:rPr lang="en-US" sz="3200" b="1" spc="150" dirty="0">
                <a:ln w="11430"/>
                <a:solidFill>
                  <a:srgbClr val="F8F8F8"/>
                </a:solidFill>
                <a:effectLst>
                  <a:outerShdw blurRad="25400" algn="tl" rotWithShape="0">
                    <a:srgbClr val="000000">
                      <a:alpha val="43000"/>
                    </a:srgbClr>
                  </a:outerShdw>
                </a:effectLst>
                <a:ea typeface="Times" charset="0"/>
                <a:cs typeface="Times" charset="0"/>
              </a:rPr>
              <a:t> </a:t>
            </a:r>
            <a:br>
              <a:rPr lang="en-US" sz="3200" b="1" strike="sngStrike" spc="150" dirty="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7" name="Content Placeholder 6"/>
          <p:cNvSpPr>
            <a:spLocks noGrp="1"/>
          </p:cNvSpPr>
          <p:nvPr>
            <p:ph idx="1"/>
          </p:nvPr>
        </p:nvSpPr>
        <p:spPr>
          <a:xfrm>
            <a:off x="457200" y="1785292"/>
            <a:ext cx="8229600" cy="4665662"/>
          </a:xfrm>
        </p:spPr>
        <p:txBody>
          <a:bodyPr>
            <a:normAutofit/>
          </a:bodyPr>
          <a:lstStyle/>
          <a:p>
            <a:r>
              <a:rPr lang="en-US" dirty="0">
                <a:latin typeface="+mj-lt"/>
                <a:ea typeface="Times" charset="0"/>
                <a:cs typeface="Times" charset="0"/>
              </a:rPr>
              <a:t>Externalizing behaviors: oppositional, aggressive, impulsive</a:t>
            </a:r>
          </a:p>
          <a:p>
            <a:r>
              <a:rPr lang="en-US" dirty="0">
                <a:latin typeface="+mj-lt"/>
                <a:ea typeface="Times" charset="0"/>
                <a:cs typeface="Times" charset="0"/>
              </a:rPr>
              <a:t>Internalizing problems: depression, anxiety</a:t>
            </a:r>
          </a:p>
          <a:p>
            <a:r>
              <a:rPr lang="en-US" dirty="0">
                <a:latin typeface="+mj-lt"/>
                <a:ea typeface="Times" charset="0"/>
                <a:cs typeface="Times" charset="0"/>
              </a:rPr>
              <a:t>Subclinical and clinical levels of problems</a:t>
            </a:r>
          </a:p>
          <a:p>
            <a:r>
              <a:rPr lang="en-US" dirty="0">
                <a:latin typeface="+mj-lt"/>
                <a:ea typeface="Times" charset="0"/>
                <a:cs typeface="Times" charset="0"/>
              </a:rPr>
              <a:t>Also Oppositional Defiant Disorder (ODD), Conduct Disorder, Attention Deficit Hyperactivity Disorder, Mood Disorders, Neurodevelopmental and Learning Disorders</a:t>
            </a:r>
          </a:p>
        </p:txBody>
      </p:sp>
      <p:pic>
        <p:nvPicPr>
          <p:cNvPr id="9" name="Picture 3"/>
          <p:cNvPicPr>
            <a:picLocks noChangeAspect="1" noChangeArrowheads="1"/>
          </p:cNvPicPr>
          <p:nvPr/>
        </p:nvPicPr>
        <p:blipFill>
          <a:blip r:embed="rId3"/>
          <a:srcRect/>
          <a:stretch>
            <a:fillRect/>
          </a:stretch>
        </p:blipFill>
        <p:spPr bwMode="auto">
          <a:xfrm>
            <a:off x="8382000" y="5872656"/>
            <a:ext cx="761999" cy="985344"/>
          </a:xfrm>
          <a:prstGeom prst="rect">
            <a:avLst/>
          </a:prstGeom>
          <a:noFill/>
          <a:ln w="9525">
            <a:noFill/>
            <a:miter lim="800000"/>
            <a:headEnd/>
            <a:tailEnd/>
          </a:ln>
        </p:spPr>
      </p:pic>
    </p:spTree>
    <p:extLst>
      <p:ext uri="{BB962C8B-B14F-4D97-AF65-F5344CB8AC3E}">
        <p14:creationId xmlns:p14="http://schemas.microsoft.com/office/powerpoint/2010/main" val="154707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br>
              <a:rPr lang="en-AU" sz="1800" b="1" spc="150" dirty="0">
                <a:ln w="11430"/>
                <a:solidFill>
                  <a:schemeClr val="bg1">
                    <a:lumMod val="75000"/>
                  </a:schemeClr>
                </a:solidFill>
                <a:effectLst>
                  <a:outerShdw blurRad="25400" algn="tl" rotWithShape="0">
                    <a:srgbClr val="000000">
                      <a:alpha val="43000"/>
                    </a:srgbClr>
                  </a:outerShdw>
                </a:effectLst>
              </a:rPr>
            </a:br>
            <a:r>
              <a:rPr lang="en-AU" sz="1800" b="1" spc="150" dirty="0">
                <a:ln w="11430"/>
                <a:solidFill>
                  <a:schemeClr val="bg1">
                    <a:lumMod val="75000"/>
                  </a:schemeClr>
                </a:solidFill>
                <a:effectLst>
                  <a:outerShdw blurRad="25400" algn="tl" rotWithShape="0">
                    <a:srgbClr val="000000">
                      <a:alpha val="43000"/>
                    </a:srgbClr>
                  </a:outerShdw>
                </a:effectLst>
                <a:ea typeface="Times" charset="0"/>
                <a:cs typeface="Times" charset="0"/>
              </a:rPr>
              <a:t>Parenting Programs</a:t>
            </a:r>
            <a:br>
              <a:rPr lang="en-US" sz="1800" b="1" spc="150" dirty="0">
                <a:ln w="11430"/>
                <a:solidFill>
                  <a:schemeClr val="bg1">
                    <a:lumMod val="75000"/>
                  </a:schemeClr>
                </a:solidFill>
                <a:effectLst>
                  <a:outerShdw blurRad="25400" algn="tl" rotWithShape="0">
                    <a:srgbClr val="000000">
                      <a:alpha val="43000"/>
                    </a:srgbClr>
                  </a:outerShdw>
                </a:effectLst>
                <a:ea typeface="Times" charset="0"/>
                <a:cs typeface="Times" charset="0"/>
              </a:rPr>
            </a:br>
            <a:r>
              <a:rPr lang="en-US" sz="3200" b="1" spc="150" dirty="0">
                <a:ln w="11430"/>
                <a:solidFill>
                  <a:schemeClr val="bg1">
                    <a:lumMod val="95000"/>
                  </a:schemeClr>
                </a:solidFill>
                <a:effectLst>
                  <a:outerShdw blurRad="25400" algn="tl" rotWithShape="0">
                    <a:srgbClr val="000000">
                      <a:alpha val="43000"/>
                    </a:srgbClr>
                  </a:outerShdw>
                </a:effectLst>
                <a:ea typeface="Times" charset="0"/>
                <a:cs typeface="Times" charset="0"/>
              </a:rPr>
              <a:t>Common Goals</a:t>
            </a:r>
            <a:r>
              <a:rPr lang="en-US" sz="3200" b="1" spc="150" dirty="0">
                <a:ln w="11430"/>
                <a:solidFill>
                  <a:srgbClr val="F8F8F8"/>
                </a:solidFill>
                <a:effectLst>
                  <a:outerShdw blurRad="25400" algn="tl" rotWithShape="0">
                    <a:srgbClr val="000000">
                      <a:alpha val="43000"/>
                    </a:srgbClr>
                  </a:outerShdw>
                </a:effectLst>
                <a:ea typeface="Times" charset="0"/>
                <a:cs typeface="Times" charset="0"/>
              </a:rPr>
              <a:t> </a:t>
            </a:r>
            <a:br>
              <a:rPr lang="en-US" sz="3200" b="1" strike="sngStrike" spc="150" dirty="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pic>
        <p:nvPicPr>
          <p:cNvPr id="2" name="Content Placeholder 1" descr="Screen Shot 2018-03-03 at 4.07.33 PM.png"/>
          <p:cNvPicPr>
            <a:picLocks noGrp="1" noChangeAspect="1"/>
          </p:cNvPicPr>
          <p:nvPr>
            <p:ph idx="1"/>
          </p:nvPr>
        </p:nvPicPr>
        <p:blipFill>
          <a:blip r:embed="rId3">
            <a:extLst>
              <a:ext uri="{28A0092B-C50C-407E-A947-70E740481C1C}">
                <a14:useLocalDpi xmlns:a14="http://schemas.microsoft.com/office/drawing/2010/main" val="0"/>
              </a:ext>
            </a:extLst>
          </a:blip>
          <a:srcRect l="418" r="418"/>
          <a:stretch>
            <a:fillRect/>
          </a:stretch>
        </p:blipFill>
        <p:spPr>
          <a:xfrm>
            <a:off x="457200" y="1785938"/>
            <a:ext cx="8229600" cy="4665662"/>
          </a:xfrm>
        </p:spPr>
      </p:pic>
      <p:pic>
        <p:nvPicPr>
          <p:cNvPr id="9" name="Picture 3"/>
          <p:cNvPicPr>
            <a:picLocks noChangeAspect="1" noChangeArrowheads="1"/>
          </p:cNvPicPr>
          <p:nvPr/>
        </p:nvPicPr>
        <p:blipFill>
          <a:blip r:embed="rId4"/>
          <a:srcRect/>
          <a:stretch>
            <a:fillRect/>
          </a:stretch>
        </p:blipFill>
        <p:spPr bwMode="auto">
          <a:xfrm>
            <a:off x="8382000" y="5872656"/>
            <a:ext cx="761999" cy="985344"/>
          </a:xfrm>
          <a:prstGeom prst="rect">
            <a:avLst/>
          </a:prstGeom>
          <a:noFill/>
          <a:ln w="9525">
            <a:noFill/>
            <a:miter lim="800000"/>
            <a:headEnd/>
            <a:tailEnd/>
          </a:ln>
        </p:spPr>
      </p:pic>
    </p:spTree>
    <p:extLst>
      <p:ext uri="{BB962C8B-B14F-4D97-AF65-F5344CB8AC3E}">
        <p14:creationId xmlns:p14="http://schemas.microsoft.com/office/powerpoint/2010/main" val="1717201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br>
              <a:rPr lang="en-AU" sz="1800" b="1" spc="150" dirty="0">
                <a:ln w="11430"/>
                <a:solidFill>
                  <a:schemeClr val="bg1">
                    <a:lumMod val="75000"/>
                  </a:schemeClr>
                </a:solidFill>
                <a:effectLst>
                  <a:outerShdw blurRad="25400" algn="tl" rotWithShape="0">
                    <a:srgbClr val="000000">
                      <a:alpha val="43000"/>
                    </a:srgbClr>
                  </a:outerShdw>
                </a:effectLst>
              </a:rPr>
            </a:br>
            <a:r>
              <a:rPr lang="en-AU" sz="1800" b="1" spc="150" dirty="0">
                <a:ln w="11430"/>
                <a:solidFill>
                  <a:schemeClr val="bg1">
                    <a:lumMod val="75000"/>
                  </a:schemeClr>
                </a:solidFill>
                <a:effectLst>
                  <a:outerShdw blurRad="25400" algn="tl" rotWithShape="0">
                    <a:srgbClr val="000000">
                      <a:alpha val="43000"/>
                    </a:srgbClr>
                  </a:outerShdw>
                </a:effectLst>
                <a:ea typeface="Times" charset="0"/>
                <a:cs typeface="Times" charset="0"/>
              </a:rPr>
              <a:t>Parenting Programs</a:t>
            </a:r>
            <a:br>
              <a:rPr lang="en-US" sz="1800" b="1" spc="150" dirty="0">
                <a:ln w="11430"/>
                <a:solidFill>
                  <a:schemeClr val="bg1">
                    <a:lumMod val="75000"/>
                  </a:schemeClr>
                </a:solidFill>
                <a:effectLst>
                  <a:outerShdw blurRad="25400" algn="tl" rotWithShape="0">
                    <a:srgbClr val="000000">
                      <a:alpha val="43000"/>
                    </a:srgbClr>
                  </a:outerShdw>
                </a:effectLst>
                <a:ea typeface="Times" charset="0"/>
                <a:cs typeface="Times" charset="0"/>
              </a:rPr>
            </a:br>
            <a:r>
              <a:rPr lang="en-US" sz="3200" b="1" spc="150" dirty="0">
                <a:ln w="11430"/>
                <a:solidFill>
                  <a:schemeClr val="bg1">
                    <a:lumMod val="95000"/>
                  </a:schemeClr>
                </a:solidFill>
                <a:effectLst>
                  <a:outerShdw blurRad="25400" algn="tl" rotWithShape="0">
                    <a:srgbClr val="000000">
                      <a:alpha val="43000"/>
                    </a:srgbClr>
                  </a:outerShdw>
                </a:effectLst>
                <a:ea typeface="Times" charset="0"/>
                <a:cs typeface="Times" charset="0"/>
              </a:rPr>
              <a:t>Types of Parenting Programs</a:t>
            </a:r>
            <a:br>
              <a:rPr lang="en-US" sz="3200" b="1" strike="sngStrike" spc="150" dirty="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pic>
        <p:nvPicPr>
          <p:cNvPr id="9" name="Picture 3"/>
          <p:cNvPicPr>
            <a:picLocks noChangeAspect="1" noChangeArrowheads="1"/>
          </p:cNvPicPr>
          <p:nvPr/>
        </p:nvPicPr>
        <p:blipFill>
          <a:blip r:embed="rId3"/>
          <a:srcRect/>
          <a:stretch>
            <a:fillRect/>
          </a:stretch>
        </p:blipFill>
        <p:spPr bwMode="auto">
          <a:xfrm>
            <a:off x="8382000" y="5872656"/>
            <a:ext cx="761999" cy="985344"/>
          </a:xfrm>
          <a:prstGeom prst="rect">
            <a:avLst/>
          </a:prstGeom>
          <a:noFill/>
          <a:ln w="9525">
            <a:noFill/>
            <a:miter lim="800000"/>
            <a:headEnd/>
            <a:tailEnd/>
          </a:ln>
        </p:spPr>
      </p:pic>
      <p:sp>
        <p:nvSpPr>
          <p:cNvPr id="3" name="Content Placeholder 2"/>
          <p:cNvSpPr>
            <a:spLocks noGrp="1"/>
          </p:cNvSpPr>
          <p:nvPr>
            <p:ph idx="1"/>
          </p:nvPr>
        </p:nvSpPr>
        <p:spPr/>
        <p:txBody>
          <a:bodyPr>
            <a:normAutofit fontScale="85000" lnSpcReduction="20000"/>
          </a:bodyPr>
          <a:lstStyle/>
          <a:p>
            <a:r>
              <a:rPr lang="en-US" dirty="0"/>
              <a:t>Prevention</a:t>
            </a:r>
          </a:p>
          <a:p>
            <a:pPr lvl="1"/>
            <a:r>
              <a:rPr lang="en-US" dirty="0"/>
              <a:t>Lower intensity</a:t>
            </a:r>
          </a:p>
          <a:p>
            <a:pPr lvl="1"/>
            <a:r>
              <a:rPr lang="en-US" dirty="0"/>
              <a:t>Easier and cheaper to implement</a:t>
            </a:r>
          </a:p>
          <a:p>
            <a:r>
              <a:rPr lang="en-US" dirty="0"/>
              <a:t>Treatment</a:t>
            </a:r>
          </a:p>
          <a:p>
            <a:pPr lvl="1"/>
            <a:r>
              <a:rPr lang="en-US" dirty="0"/>
              <a:t>Most effective early</a:t>
            </a:r>
          </a:p>
          <a:p>
            <a:pPr lvl="1"/>
            <a:r>
              <a:rPr lang="en-US" dirty="0"/>
              <a:t>More intensive</a:t>
            </a:r>
          </a:p>
          <a:p>
            <a:pPr lvl="1"/>
            <a:r>
              <a:rPr lang="en-US" dirty="0"/>
              <a:t>High need/high risk factor families</a:t>
            </a:r>
          </a:p>
          <a:p>
            <a:r>
              <a:rPr lang="en-US" dirty="0"/>
              <a:t>Blended approaches</a:t>
            </a:r>
          </a:p>
          <a:p>
            <a:pPr lvl="1"/>
            <a:r>
              <a:rPr lang="en-US" dirty="0"/>
              <a:t>Broader</a:t>
            </a:r>
          </a:p>
          <a:p>
            <a:pPr lvl="1"/>
            <a:r>
              <a:rPr lang="en-US" dirty="0"/>
              <a:t>Variants as needed</a:t>
            </a:r>
          </a:p>
          <a:p>
            <a:pPr lvl="1"/>
            <a:r>
              <a:rPr lang="en-US" dirty="0"/>
              <a:t>“The Incredible Years,” “Positive Parenting Program (Triple P)”</a:t>
            </a:r>
          </a:p>
        </p:txBody>
      </p:sp>
      <p:pic>
        <p:nvPicPr>
          <p:cNvPr id="4" name="Picture 3">
            <a:extLst>
              <a:ext uri="{FF2B5EF4-FFF2-40B4-BE49-F238E27FC236}">
                <a16:creationId xmlns:a16="http://schemas.microsoft.com/office/drawing/2014/main" id="{C5BFE67B-F114-B14A-99B8-42A1C0215AB9}"/>
              </a:ext>
            </a:extLst>
          </p:cNvPr>
          <p:cNvPicPr>
            <a:picLocks noChangeAspect="1"/>
          </p:cNvPicPr>
          <p:nvPr/>
        </p:nvPicPr>
        <p:blipFill>
          <a:blip r:embed="rId4"/>
          <a:stretch>
            <a:fillRect/>
          </a:stretch>
        </p:blipFill>
        <p:spPr>
          <a:xfrm>
            <a:off x="5943600" y="2476197"/>
            <a:ext cx="2743200" cy="2106386"/>
          </a:xfrm>
          <a:prstGeom prst="rect">
            <a:avLst/>
          </a:prstGeom>
        </p:spPr>
      </p:pic>
    </p:spTree>
    <p:extLst>
      <p:ext uri="{BB962C8B-B14F-4D97-AF65-F5344CB8AC3E}">
        <p14:creationId xmlns:p14="http://schemas.microsoft.com/office/powerpoint/2010/main" val="1402551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br>
              <a:rPr lang="en-AU" sz="1800" b="1" spc="150" dirty="0">
                <a:ln w="11430"/>
                <a:solidFill>
                  <a:schemeClr val="bg1">
                    <a:lumMod val="75000"/>
                  </a:schemeClr>
                </a:solidFill>
                <a:effectLst>
                  <a:outerShdw blurRad="25400" algn="tl" rotWithShape="0">
                    <a:srgbClr val="000000">
                      <a:alpha val="43000"/>
                    </a:srgbClr>
                  </a:outerShdw>
                </a:effectLst>
              </a:rPr>
            </a:br>
            <a:r>
              <a:rPr lang="en-AU" sz="1800" b="1" spc="150" dirty="0">
                <a:ln w="11430"/>
                <a:solidFill>
                  <a:schemeClr val="bg1">
                    <a:lumMod val="75000"/>
                  </a:schemeClr>
                </a:solidFill>
                <a:effectLst>
                  <a:outerShdw blurRad="25400" algn="tl" rotWithShape="0">
                    <a:srgbClr val="000000">
                      <a:alpha val="43000"/>
                    </a:srgbClr>
                  </a:outerShdw>
                </a:effectLst>
                <a:ea typeface="Times" charset="0"/>
                <a:cs typeface="Times" charset="0"/>
              </a:rPr>
              <a:t>Parenting Programs</a:t>
            </a:r>
            <a:br>
              <a:rPr lang="en-US" sz="1800" b="1" spc="150" dirty="0">
                <a:ln w="11430"/>
                <a:solidFill>
                  <a:schemeClr val="bg1">
                    <a:lumMod val="75000"/>
                  </a:schemeClr>
                </a:solidFill>
                <a:effectLst>
                  <a:outerShdw blurRad="25400" algn="tl" rotWithShape="0">
                    <a:srgbClr val="000000">
                      <a:alpha val="43000"/>
                    </a:srgbClr>
                  </a:outerShdw>
                </a:effectLst>
                <a:ea typeface="Times" charset="0"/>
                <a:cs typeface="Times" charset="0"/>
              </a:rPr>
            </a:br>
            <a:r>
              <a:rPr lang="en-US" sz="3200" b="1" spc="150" dirty="0">
                <a:ln w="11430"/>
                <a:solidFill>
                  <a:schemeClr val="bg1">
                    <a:lumMod val="95000"/>
                  </a:schemeClr>
                </a:solidFill>
                <a:effectLst>
                  <a:outerShdw blurRad="25400" algn="tl" rotWithShape="0">
                    <a:srgbClr val="000000">
                      <a:alpha val="43000"/>
                    </a:srgbClr>
                  </a:outerShdw>
                </a:effectLst>
                <a:ea typeface="Times" charset="0"/>
                <a:cs typeface="Times" charset="0"/>
              </a:rPr>
              <a:t>YouTube Video: The Incredible Years</a:t>
            </a:r>
            <a:r>
              <a:rPr lang="en-US" sz="3200" b="1" spc="150" dirty="0">
                <a:ln w="11430"/>
                <a:solidFill>
                  <a:srgbClr val="F8F8F8"/>
                </a:solidFill>
                <a:effectLst>
                  <a:outerShdw blurRad="25400" algn="tl" rotWithShape="0">
                    <a:srgbClr val="000000">
                      <a:alpha val="43000"/>
                    </a:srgbClr>
                  </a:outerShdw>
                </a:effectLst>
                <a:ea typeface="Times" charset="0"/>
                <a:cs typeface="Times" charset="0"/>
              </a:rPr>
              <a:t> </a:t>
            </a:r>
            <a:br>
              <a:rPr lang="en-US" sz="3200" b="1" strike="sngStrike" spc="150" dirty="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7" name="Content Placeholder 6"/>
          <p:cNvSpPr>
            <a:spLocks noGrp="1"/>
          </p:cNvSpPr>
          <p:nvPr>
            <p:ph idx="1"/>
          </p:nvPr>
        </p:nvSpPr>
        <p:spPr>
          <a:xfrm>
            <a:off x="1870745" y="5872656"/>
            <a:ext cx="5681723" cy="561259"/>
          </a:xfrm>
        </p:spPr>
        <p:txBody>
          <a:bodyPr>
            <a:normAutofit/>
          </a:bodyPr>
          <a:lstStyle/>
          <a:p>
            <a:pPr marL="0" indent="0">
              <a:buNone/>
            </a:pPr>
            <a:r>
              <a:rPr lang="en-US" sz="2000" dirty="0">
                <a:latin typeface="+mj-lt"/>
                <a:ea typeface="Times" charset="0"/>
                <a:cs typeface="Times" charset="0"/>
                <a:hlinkClick r:id="rId3"/>
              </a:rPr>
              <a:t>https://www.youtube.com/watch?v=5KZRqMcrl_k</a:t>
            </a:r>
            <a:endParaRPr lang="en-US" sz="2000" dirty="0">
              <a:latin typeface="+mj-lt"/>
              <a:ea typeface="Times" charset="0"/>
              <a:cs typeface="Times" charset="0"/>
            </a:endParaRPr>
          </a:p>
        </p:txBody>
      </p:sp>
      <p:pic>
        <p:nvPicPr>
          <p:cNvPr id="9" name="Picture 3"/>
          <p:cNvPicPr>
            <a:picLocks noChangeAspect="1" noChangeArrowheads="1"/>
          </p:cNvPicPr>
          <p:nvPr/>
        </p:nvPicPr>
        <p:blipFill>
          <a:blip r:embed="rId4"/>
          <a:srcRect/>
          <a:stretch>
            <a:fillRect/>
          </a:stretch>
        </p:blipFill>
        <p:spPr bwMode="auto">
          <a:xfrm>
            <a:off x="8382000" y="5872656"/>
            <a:ext cx="761999" cy="985344"/>
          </a:xfrm>
          <a:prstGeom prst="rect">
            <a:avLst/>
          </a:prstGeom>
          <a:noFill/>
          <a:ln w="9525">
            <a:noFill/>
            <a:miter lim="800000"/>
            <a:headEnd/>
            <a:tailEnd/>
          </a:ln>
        </p:spPr>
      </p:pic>
      <p:pic>
        <p:nvPicPr>
          <p:cNvPr id="2" name="Picture 1" descr="Screen Shot 2018-03-05 at 12.59.19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77973" y="1871694"/>
            <a:ext cx="4994290" cy="3850559"/>
          </a:xfrm>
          <a:prstGeom prst="rect">
            <a:avLst/>
          </a:prstGeom>
        </p:spPr>
      </p:pic>
    </p:spTree>
    <p:extLst>
      <p:ext uri="{BB962C8B-B14F-4D97-AF65-F5344CB8AC3E}">
        <p14:creationId xmlns:p14="http://schemas.microsoft.com/office/powerpoint/2010/main" val="18719969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51733</TotalTime>
  <Words>6538</Words>
  <Application>Microsoft Office PowerPoint</Application>
  <PresentationFormat>On-screen Show (4:3)</PresentationFormat>
  <Paragraphs>434</Paragraphs>
  <Slides>26</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Times</vt:lpstr>
      <vt:lpstr>Office Theme</vt:lpstr>
      <vt:lpstr>PowerPoint Presentation</vt:lpstr>
      <vt:lpstr>The “IACAPAP Textbook of Child and Adolescent Mental Health” is available at the IACAPAP website http://iacapap.org/iacapap-textbook-of-child-and-adolescent-mental-health   Please note that this book and its companion powerpoint are: ·        Free and no registration is required to read or download it ·        This is an open-access publication under the Creative Commons Attribution Non- commercial License. According to this, use, distribution and reproduction in any  medium are allowed without prior permission provided the original work is  properly cited and the use is non-commercial. </vt:lpstr>
      <vt:lpstr> Parenting Programs Outline  </vt:lpstr>
      <vt:lpstr> Parenting Programs Theoretical Background  </vt:lpstr>
      <vt:lpstr>PowerPoint Presentation</vt:lpstr>
      <vt:lpstr> Parenting Programs Types of Problems Targeted  </vt:lpstr>
      <vt:lpstr> Parenting Programs Common Goals  </vt:lpstr>
      <vt:lpstr> Parenting Programs Types of Parenting Programs </vt:lpstr>
      <vt:lpstr> Parenting Programs YouTube Video: The Incredible Years  </vt:lpstr>
      <vt:lpstr> Parenting Programs YouTube Video: Triple P  </vt:lpstr>
      <vt:lpstr> Parenting Programs Key Components </vt:lpstr>
      <vt:lpstr> Parenting Programs Assessment: Key Questions to Ask </vt:lpstr>
      <vt:lpstr> Parenting Programs Evaluating Effectiveness </vt:lpstr>
      <vt:lpstr> Parenting Programs Evaluating Effectiveness </vt:lpstr>
      <vt:lpstr>PowerPoint Presentation</vt:lpstr>
      <vt:lpstr> Parenting Programs Evaluating Effectiveness </vt:lpstr>
      <vt:lpstr> Parenting Programs Practical Issues  </vt:lpstr>
      <vt:lpstr> Parenting Programs Low and Middle Income Countries </vt:lpstr>
      <vt:lpstr>PowerPoint Presentation</vt:lpstr>
      <vt:lpstr> Parenting Programs Testing a Program in a Low-Resource Setting  </vt:lpstr>
      <vt:lpstr>PowerPoint Presentation</vt:lpstr>
      <vt:lpstr>PowerPoint Presentation</vt:lpstr>
      <vt:lpstr>PowerPoint Presentation</vt:lpstr>
      <vt:lpstr> Parenting Programs Training of Facilitators  </vt:lpstr>
      <vt:lpstr> Parenting Programs Conclusions </vt:lpstr>
      <vt:lpstr>Parenting Programs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Chilton</dc:creator>
  <cp:lastModifiedBy>Joseph Rey</cp:lastModifiedBy>
  <cp:revision>243</cp:revision>
  <cp:lastPrinted>2015-12-18T20:33:54Z</cp:lastPrinted>
  <dcterms:created xsi:type="dcterms:W3CDTF">2015-01-02T01:03:21Z</dcterms:created>
  <dcterms:modified xsi:type="dcterms:W3CDTF">2018-03-11T23:43:56Z</dcterms:modified>
</cp:coreProperties>
</file>