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58" r:id="rId4"/>
    <p:sldId id="376" r:id="rId5"/>
    <p:sldId id="298" r:id="rId6"/>
    <p:sldId id="339" r:id="rId7"/>
    <p:sldId id="377" r:id="rId8"/>
    <p:sldId id="300" r:id="rId9"/>
    <p:sldId id="385" r:id="rId10"/>
    <p:sldId id="386" r:id="rId11"/>
    <p:sldId id="378" r:id="rId12"/>
    <p:sldId id="322" r:id="rId13"/>
    <p:sldId id="355" r:id="rId14"/>
    <p:sldId id="358" r:id="rId15"/>
    <p:sldId id="301" r:id="rId16"/>
    <p:sldId id="387" r:id="rId17"/>
    <p:sldId id="313" r:id="rId18"/>
    <p:sldId id="341" r:id="rId19"/>
    <p:sldId id="372" r:id="rId20"/>
    <p:sldId id="342" r:id="rId21"/>
    <p:sldId id="379" r:id="rId22"/>
    <p:sldId id="380" r:id="rId23"/>
    <p:sldId id="381" r:id="rId24"/>
    <p:sldId id="348" r:id="rId25"/>
    <p:sldId id="360" r:id="rId26"/>
    <p:sldId id="363" r:id="rId27"/>
    <p:sldId id="361" r:id="rId28"/>
    <p:sldId id="382" r:id="rId29"/>
    <p:sldId id="362" r:id="rId30"/>
    <p:sldId id="303" r:id="rId31"/>
    <p:sldId id="383" r:id="rId32"/>
    <p:sldId id="375" r:id="rId33"/>
    <p:sldId id="373" r:id="rId34"/>
    <p:sldId id="384" r:id="rId35"/>
    <p:sldId id="364" r:id="rId36"/>
    <p:sldId id="365" r:id="rId37"/>
    <p:sldId id="312" r:id="rId38"/>
    <p:sldId id="304" r:id="rId39"/>
    <p:sldId id="366" r:id="rId40"/>
    <p:sldId id="314" r:id="rId41"/>
    <p:sldId id="305" r:id="rId42"/>
    <p:sldId id="359" r:id="rId43"/>
    <p:sldId id="367" r:id="rId44"/>
    <p:sldId id="388" r:id="rId45"/>
    <p:sldId id="368" r:id="rId46"/>
    <p:sldId id="369" r:id="rId47"/>
    <p:sldId id="370" r:id="rId48"/>
    <p:sldId id="374" r:id="rId49"/>
    <p:sldId id="318" r:id="rId50"/>
    <p:sldId id="371" r:id="rId51"/>
    <p:sldId id="35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24" autoAdjust="0"/>
    <p:restoredTop sz="87246" autoAdjust="0"/>
  </p:normalViewPr>
  <p:slideViewPr>
    <p:cSldViewPr snapToGrid="0" snapToObjects="1">
      <p:cViewPr varScale="1">
        <p:scale>
          <a:sx n="102" d="100"/>
          <a:sy n="102" d="100"/>
        </p:scale>
        <p:origin x="2520" y="63"/>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0394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Attachment theory also provides explanations for the link between observed parenting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the quality of parent and infant relationships and the later functioning of the child, socially and emotionally. Attachment scholars have developed methods to elicit and evaluate aspects of the inner representational world of the infant, child, and adult. These processes include methods for evaluating the parent’s capacity to “</a:t>
            </a:r>
            <a:r>
              <a:rPr lang="en-US" sz="1200" b="0" i="0" u="none" strike="noStrike" kern="1200" baseline="0" dirty="0" err="1">
                <a:solidFill>
                  <a:schemeClr val="tx1"/>
                </a:solidFill>
                <a:latin typeface="+mn-lt"/>
                <a:ea typeface="+mn-ea"/>
                <a:cs typeface="+mn-cs"/>
              </a:rPr>
              <a:t>mentalise</a:t>
            </a:r>
            <a:r>
              <a:rPr lang="en-US" sz="1200" b="0" i="0" u="none" strike="noStrike" kern="1200" baseline="0" dirty="0">
                <a:solidFill>
                  <a:schemeClr val="tx1"/>
                </a:solidFill>
                <a:latin typeface="+mn-lt"/>
                <a:ea typeface="+mn-ea"/>
                <a:cs typeface="+mn-cs"/>
              </a:rPr>
              <a:t>” or reflect on, and understand mental states. They assess the parent’s capacity to wonder about, and </a:t>
            </a:r>
            <a:r>
              <a:rPr lang="en-US" sz="1200" b="0" i="0" u="none" strike="noStrike" kern="1200" baseline="0" dirty="0" err="1">
                <a:solidFill>
                  <a:schemeClr val="tx1"/>
                </a:solidFill>
                <a:latin typeface="+mn-lt"/>
                <a:ea typeface="+mn-ea"/>
                <a:cs typeface="+mn-cs"/>
              </a:rPr>
              <a:t>empathise</a:t>
            </a:r>
            <a:r>
              <a:rPr lang="en-US" sz="1200" b="0" i="0" u="none" strike="noStrike" kern="1200" baseline="0" dirty="0">
                <a:solidFill>
                  <a:schemeClr val="tx1"/>
                </a:solidFill>
                <a:latin typeface="+mn-lt"/>
                <a:ea typeface="+mn-ea"/>
                <a:cs typeface="+mn-cs"/>
              </a:rPr>
              <a:t> with, the experience of their child, as well as the impact of their own mental state on their children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et al, 1991).</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Attachment theory describes three patterns of what are called </a:t>
            </a:r>
            <a:r>
              <a:rPr lang="en-US" sz="1200" b="0" i="0" u="none" strike="noStrike" kern="1200" baseline="0" dirty="0" err="1">
                <a:solidFill>
                  <a:schemeClr val="tx1"/>
                </a:solidFill>
                <a:latin typeface="+mn-lt"/>
                <a:ea typeface="+mn-ea"/>
                <a:cs typeface="+mn-cs"/>
              </a:rPr>
              <a:t>organised</a:t>
            </a:r>
            <a:r>
              <a:rPr lang="en-US" sz="1200" b="0" i="0" u="none" strike="noStrike" kern="1200" baseline="0" dirty="0">
                <a:solidFill>
                  <a:schemeClr val="tx1"/>
                </a:solidFill>
                <a:latin typeface="+mn-lt"/>
                <a:ea typeface="+mn-ea"/>
                <a:cs typeface="+mn-cs"/>
              </a:rPr>
              <a:t> attachment strategies and one </a:t>
            </a:r>
            <a:r>
              <a:rPr lang="en-US" sz="1200" b="0" i="0" u="none" strike="noStrike" kern="1200" baseline="0" dirty="0" err="1">
                <a:solidFill>
                  <a:schemeClr val="tx1"/>
                </a:solidFill>
                <a:latin typeface="+mn-lt"/>
                <a:ea typeface="+mn-ea"/>
                <a:cs typeface="+mn-cs"/>
              </a:rPr>
              <a:t>disorganised</a:t>
            </a:r>
            <a:r>
              <a:rPr lang="en-US" sz="1200" b="0" i="0" u="none" strike="noStrike" kern="1200" baseline="0" dirty="0">
                <a:solidFill>
                  <a:schemeClr val="tx1"/>
                </a:solidFill>
                <a:latin typeface="+mn-lt"/>
                <a:ea typeface="+mn-ea"/>
                <a:cs typeface="+mn-cs"/>
              </a:rPr>
              <a:t> attachment pattern. This is known as the ABC+D model (Cassidy &amp; Shaver, 2008) (see also Circle of Security website). Children develop these patterns of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managing feelings in response to repeated interactions with their caregivers. Such strategies are </a:t>
            </a:r>
            <a:r>
              <a:rPr lang="en-US" sz="1200" b="0" i="0" u="none" strike="noStrike" kern="1200" baseline="0" dirty="0" err="1">
                <a:solidFill>
                  <a:schemeClr val="tx1"/>
                </a:solidFill>
                <a:latin typeface="+mn-lt"/>
                <a:ea typeface="+mn-ea"/>
                <a:cs typeface="+mn-cs"/>
              </a:rPr>
              <a:t>organised</a:t>
            </a:r>
            <a:r>
              <a:rPr lang="en-US" sz="1200" b="0" i="0" u="none" strike="noStrike" kern="1200" baseline="0" dirty="0">
                <a:solidFill>
                  <a:schemeClr val="tx1"/>
                </a:solidFill>
                <a:latin typeface="+mn-lt"/>
                <a:ea typeface="+mn-ea"/>
                <a:cs typeface="+mn-cs"/>
              </a:rPr>
              <a:t> to maintain proximity to caregivers and to manage displays of affect particularly at times of distress. </a:t>
            </a:r>
            <a:r>
              <a:rPr lang="en-US" sz="1200" b="0" i="0" u="none" strike="noStrike" kern="1200" baseline="0" dirty="0" err="1">
                <a:solidFill>
                  <a:schemeClr val="tx1"/>
                </a:solidFill>
                <a:latin typeface="+mn-lt"/>
                <a:ea typeface="+mn-ea"/>
                <a:cs typeface="+mn-cs"/>
              </a:rPr>
              <a:t>Organised</a:t>
            </a:r>
            <a:r>
              <a:rPr lang="en-US" sz="1200" b="0" i="0" u="none" strike="noStrike" kern="1200" baseline="0" dirty="0">
                <a:solidFill>
                  <a:schemeClr val="tx1"/>
                </a:solidFill>
                <a:latin typeface="+mn-lt"/>
                <a:ea typeface="+mn-ea"/>
                <a:cs typeface="+mn-cs"/>
              </a:rPr>
              <a:t> attachment patterns are classified as </a:t>
            </a:r>
            <a:r>
              <a:rPr lang="en-US" sz="1200" b="0" i="1" u="none" strike="noStrike" kern="1200" baseline="0" dirty="0">
                <a:solidFill>
                  <a:schemeClr val="tx1"/>
                </a:solidFill>
                <a:latin typeface="+mn-lt"/>
                <a:ea typeface="+mn-ea"/>
                <a:cs typeface="+mn-cs"/>
              </a:rPr>
              <a:t>secure, insecure/ avoidant and insecure/ambivalent. </a:t>
            </a:r>
            <a:r>
              <a:rPr lang="en-US" sz="1200" b="0" i="1" u="none" strike="noStrike" kern="1200" baseline="0" dirty="0" err="1">
                <a:solidFill>
                  <a:schemeClr val="tx1"/>
                </a:solidFill>
                <a:latin typeface="+mn-lt"/>
                <a:ea typeface="+mn-ea"/>
                <a:cs typeface="+mn-cs"/>
              </a:rPr>
              <a:t>Disorganised</a:t>
            </a:r>
            <a:r>
              <a:rPr lang="en-US" sz="1200" b="0" i="1" u="none" strike="noStrike" kern="1200" baseline="0" dirty="0">
                <a:solidFill>
                  <a:schemeClr val="tx1"/>
                </a:solidFill>
                <a:latin typeface="+mn-lt"/>
                <a:ea typeface="+mn-ea"/>
                <a:cs typeface="+mn-cs"/>
              </a:rPr>
              <a:t> attachment </a:t>
            </a:r>
            <a:r>
              <a:rPr lang="en-US" sz="1200" b="0" i="1" u="none" strike="noStrike" kern="1200" baseline="0" dirty="0" err="1">
                <a:solidFill>
                  <a:schemeClr val="tx1"/>
                </a:solidFill>
                <a:latin typeface="+mn-lt"/>
                <a:ea typeface="+mn-ea"/>
                <a:cs typeface="+mn-cs"/>
              </a:rPr>
              <a:t>behaviour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considered to indicate that the child has failed to develop a coherent strategy for managing distress in relation to their caregiver. This most often occurs when the caregiver is simultaneously the source of comfort as well as the cause of distress and anxiety, for example in situations of child maltreatment. (see Howe 2005, Lyons-Ruth et al 2005). Attachment disorders are distinct from attachment patterns, and are currently classified in DSM-5 as “trauma and stressor related disorders”, requiring the child to have “experienced a pattern of extremes of insufficient care…” (p265).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COS website contains useful information for parents and clinicians about the importance of attachment, attachment quality, approaches to parenting and interventions. Information about the core elements of this approach as well as training opportunities can be accessed and downloaded by clicking on the picture.</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319695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Principles of Assessment          </a:t>
            </a:r>
          </a:p>
          <a:p>
            <a:r>
              <a:rPr lang="en-US" sz="1200" b="0" i="0" u="none" strike="noStrike" kern="1200" baseline="0" dirty="0">
                <a:solidFill>
                  <a:schemeClr val="tx1"/>
                </a:solidFill>
                <a:latin typeface="+mn-lt"/>
                <a:ea typeface="+mn-ea"/>
                <a:cs typeface="+mn-cs"/>
              </a:rPr>
              <a:t>          There are a number of core principles and issues that need consideration in any assessment of a family with an infant or young child, independent of the setting in which the assessment occurs or the background of the clinician. The principles are drawn from clinical experience and are informed by research and theoretical understandings of infancy, early childhood and family processes. An assessment informed by these core principles enables the clinician to develop an alliance with the family in order to understand the presenting problem, and decide where intervention and assistance are best targeted. </a:t>
            </a:r>
          </a:p>
          <a:p>
            <a:r>
              <a:rPr lang="en-US" sz="1200" b="0" i="0" u="none" strike="noStrike" kern="1200" baseline="0" dirty="0">
                <a:solidFill>
                  <a:schemeClr val="tx1"/>
                </a:solidFill>
                <a:latin typeface="+mn-lt"/>
                <a:ea typeface="+mn-ea"/>
                <a:cs typeface="+mn-cs"/>
              </a:rPr>
              <a:t>Principles of assessment:</a:t>
            </a:r>
          </a:p>
          <a:p>
            <a:r>
              <a:rPr lang="en-US" sz="1200" b="0" i="0" u="none" strike="noStrike" kern="1200" baseline="0" dirty="0">
                <a:solidFill>
                  <a:schemeClr val="tx1"/>
                </a:solidFill>
                <a:latin typeface="+mn-lt"/>
                <a:ea typeface="+mn-ea"/>
                <a:cs typeface="+mn-cs"/>
              </a:rPr>
              <a:t>1.Assessment of risk: Assessment of the immediate and longer term safety or risks to the infant, young child, and other family members is a necessary and inevitable aspect of all assessments. This focus may or may not be clear to the family, but is a key component of clinicians’ responsibilities and obligations.</a:t>
            </a:r>
          </a:p>
          <a:p>
            <a:r>
              <a:rPr lang="en-US" sz="1200" b="0" i="0" u="none" strike="noStrike" kern="1200" baseline="0" dirty="0">
                <a:solidFill>
                  <a:schemeClr val="tx1"/>
                </a:solidFill>
                <a:latin typeface="+mn-lt"/>
                <a:ea typeface="+mn-ea"/>
                <a:cs typeface="+mn-cs"/>
              </a:rPr>
              <a:t>2.Parents want the best for their children: Almost always, parents want the best for their children and family. The clinician’s role is to assist them in providing this.</a:t>
            </a:r>
          </a:p>
          <a:p>
            <a:r>
              <a:rPr lang="en-US" sz="1200" b="0" i="0" u="none" strike="noStrike" kern="1200" baseline="0" dirty="0">
                <a:solidFill>
                  <a:schemeClr val="tx1"/>
                </a:solidFill>
                <a:latin typeface="+mn-lt"/>
                <a:ea typeface="+mn-ea"/>
                <a:cs typeface="+mn-cs"/>
              </a:rPr>
              <a:t>3.Biopsychosocial framework: A </a:t>
            </a:r>
            <a:r>
              <a:rPr lang="en-US" sz="1200" b="0" i="0" u="none" strike="noStrike" kern="1200" baseline="0" dirty="0" err="1">
                <a:solidFill>
                  <a:schemeClr val="tx1"/>
                </a:solidFill>
                <a:latin typeface="+mn-lt"/>
                <a:ea typeface="+mn-ea"/>
                <a:cs typeface="+mn-cs"/>
              </a:rPr>
              <a:t>biopsychosocial</a:t>
            </a:r>
            <a:r>
              <a:rPr lang="en-US" sz="1200" b="0" i="0" u="none" strike="noStrike" kern="1200" baseline="0" dirty="0">
                <a:solidFill>
                  <a:schemeClr val="tx1"/>
                </a:solidFill>
                <a:latin typeface="+mn-lt"/>
                <a:ea typeface="+mn-ea"/>
                <a:cs typeface="+mn-cs"/>
              </a:rPr>
              <a:t> approach ensures that physical, psychological, interpersonal, social and cultural factors that contribute to the presentation of the family and infants are examined. The physical and psychosocial wellbeing of the infant cannot be considered separately</a:t>
            </a:r>
          </a:p>
          <a:p>
            <a:r>
              <a:rPr lang="en-US" sz="1200" b="0" i="0" u="none" strike="noStrike" kern="1200" baseline="0" dirty="0">
                <a:solidFill>
                  <a:schemeClr val="tx1"/>
                </a:solidFill>
                <a:latin typeface="+mn-lt"/>
                <a:ea typeface="+mn-ea"/>
                <a:cs typeface="+mn-cs"/>
              </a:rPr>
              <a:t>4.Developmental context: The perinatal and early childhood period is a time of transition and enormous growth for infant and family. Children develop at differing rates across a range of normal parameters and difficulties need to be understood in a developmental context. Emotional,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and developmental problems presenting in infancy can have lifelong consequences but some are the manifestation of normal developmental transitions: over time, with adequate support, they will resolve</a:t>
            </a:r>
          </a:p>
          <a:p>
            <a:r>
              <a:rPr lang="en-US" sz="1200" b="0" i="0" u="none" strike="noStrike" kern="1200" baseline="0" dirty="0">
                <a:solidFill>
                  <a:schemeClr val="tx1"/>
                </a:solidFill>
                <a:latin typeface="+mn-lt"/>
                <a:ea typeface="+mn-ea"/>
                <a:cs typeface="+mn-cs"/>
              </a:rPr>
              <a:t>5.A relational approach: Early development can only be understood within the caregiving context. As described above, this includes attachments and the quality of the infants’ primary relationships. Although individual factors in the child or parent may contribute to current difficulties, the interaction or ‘fit’ between the needs and capabilities of each family member and the sources of stress and support in the family context, could determine outcome.</a:t>
            </a:r>
          </a:p>
          <a:p>
            <a:r>
              <a:rPr lang="en-US" sz="1200" b="0" i="0" u="none" strike="noStrike" kern="1200" baseline="0" dirty="0">
                <a:solidFill>
                  <a:schemeClr val="tx1"/>
                </a:solidFill>
                <a:latin typeface="+mn-lt"/>
                <a:ea typeface="+mn-ea"/>
                <a:cs typeface="+mn-cs"/>
              </a:rPr>
              <a:t>6.Vulnerabilities and strengths: Identifying vulnerabilities and strengths (also called risk and protective factors) helps shape and target interventions.</a:t>
            </a:r>
          </a:p>
          <a:p>
            <a:r>
              <a:rPr lang="en-US" sz="1200" b="0" i="0" u="none" strike="noStrike" kern="1200" baseline="0" dirty="0">
                <a:solidFill>
                  <a:schemeClr val="tx1"/>
                </a:solidFill>
                <a:latin typeface="+mn-lt"/>
                <a:ea typeface="+mn-ea"/>
                <a:cs typeface="+mn-cs"/>
              </a:rPr>
              <a:t>7.The transactional model of development: The transactional model of development (</a:t>
            </a:r>
            <a:r>
              <a:rPr lang="en-US" sz="1200" b="0" i="0" u="none" strike="noStrike" kern="1200" baseline="0" dirty="0" err="1">
                <a:solidFill>
                  <a:schemeClr val="tx1"/>
                </a:solidFill>
                <a:latin typeface="+mn-lt"/>
                <a:ea typeface="+mn-ea"/>
                <a:cs typeface="+mn-cs"/>
              </a:rPr>
              <a:t>Sameroff</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MacKenzie</a:t>
            </a:r>
            <a:r>
              <a:rPr lang="en-US" sz="1200" b="0" i="0" u="none" strike="noStrike" kern="1200" baseline="0" dirty="0">
                <a:solidFill>
                  <a:schemeClr val="tx1"/>
                </a:solidFill>
                <a:latin typeface="+mn-lt"/>
                <a:ea typeface="+mn-ea"/>
                <a:cs typeface="+mn-cs"/>
              </a:rPr>
              <a:t>, 2003) </a:t>
            </a:r>
            <a:r>
              <a:rPr lang="en-US" sz="1200" b="0" i="0" u="none" strike="noStrike" kern="1200" baseline="0" dirty="0" err="1">
                <a:solidFill>
                  <a:schemeClr val="tx1"/>
                </a:solidFill>
                <a:latin typeface="+mn-lt"/>
                <a:ea typeface="+mn-ea"/>
                <a:cs typeface="+mn-cs"/>
              </a:rPr>
              <a:t>emphasises</a:t>
            </a:r>
            <a:r>
              <a:rPr lang="en-US" sz="1200" b="0" i="0" u="none" strike="noStrike" kern="1200" baseline="0" dirty="0">
                <a:solidFill>
                  <a:schemeClr val="tx1"/>
                </a:solidFill>
                <a:latin typeface="+mn-lt"/>
                <a:ea typeface="+mn-ea"/>
                <a:cs typeface="+mn-cs"/>
              </a:rPr>
              <a:t> the interaction between genetic and environmental factors overtime and ‘the development of the child is seen as a product of the continuous dynamic interactions of the child and the experience provided by his or her family and social context’ (</a:t>
            </a:r>
            <a:r>
              <a:rPr lang="en-US" sz="1200" b="0" i="0" u="none" strike="noStrike" kern="1200" baseline="0" dirty="0" err="1">
                <a:solidFill>
                  <a:schemeClr val="tx1"/>
                </a:solidFill>
                <a:latin typeface="+mn-lt"/>
                <a:ea typeface="+mn-ea"/>
                <a:cs typeface="+mn-cs"/>
              </a:rPr>
              <a:t>Sameroff</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Fiese</a:t>
            </a:r>
            <a:r>
              <a:rPr lang="en-US" sz="1200" b="0" i="0" u="none" strike="noStrike" kern="1200" baseline="0" dirty="0">
                <a:solidFill>
                  <a:schemeClr val="tx1"/>
                </a:solidFill>
                <a:latin typeface="+mn-lt"/>
                <a:ea typeface="+mn-ea"/>
                <a:cs typeface="+mn-cs"/>
              </a:rPr>
              <a:t>, 2000, p.10)</a:t>
            </a:r>
          </a:p>
          <a:p>
            <a:r>
              <a:rPr lang="en-US" sz="1200" b="0" i="0" u="none" strike="noStrike" kern="1200" baseline="0" dirty="0">
                <a:solidFill>
                  <a:schemeClr val="tx1"/>
                </a:solidFill>
                <a:latin typeface="+mn-lt"/>
                <a:ea typeface="+mn-ea"/>
                <a:cs typeface="+mn-cs"/>
              </a:rPr>
              <a:t>          A comprehensive assessment is based on an understanding of the developmental tasks of the period and observations of the child-</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relationship. It includes: The clinical assessment interview, observation of parent-child interaction and relationship, as well as developmental assessment of the child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rPr>
              <a:t>	The parents of a two year-old girl brought her to a mental health outpatient clinic complaining that she had been “very nervous and agitated since she was one year old”. Her parents said she often became aggressive, hit her head on the wall at home and scratched herself. She would wake up  stressed, refusing the bottle and scratching her mother. Her </a:t>
            </a:r>
            <a:r>
              <a:rPr lang="en-US" sz="1200" dirty="0" err="1">
                <a:solidFill>
                  <a:schemeClr val="tx1"/>
                </a:solidFill>
              </a:rPr>
              <a:t>behaviour</a:t>
            </a:r>
            <a:r>
              <a:rPr lang="en-US" sz="1200" dirty="0">
                <a:solidFill>
                  <a:schemeClr val="tx1"/>
                </a:solidFill>
              </a:rPr>
              <a:t> worsened when in contact with other children, so parents kept her at home. She was aggressive with adults, throwing toys on the floor or at people. They reported that she was calm when near her maternal grandfather, who did everything she wanted including things the parents considered dangerous. With Strangers she was very shy, keeping her head down and not talking. The parents could not identify a precipitant for the symptoms but the onset had coincided with the child learning to walk and therefore becoming more independent. She lived with her parents and her eight year old brother.</a:t>
            </a:r>
          </a:p>
          <a:p>
            <a:pPr algn="just"/>
            <a:r>
              <a:rPr lang="en-US" sz="1200" dirty="0">
                <a:solidFill>
                  <a:schemeClr val="tx1"/>
                </a:solidFill>
              </a:rPr>
              <a:t>	It was apparent that parents had very different approaches to managing her. The mother had difficulty setting limits, while the father, when he was at home, punished the girl physically (hitting her with slippers). The mother said she always wanted to have a daughter whom she could  ‘dress like a princess’ and this girl had not been what she expected. The brother was very calm and obedient and had never been a problem.</a:t>
            </a:r>
          </a:p>
          <a:p>
            <a:pPr algn="just"/>
            <a:r>
              <a:rPr lang="en-US" sz="1200" dirty="0">
                <a:solidFill>
                  <a:schemeClr val="tx1"/>
                </a:solidFill>
              </a:rPr>
              <a:t>	The psychologist assessed the family during four weeks, interviewing the parents , observing the child alone and the interaction between children and parents. She referred the parents to a parent training program. After a few sessions, the parents found better ways to set limits and parent more consistently and the girl’s behavior improved. The next step was to support parents in sending the child to day care for a few days a week, giving her the opportunity to be with other children and adults.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Principles of Assessment          </a:t>
            </a:r>
          </a:p>
          <a:p>
            <a:r>
              <a:rPr lang="en-US" sz="1200" b="0" i="0" u="none" strike="noStrike" kern="1200" baseline="0" dirty="0">
                <a:solidFill>
                  <a:schemeClr val="tx1"/>
                </a:solidFill>
                <a:latin typeface="+mn-lt"/>
                <a:ea typeface="+mn-ea"/>
                <a:cs typeface="+mn-cs"/>
              </a:rPr>
              <a:t>          There are a number of core principles and issues that need consideration in any assessment of a family with an infant or young child, independent of the setting in which the assessment occurs or the background of the clinician. The principles are drawn from clinical experience and are informed by research and theoretical understandings of infancy, early childhood and family processes. An assessment informed by these core principles enables the clinician to develop an alliance with the family in order to understand the presenting problem, and decide where intervention and assistance are best targeted. </a:t>
            </a:r>
          </a:p>
          <a:p>
            <a:r>
              <a:rPr lang="en-US" sz="1200" b="0" i="0" u="none" strike="noStrike" kern="1200" baseline="0" dirty="0">
                <a:solidFill>
                  <a:schemeClr val="tx1"/>
                </a:solidFill>
                <a:latin typeface="+mn-lt"/>
                <a:ea typeface="+mn-ea"/>
                <a:cs typeface="+mn-cs"/>
              </a:rPr>
              <a:t>Principles of assessment:</a:t>
            </a:r>
          </a:p>
          <a:p>
            <a:r>
              <a:rPr lang="en-US" sz="1200" b="0" i="0" u="none" strike="noStrike" kern="1200" baseline="0" dirty="0">
                <a:solidFill>
                  <a:schemeClr val="tx1"/>
                </a:solidFill>
                <a:latin typeface="+mn-lt"/>
                <a:ea typeface="+mn-ea"/>
                <a:cs typeface="+mn-cs"/>
              </a:rPr>
              <a:t>1.Assessment of risk: Assessment of the immediate and longer term safety or risks to the infant, young child, and other family members is a necessary and inevitable aspect of all assessments. This focus may or may not be clear to the family, but is a key component of clinicians’ responsibilities and obligations.</a:t>
            </a:r>
          </a:p>
          <a:p>
            <a:r>
              <a:rPr lang="en-US" sz="1200" b="0" i="0" u="none" strike="noStrike" kern="1200" baseline="0" dirty="0">
                <a:solidFill>
                  <a:schemeClr val="tx1"/>
                </a:solidFill>
                <a:latin typeface="+mn-lt"/>
                <a:ea typeface="+mn-ea"/>
                <a:cs typeface="+mn-cs"/>
              </a:rPr>
              <a:t>2.Parents want the best for their children: Almost always, parents want the best for their children and family. The clinician’s role is to assist them in providing this.</a:t>
            </a:r>
          </a:p>
          <a:p>
            <a:r>
              <a:rPr lang="en-US" sz="1200" b="0" i="0" u="none" strike="noStrike" kern="1200" baseline="0" dirty="0">
                <a:solidFill>
                  <a:schemeClr val="tx1"/>
                </a:solidFill>
                <a:latin typeface="+mn-lt"/>
                <a:ea typeface="+mn-ea"/>
                <a:cs typeface="+mn-cs"/>
              </a:rPr>
              <a:t>3.Biopsychosocial framework: A </a:t>
            </a:r>
            <a:r>
              <a:rPr lang="en-US" sz="1200" b="0" i="0" u="none" strike="noStrike" kern="1200" baseline="0" dirty="0" err="1">
                <a:solidFill>
                  <a:schemeClr val="tx1"/>
                </a:solidFill>
                <a:latin typeface="+mn-lt"/>
                <a:ea typeface="+mn-ea"/>
                <a:cs typeface="+mn-cs"/>
              </a:rPr>
              <a:t>biopsychosocial</a:t>
            </a:r>
            <a:r>
              <a:rPr lang="en-US" sz="1200" b="0" i="0" u="none" strike="noStrike" kern="1200" baseline="0" dirty="0">
                <a:solidFill>
                  <a:schemeClr val="tx1"/>
                </a:solidFill>
                <a:latin typeface="+mn-lt"/>
                <a:ea typeface="+mn-ea"/>
                <a:cs typeface="+mn-cs"/>
              </a:rPr>
              <a:t> approach ensures that physical, psychological, interpersonal, social and cultural factors that contribute to the presentation of the family and infants are examined. The physical and psychosocial wellbeing of the infant cannot be considered separately</a:t>
            </a:r>
          </a:p>
          <a:p>
            <a:r>
              <a:rPr lang="en-US" sz="1200" b="0" i="0" u="none" strike="noStrike" kern="1200" baseline="0" dirty="0">
                <a:solidFill>
                  <a:schemeClr val="tx1"/>
                </a:solidFill>
                <a:latin typeface="+mn-lt"/>
                <a:ea typeface="+mn-ea"/>
                <a:cs typeface="+mn-cs"/>
              </a:rPr>
              <a:t>4.Developmental context: The perinatal and early childhood period is a time of transition and enormous growth for infant and family. Children develop at differing rates across a range of normal parameters and difficulties need to be understood in a developmental context. Emotional,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and developmental problems presenting in infancy can have lifelong consequences but some are the manifestation of normal developmental transitions: over time, with adequate support, they will resolve</a:t>
            </a:r>
          </a:p>
          <a:p>
            <a:r>
              <a:rPr lang="en-US" sz="1200" b="0" i="0" u="none" strike="noStrike" kern="1200" baseline="0" dirty="0">
                <a:solidFill>
                  <a:schemeClr val="tx1"/>
                </a:solidFill>
                <a:latin typeface="+mn-lt"/>
                <a:ea typeface="+mn-ea"/>
                <a:cs typeface="+mn-cs"/>
              </a:rPr>
              <a:t>5.A relational approach: Early development can only be understood within the caregiving context. As described above, this includes attachments and the quality of the infants’ primary relationships. Although individual factors in the child or parent may contribute to current difficulties, the interaction or ‘fit’ between the needs and capabilities of each family member and the sources of stress and support in the family context, could determine outcome.</a:t>
            </a:r>
          </a:p>
          <a:p>
            <a:r>
              <a:rPr lang="en-US" sz="1200" b="0" i="0" u="none" strike="noStrike" kern="1200" baseline="0" dirty="0">
                <a:solidFill>
                  <a:schemeClr val="tx1"/>
                </a:solidFill>
                <a:latin typeface="+mn-lt"/>
                <a:ea typeface="+mn-ea"/>
                <a:cs typeface="+mn-cs"/>
              </a:rPr>
              <a:t>6.Vulnerabilities and strengths: Identifying vulnerabilities and strengths (also called risk and protective factors) helps shape and target interventions.</a:t>
            </a:r>
          </a:p>
          <a:p>
            <a:r>
              <a:rPr lang="en-US" sz="1200" b="0" i="0" u="none" strike="noStrike" kern="1200" baseline="0" dirty="0">
                <a:solidFill>
                  <a:schemeClr val="tx1"/>
                </a:solidFill>
                <a:latin typeface="+mn-lt"/>
                <a:ea typeface="+mn-ea"/>
                <a:cs typeface="+mn-cs"/>
              </a:rPr>
              <a:t>7.The transactional model of development: The transactional model of development (</a:t>
            </a:r>
            <a:r>
              <a:rPr lang="en-US" sz="1200" b="0" i="0" u="none" strike="noStrike" kern="1200" baseline="0" dirty="0" err="1">
                <a:solidFill>
                  <a:schemeClr val="tx1"/>
                </a:solidFill>
                <a:latin typeface="+mn-lt"/>
                <a:ea typeface="+mn-ea"/>
                <a:cs typeface="+mn-cs"/>
              </a:rPr>
              <a:t>Sameroff</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MacKenzie</a:t>
            </a:r>
            <a:r>
              <a:rPr lang="en-US" sz="1200" b="0" i="0" u="none" strike="noStrike" kern="1200" baseline="0" dirty="0">
                <a:solidFill>
                  <a:schemeClr val="tx1"/>
                </a:solidFill>
                <a:latin typeface="+mn-lt"/>
                <a:ea typeface="+mn-ea"/>
                <a:cs typeface="+mn-cs"/>
              </a:rPr>
              <a:t>, 2003) </a:t>
            </a:r>
            <a:r>
              <a:rPr lang="en-US" sz="1200" b="0" i="0" u="none" strike="noStrike" kern="1200" baseline="0" dirty="0" err="1">
                <a:solidFill>
                  <a:schemeClr val="tx1"/>
                </a:solidFill>
                <a:latin typeface="+mn-lt"/>
                <a:ea typeface="+mn-ea"/>
                <a:cs typeface="+mn-cs"/>
              </a:rPr>
              <a:t>emphasises</a:t>
            </a:r>
            <a:r>
              <a:rPr lang="en-US" sz="1200" b="0" i="0" u="none" strike="noStrike" kern="1200" baseline="0" dirty="0">
                <a:solidFill>
                  <a:schemeClr val="tx1"/>
                </a:solidFill>
                <a:latin typeface="+mn-lt"/>
                <a:ea typeface="+mn-ea"/>
                <a:cs typeface="+mn-cs"/>
              </a:rPr>
              <a:t> the interaction between genetic and environmental factors overtime and ‘the development of the child is seen as a product of the continuous dynamic interactions of the child and the experience provided by his or her family and social context’ (</a:t>
            </a:r>
            <a:r>
              <a:rPr lang="en-US" sz="1200" b="0" i="0" u="none" strike="noStrike" kern="1200" baseline="0" dirty="0" err="1">
                <a:solidFill>
                  <a:schemeClr val="tx1"/>
                </a:solidFill>
                <a:latin typeface="+mn-lt"/>
                <a:ea typeface="+mn-ea"/>
                <a:cs typeface="+mn-cs"/>
              </a:rPr>
              <a:t>Sameroff</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Fiese</a:t>
            </a:r>
            <a:r>
              <a:rPr lang="en-US" sz="1200" b="0" i="0" u="none" strike="noStrike" kern="1200" baseline="0" dirty="0">
                <a:solidFill>
                  <a:schemeClr val="tx1"/>
                </a:solidFill>
                <a:latin typeface="+mn-lt"/>
                <a:ea typeface="+mn-ea"/>
                <a:cs typeface="+mn-cs"/>
              </a:rPr>
              <a:t>, 2000, p.10)</a:t>
            </a:r>
          </a:p>
          <a:p>
            <a:r>
              <a:rPr lang="en-US" sz="1200" b="0" i="0" u="none" strike="noStrike" kern="1200" baseline="0" dirty="0">
                <a:solidFill>
                  <a:schemeClr val="tx1"/>
                </a:solidFill>
                <a:latin typeface="+mn-lt"/>
                <a:ea typeface="+mn-ea"/>
                <a:cs typeface="+mn-cs"/>
              </a:rPr>
              <a:t>          A comprehensive assessment is based on an understanding of the developmental tasks of the period and observations of the child-</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relationship. It includes: The clinical assessment interview, observation of parent-child interaction and relationship, as well as developmental assessment of the child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Setting for the Clinical Assessment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Assessment of infants and their families is undertaken in a wide range of settings and circumstances and so the approach will depend upon the clinician’s professional role, practice and the aims of the assessment. Visiting a family at home provides very different information from that obtained in a clinic setting. For example, a family may present only once to their local emergency department late at night when the parents are concerned their baby is unwell and won’t sleep. If seen at home, the practical and financial difficulties (for example, a one-room house and noisy </a:t>
            </a:r>
            <a:r>
              <a:rPr lang="en-US" sz="1200" b="0" i="0" u="none" strike="noStrike" kern="1200" baseline="0" dirty="0" err="1">
                <a:solidFill>
                  <a:schemeClr val="tx1"/>
                </a:solidFill>
                <a:latin typeface="+mn-lt"/>
                <a:ea typeface="+mn-ea"/>
                <a:cs typeface="+mn-cs"/>
              </a:rPr>
              <a:t>neighbours</a:t>
            </a:r>
            <a:r>
              <a:rPr lang="en-US" sz="1200" b="0" i="0" u="none" strike="noStrike" kern="1200" baseline="0" dirty="0">
                <a:solidFill>
                  <a:schemeClr val="tx1"/>
                </a:solidFill>
                <a:latin typeface="+mn-lt"/>
                <a:ea typeface="+mn-ea"/>
                <a:cs typeface="+mn-cs"/>
              </a:rPr>
              <a:t>) that affect their ability to focus on and settle their baby might become more evident. This would alter the focus of the assessment and require a different use of the clinician’s time as well as the potential engagement of other colleagues. Assessment may occur in a mental health setting because there is concern about parental depression and its impact on the infant. Alternatively, a family may be seen regularly in an early childhood clinic, allowing observation over time as their relationships develop and the infant grows. Concerns about abuse or neglect require evaluation and inevitably involve the clinician in the difficult task of establishing rapport and cooperation with parents who feel threatened, afraid or </a:t>
            </a:r>
            <a:r>
              <a:rPr lang="en-US" sz="1200" b="0" i="0" u="none" strike="noStrike" kern="1200" baseline="0" dirty="0" err="1">
                <a:solidFill>
                  <a:schemeClr val="tx1"/>
                </a:solidFill>
                <a:latin typeface="+mn-lt"/>
                <a:ea typeface="+mn-ea"/>
                <a:cs typeface="+mn-cs"/>
              </a:rPr>
              <a:t>criticised</a:t>
            </a:r>
            <a:r>
              <a:rPr lang="en-US" sz="1200" b="0" i="0" u="none" strike="noStrike" kern="1200" baseline="0" dirty="0">
                <a:solidFill>
                  <a:schemeClr val="tx1"/>
                </a:solidFill>
                <a:latin typeface="+mn-lt"/>
                <a:ea typeface="+mn-ea"/>
                <a:cs typeface="+mn-cs"/>
              </a:rPr>
              <a:t>. A developmental assessment or follow-up of a family with a child with medical or developmental problems includes a more direct medical or biological focus, but nonetheless needs to consider the familial and social context. There are no clear right or wrong ways but every clinician needs to think about the advantages and limitations of the approach they take and how this may impact on the information they obtain, and to be sure to include a focus on the relationship between the infant and the parents as well as any individual presenting concerns. </a:t>
            </a:r>
          </a:p>
          <a:p>
            <a:r>
              <a:rPr lang="en-US" sz="1200" b="1" i="0" u="none" strike="noStrike" kern="1200" baseline="0" dirty="0">
                <a:solidFill>
                  <a:schemeClr val="tx1"/>
                </a:solidFill>
                <a:latin typeface="+mn-lt"/>
                <a:ea typeface="+mn-ea"/>
                <a:cs typeface="+mn-cs"/>
              </a:rPr>
              <a:t>Aims of the Assessment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essential aim of assessment, whatever the context or setting, is to identify and understand the problems facing the family as individuals and as a family </a:t>
            </a:r>
            <a:r>
              <a:rPr lang="en-US" sz="1200" b="0" i="1" u="none" strike="noStrike" kern="1200" baseline="0" dirty="0">
                <a:solidFill>
                  <a:schemeClr val="tx1"/>
                </a:solidFill>
                <a:latin typeface="+mn-lt"/>
                <a:ea typeface="+mn-ea"/>
                <a:cs typeface="+mn-cs"/>
              </a:rPr>
              <a:t>system</a:t>
            </a:r>
            <a:r>
              <a:rPr lang="en-US" sz="1200" b="0" i="0" u="none" strike="noStrike" kern="1200" baseline="0" dirty="0">
                <a:solidFill>
                  <a:schemeClr val="tx1"/>
                </a:solidFill>
                <a:latin typeface="+mn-lt"/>
                <a:ea typeface="+mn-ea"/>
                <a:cs typeface="+mn-cs"/>
              </a:rPr>
              <a:t>, their strengths and vulnerabilities, in order to assist them in </a:t>
            </a:r>
            <a:r>
              <a:rPr lang="en-US" sz="1200" b="0" i="0" u="none" strike="noStrike" kern="1200" baseline="0" dirty="0" err="1">
                <a:solidFill>
                  <a:schemeClr val="tx1"/>
                </a:solidFill>
                <a:latin typeface="+mn-lt"/>
                <a:ea typeface="+mn-ea"/>
                <a:cs typeface="+mn-cs"/>
              </a:rPr>
              <a:t>maximising</a:t>
            </a:r>
            <a:r>
              <a:rPr lang="en-US" sz="1200" b="0" i="0" u="none" strike="noStrike" kern="1200" baseline="0" dirty="0">
                <a:solidFill>
                  <a:schemeClr val="tx1"/>
                </a:solidFill>
                <a:latin typeface="+mn-lt"/>
                <a:ea typeface="+mn-ea"/>
                <a:cs typeface="+mn-cs"/>
              </a:rPr>
              <a:t> the developmental potential of their child. Information obtained during the assessment may also be used for other purposes, such as research into clinical or social conditions that affect parenting and child development.</a:t>
            </a:r>
          </a:p>
          <a:p>
            <a:r>
              <a:rPr lang="en-US" sz="1200" b="1" i="0" u="none" strike="noStrike" kern="1200" baseline="0" dirty="0">
                <a:solidFill>
                  <a:schemeClr val="tx1"/>
                </a:solidFill>
                <a:latin typeface="+mn-lt"/>
                <a:ea typeface="+mn-ea"/>
                <a:cs typeface="+mn-cs"/>
              </a:rPr>
              <a:t>Information is obtained about: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current problem: </a:t>
            </a:r>
          </a:p>
          <a:p>
            <a:r>
              <a:rPr lang="en-US" sz="1200" b="0" i="0" u="none" strike="noStrike" kern="1200" baseline="0" dirty="0">
                <a:solidFill>
                  <a:schemeClr val="tx1"/>
                </a:solidFill>
                <a:latin typeface="+mn-lt"/>
                <a:ea typeface="+mn-ea"/>
                <a:cs typeface="+mn-cs"/>
              </a:rPr>
              <a:t>-Why have they come to see you ? (What is the problem?) </a:t>
            </a:r>
          </a:p>
          <a:p>
            <a:r>
              <a:rPr lang="en-US" sz="1200" b="0" i="0" u="none" strike="noStrike" kern="1200" baseline="0" dirty="0">
                <a:solidFill>
                  <a:schemeClr val="tx1"/>
                </a:solidFill>
                <a:latin typeface="+mn-lt"/>
                <a:ea typeface="+mn-ea"/>
                <a:cs typeface="+mn-cs"/>
              </a:rPr>
              <a:t>-How do family members understand and describe what is concerning them? </a:t>
            </a:r>
          </a:p>
          <a:p>
            <a:r>
              <a:rPr lang="en-US" sz="1200" b="0" i="0" u="none" strike="noStrike" kern="1200" baseline="0" dirty="0">
                <a:solidFill>
                  <a:schemeClr val="tx1"/>
                </a:solidFill>
                <a:latin typeface="+mn-lt"/>
                <a:ea typeface="+mn-ea"/>
                <a:cs typeface="+mn-cs"/>
              </a:rPr>
              <a:t>-Has this happened before? </a:t>
            </a:r>
          </a:p>
          <a:p>
            <a:r>
              <a:rPr lang="en-US" sz="1200" b="0" i="0" u="none" strike="noStrike" kern="1200" baseline="0" dirty="0">
                <a:solidFill>
                  <a:schemeClr val="tx1"/>
                </a:solidFill>
                <a:latin typeface="+mn-lt"/>
                <a:ea typeface="+mn-ea"/>
                <a:cs typeface="+mn-cs"/>
              </a:rPr>
              <a:t>-Was there a precipitant? </a:t>
            </a:r>
          </a:p>
          <a:p>
            <a:r>
              <a:rPr lang="en-US" sz="1200" b="0" i="0" u="none" strike="noStrike" kern="1200" baseline="0" dirty="0">
                <a:solidFill>
                  <a:schemeClr val="tx1"/>
                </a:solidFill>
                <a:latin typeface="+mn-lt"/>
                <a:ea typeface="+mn-ea"/>
                <a:cs typeface="+mn-cs"/>
              </a:rPr>
              <a:t>-Why have they sought help now? </a:t>
            </a:r>
          </a:p>
          <a:p>
            <a:r>
              <a:rPr lang="en-US" sz="1200" b="0" i="0" u="none" strike="noStrike" kern="1200" baseline="0" dirty="0">
                <a:solidFill>
                  <a:schemeClr val="tx1"/>
                </a:solidFill>
                <a:latin typeface="+mn-lt"/>
                <a:ea typeface="+mn-ea"/>
                <a:cs typeface="+mn-cs"/>
              </a:rPr>
              <a:t>-What have they tried and what has been helpful? </a:t>
            </a:r>
          </a:p>
          <a:p>
            <a:r>
              <a:rPr lang="en-US" sz="1200" b="0" i="0" u="none" strike="noStrike" kern="1200" baseline="0" dirty="0">
                <a:solidFill>
                  <a:schemeClr val="tx1"/>
                </a:solidFill>
                <a:latin typeface="+mn-lt"/>
                <a:ea typeface="+mn-ea"/>
                <a:cs typeface="+mn-cs"/>
              </a:rPr>
              <a:t>-What made them decide to seek help from you and your service? </a:t>
            </a:r>
          </a:p>
          <a:p>
            <a:r>
              <a:rPr lang="en-US" sz="1200" b="0" i="0" u="none" strike="noStrike" kern="1200" baseline="0" dirty="0">
                <a:solidFill>
                  <a:schemeClr val="tx1"/>
                </a:solidFill>
                <a:latin typeface="+mn-lt"/>
                <a:ea typeface="+mn-ea"/>
                <a:cs typeface="+mn-cs"/>
              </a:rPr>
              <a:t>-What do they want help with? What are their priorities? </a:t>
            </a:r>
          </a:p>
          <a:p>
            <a:r>
              <a:rPr lang="en-US" sz="1200" b="0" i="0" u="none" strike="noStrike" kern="1200" baseline="0" dirty="0">
                <a:solidFill>
                  <a:schemeClr val="tx1"/>
                </a:solidFill>
                <a:latin typeface="+mn-lt"/>
                <a:ea typeface="+mn-ea"/>
                <a:cs typeface="+mn-cs"/>
              </a:rPr>
              <a:t>The background and developmental history of child, parents and family </a:t>
            </a:r>
          </a:p>
          <a:p>
            <a:r>
              <a:rPr lang="en-US" sz="1200" b="0" i="0" u="none" strike="noStrike" kern="1200" baseline="0" dirty="0">
                <a:solidFill>
                  <a:schemeClr val="tx1"/>
                </a:solidFill>
                <a:latin typeface="+mn-lt"/>
                <a:ea typeface="+mn-ea"/>
                <a:cs typeface="+mn-cs"/>
              </a:rPr>
              <a:t>Current supports and stressors. This includes information about: </a:t>
            </a:r>
          </a:p>
          <a:p>
            <a:r>
              <a:rPr lang="en-US" sz="1200" b="0" i="0" u="none" strike="noStrike" kern="1200" baseline="0" dirty="0">
                <a:solidFill>
                  <a:schemeClr val="tx1"/>
                </a:solidFill>
                <a:latin typeface="+mn-lt"/>
                <a:ea typeface="+mn-ea"/>
                <a:cs typeface="+mn-cs"/>
              </a:rPr>
              <a:t>-The individual parent’s history of their own family and </a:t>
            </a:r>
            <a:r>
              <a:rPr lang="en-US" sz="1200" b="0" i="0" u="none" strike="noStrike" kern="1200" baseline="0" dirty="0" err="1">
                <a:solidFill>
                  <a:schemeClr val="tx1"/>
                </a:solidFill>
                <a:latin typeface="+mn-lt"/>
                <a:ea typeface="+mn-ea"/>
                <a:cs typeface="+mn-cs"/>
              </a:rPr>
              <a:t>elationships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-Parents as a couple </a:t>
            </a:r>
          </a:p>
          <a:p>
            <a:r>
              <a:rPr lang="en-US" sz="1200" b="0" i="0" u="none" strike="noStrike" kern="1200" baseline="0" dirty="0">
                <a:solidFill>
                  <a:schemeClr val="tx1"/>
                </a:solidFill>
                <a:latin typeface="+mn-lt"/>
                <a:ea typeface="+mn-ea"/>
                <a:cs typeface="+mn-cs"/>
              </a:rPr>
              <a:t>-Conception, pregnancy and delivery </a:t>
            </a:r>
          </a:p>
          <a:p>
            <a:r>
              <a:rPr lang="en-US" sz="1200" b="0" i="0" u="none" strike="noStrike" kern="1200" baseline="0" dirty="0">
                <a:solidFill>
                  <a:schemeClr val="tx1"/>
                </a:solidFill>
                <a:latin typeface="+mn-lt"/>
                <a:ea typeface="+mn-ea"/>
                <a:cs typeface="+mn-cs"/>
              </a:rPr>
              <a:t>-Child’s </a:t>
            </a:r>
            <a:r>
              <a:rPr lang="en-US" sz="1200" b="0" i="0" u="none" strike="noStrike" kern="1200" baseline="0" dirty="0" err="1">
                <a:solidFill>
                  <a:schemeClr val="tx1"/>
                </a:solidFill>
                <a:latin typeface="+mn-lt"/>
                <a:ea typeface="+mn-ea"/>
                <a:cs typeface="+mn-cs"/>
              </a:rPr>
              <a:t>evelopment</a:t>
            </a:r>
            <a:r>
              <a:rPr lang="en-US" sz="1200" b="0" i="0" u="none" strike="noStrike" kern="1200" baseline="0" dirty="0">
                <a:solidFill>
                  <a:schemeClr val="tx1"/>
                </a:solidFill>
                <a:latin typeface="+mn-lt"/>
                <a:ea typeface="+mn-ea"/>
                <a:cs typeface="+mn-cs"/>
              </a:rPr>
              <a:t> since birth.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Assessment Process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There are a number of key considerations in assessing families with infants or young children. It is important to enable parents and caregivers to explore the complex emotions related to parenting and to support them to identify obstacles that may impede their best efforts. This process is best facilitated by an approach that starts from the assumption that parents are the experts on their child and have their child’s best interests at heart. In addition, </a:t>
            </a:r>
            <a:r>
              <a:rPr lang="en-US" sz="1200" b="0" i="0" u="none" strike="noStrike" kern="1200" baseline="0" dirty="0" err="1">
                <a:solidFill>
                  <a:schemeClr val="tx1"/>
                </a:solidFill>
                <a:latin typeface="+mn-lt"/>
                <a:ea typeface="+mn-ea"/>
                <a:cs typeface="+mn-cs"/>
              </a:rPr>
              <a:t>non-judgemental</a:t>
            </a:r>
            <a:r>
              <a:rPr lang="en-US" sz="1200" b="0" i="0" u="none" strike="noStrike" kern="1200" baseline="0" dirty="0">
                <a:solidFill>
                  <a:schemeClr val="tx1"/>
                </a:solidFill>
                <a:latin typeface="+mn-lt"/>
                <a:ea typeface="+mn-ea"/>
                <a:cs typeface="+mn-cs"/>
              </a:rPr>
              <a:t> listening and genuine curiosity about the problem, the family and the child are essential in communicating the clinician’s interest and concern. As the assessment includes a family member who is not yet verbal and able to tell their own story in words, observation of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interactions, of more than what is spoken, provides the clinician with rich information about the family system. Finally, the provision of information, advice and intervention should not precede a thorough understanding of the presenting issues.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Information is obtained about: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current problem: </a:t>
            </a:r>
          </a:p>
          <a:p>
            <a:r>
              <a:rPr lang="en-US" sz="1200" b="0" i="0" u="none" strike="noStrike" kern="1200" baseline="0" dirty="0">
                <a:solidFill>
                  <a:schemeClr val="tx1"/>
                </a:solidFill>
                <a:latin typeface="+mn-lt"/>
                <a:ea typeface="+mn-ea"/>
                <a:cs typeface="+mn-cs"/>
              </a:rPr>
              <a:t>1.Why have they come to see you ? (What is the problem?) </a:t>
            </a:r>
          </a:p>
          <a:p>
            <a:r>
              <a:rPr lang="en-US" sz="1200" b="0" i="0" u="none" strike="noStrike" kern="1200" baseline="0" dirty="0">
                <a:solidFill>
                  <a:schemeClr val="tx1"/>
                </a:solidFill>
                <a:latin typeface="+mn-lt"/>
                <a:ea typeface="+mn-ea"/>
                <a:cs typeface="+mn-cs"/>
              </a:rPr>
              <a:t>2.How do family members understand and describe what is concerning them? </a:t>
            </a:r>
          </a:p>
          <a:p>
            <a:r>
              <a:rPr lang="en-US" sz="1200" b="0" i="0" u="none" strike="noStrike" kern="1200" baseline="0" dirty="0">
                <a:solidFill>
                  <a:schemeClr val="tx1"/>
                </a:solidFill>
                <a:latin typeface="+mn-lt"/>
                <a:ea typeface="+mn-ea"/>
                <a:cs typeface="+mn-cs"/>
              </a:rPr>
              <a:t>3.Has this happened before? </a:t>
            </a:r>
          </a:p>
          <a:p>
            <a:r>
              <a:rPr lang="en-US" sz="1200" b="0" i="0" u="none" strike="noStrike" kern="1200" baseline="0" dirty="0">
                <a:solidFill>
                  <a:schemeClr val="tx1"/>
                </a:solidFill>
                <a:latin typeface="+mn-lt"/>
                <a:ea typeface="+mn-ea"/>
                <a:cs typeface="+mn-cs"/>
              </a:rPr>
              <a:t>4.Was there a precipitant? </a:t>
            </a:r>
          </a:p>
          <a:p>
            <a:r>
              <a:rPr lang="en-US" sz="1200" b="0" i="0" u="none" strike="noStrike" kern="1200" baseline="0" dirty="0">
                <a:solidFill>
                  <a:schemeClr val="tx1"/>
                </a:solidFill>
                <a:latin typeface="+mn-lt"/>
                <a:ea typeface="+mn-ea"/>
                <a:cs typeface="+mn-cs"/>
              </a:rPr>
              <a:t>5.Why have they sought help now? </a:t>
            </a:r>
          </a:p>
          <a:p>
            <a:r>
              <a:rPr lang="en-US" sz="1200" b="0" i="0" u="none" strike="noStrike" kern="1200" baseline="0" dirty="0">
                <a:solidFill>
                  <a:schemeClr val="tx1"/>
                </a:solidFill>
                <a:latin typeface="+mn-lt"/>
                <a:ea typeface="+mn-ea"/>
                <a:cs typeface="+mn-cs"/>
              </a:rPr>
              <a:t>6.What have they tried and what has been helpful? </a:t>
            </a:r>
          </a:p>
          <a:p>
            <a:r>
              <a:rPr lang="en-US" sz="1200" b="0" i="0" u="none" strike="noStrike" kern="1200" baseline="0" dirty="0">
                <a:solidFill>
                  <a:schemeClr val="tx1"/>
                </a:solidFill>
                <a:latin typeface="+mn-lt"/>
                <a:ea typeface="+mn-ea"/>
                <a:cs typeface="+mn-cs"/>
              </a:rPr>
              <a:t>7.What made them decide to seek help from you and your service? </a:t>
            </a:r>
          </a:p>
          <a:p>
            <a:r>
              <a:rPr lang="en-US" sz="1200" b="0" i="0" u="none" strike="noStrike" kern="1200" baseline="0" dirty="0">
                <a:solidFill>
                  <a:schemeClr val="tx1"/>
                </a:solidFill>
                <a:latin typeface="+mn-lt"/>
                <a:ea typeface="+mn-ea"/>
                <a:cs typeface="+mn-cs"/>
              </a:rPr>
              <a:t>8.What do they want help with? What are their priorities?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background and developmental history of: </a:t>
            </a:r>
          </a:p>
          <a:p>
            <a:r>
              <a:rPr lang="en-US" sz="1200" b="0" i="0" u="none" strike="noStrike" kern="1200" baseline="0" dirty="0">
                <a:solidFill>
                  <a:schemeClr val="tx1"/>
                </a:solidFill>
                <a:latin typeface="+mn-lt"/>
                <a:ea typeface="+mn-ea"/>
                <a:cs typeface="+mn-cs"/>
              </a:rPr>
              <a:t>1.Child </a:t>
            </a:r>
          </a:p>
          <a:p>
            <a:r>
              <a:rPr lang="en-US" sz="1200" b="0" i="0" u="none" strike="noStrike" kern="1200" baseline="0" dirty="0">
                <a:solidFill>
                  <a:schemeClr val="tx1"/>
                </a:solidFill>
                <a:latin typeface="+mn-lt"/>
                <a:ea typeface="+mn-ea"/>
                <a:cs typeface="+mn-cs"/>
              </a:rPr>
              <a:t>2.Parents and family </a:t>
            </a:r>
          </a:p>
          <a:p>
            <a:r>
              <a:rPr lang="en-US" sz="1200" b="0" i="0" u="none" strike="noStrike" kern="1200" baseline="0" dirty="0">
                <a:solidFill>
                  <a:schemeClr val="tx1"/>
                </a:solidFill>
                <a:latin typeface="+mn-lt"/>
                <a:ea typeface="+mn-ea"/>
                <a:cs typeface="+mn-cs"/>
              </a:rPr>
              <a:t>3.Current supports and stressors. This includes information about: </a:t>
            </a:r>
          </a:p>
          <a:p>
            <a:r>
              <a:rPr lang="en-US" sz="1200" b="0" i="0" u="none" strike="noStrike" kern="1200" baseline="0" dirty="0">
                <a:solidFill>
                  <a:schemeClr val="tx1"/>
                </a:solidFill>
                <a:latin typeface="+mn-lt"/>
                <a:ea typeface="+mn-ea"/>
                <a:cs typeface="+mn-cs"/>
              </a:rPr>
              <a:t>	o The individual parent’s history of their own family and </a:t>
            </a:r>
            <a:r>
              <a:rPr lang="en-US" sz="1200" b="0" i="0" u="none" strike="noStrike" kern="1200" baseline="0" dirty="0" err="1">
                <a:solidFill>
                  <a:schemeClr val="tx1"/>
                </a:solidFill>
                <a:latin typeface="+mn-lt"/>
                <a:ea typeface="+mn-ea"/>
                <a:cs typeface="+mn-cs"/>
              </a:rPr>
              <a:t>elationships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o Parents as a couple </a:t>
            </a:r>
          </a:p>
          <a:p>
            <a:r>
              <a:rPr lang="en-US" sz="1200" b="0" i="0" u="none" strike="noStrike" kern="1200" baseline="0" dirty="0">
                <a:solidFill>
                  <a:schemeClr val="tx1"/>
                </a:solidFill>
                <a:latin typeface="+mn-lt"/>
                <a:ea typeface="+mn-ea"/>
                <a:cs typeface="+mn-cs"/>
              </a:rPr>
              <a:t>	o Conception, pregnancy and delivery </a:t>
            </a:r>
          </a:p>
          <a:p>
            <a:r>
              <a:rPr lang="en-US" sz="1200" b="0" i="0" u="none" strike="noStrike" kern="1200" baseline="0" dirty="0">
                <a:solidFill>
                  <a:schemeClr val="tx1"/>
                </a:solidFill>
                <a:latin typeface="+mn-lt"/>
                <a:ea typeface="+mn-ea"/>
                <a:cs typeface="+mn-cs"/>
              </a:rPr>
              <a:t>	o Child’s </a:t>
            </a:r>
            <a:r>
              <a:rPr lang="en-US" sz="1200" b="0" i="0" u="none" strike="noStrike" kern="1200" baseline="0" dirty="0" err="1">
                <a:solidFill>
                  <a:schemeClr val="tx1"/>
                </a:solidFill>
                <a:latin typeface="+mn-lt"/>
                <a:ea typeface="+mn-ea"/>
                <a:cs typeface="+mn-cs"/>
              </a:rPr>
              <a:t>evelopment</a:t>
            </a:r>
            <a:r>
              <a:rPr lang="en-US" sz="1200" b="0" i="0" u="none" strike="noStrike" kern="1200" baseline="0" dirty="0">
                <a:solidFill>
                  <a:schemeClr val="tx1"/>
                </a:solidFill>
                <a:latin typeface="+mn-lt"/>
                <a:ea typeface="+mn-ea"/>
                <a:cs typeface="+mn-cs"/>
              </a:rPr>
              <a:t> since birth.</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Interview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goal of the interview is not only to gather information and objective data, but also to form a therapeutic relationship within which the problem can be understood and hopefully resolved. Whether a family is seen only once or for a series of contacts, the process of developing a therapeutic alliance often determines success in eliciting the facts of the history. Just as parenting is primarily about relationships, so contact with distressed families needs to be understood as a professional relationship within which the family can feel heard and understood, and therefore better able to care for their child. </a:t>
            </a:r>
          </a:p>
          <a:p>
            <a:r>
              <a:rPr lang="en-US" sz="1200" b="0" i="0" u="none" strike="noStrike" kern="1200" baseline="0" dirty="0">
                <a:solidFill>
                  <a:schemeClr val="tx1"/>
                </a:solidFill>
                <a:latin typeface="+mn-lt"/>
                <a:ea typeface="+mn-ea"/>
                <a:cs typeface="+mn-cs"/>
              </a:rPr>
              <a:t>          It is important to be clear and direct about the purpose of the interview, professional roles and responsibilities, and any limits to confidentiality. Even when assessing concerns about child maltreatment or providing a medico-legal report, the importance of the therapeutic alliance cannot be underestimated. Listen carefully to the family: Why have they come? What are their concerns? What do they want help with? </a:t>
            </a:r>
          </a:p>
          <a:p>
            <a:r>
              <a:rPr lang="en-US" sz="1200" b="0" i="0" u="none" strike="noStrike" kern="1200" baseline="0" dirty="0">
                <a:solidFill>
                  <a:schemeClr val="tx1"/>
                </a:solidFill>
                <a:latin typeface="+mn-lt"/>
                <a:ea typeface="+mn-ea"/>
                <a:cs typeface="+mn-cs"/>
              </a:rPr>
              <a:t>	During the interview, there are opportunities to observe the infant or toddler and their interactions with the adults. A unique aspect of assessing families with an infant or young child is that frequently the “patient” has no words to tell their side of the story. In this case, what is observed about the child, their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their responses and the interaction between family members is crucial in helping the clinician understand the child’s experience. </a:t>
            </a:r>
          </a:p>
          <a:p>
            <a:r>
              <a:rPr lang="en-US" sz="1200" b="0" i="0" u="none" strike="noStrike" kern="1200" baseline="0" dirty="0">
                <a:solidFill>
                  <a:schemeClr val="tx1"/>
                </a:solidFill>
                <a:latin typeface="+mn-lt"/>
                <a:ea typeface="+mn-ea"/>
                <a:cs typeface="+mn-cs"/>
              </a:rPr>
              <a:t>	The clinician and parents can then construct a narrative or “story”—an account of the family’s experience with the child—to make sense of what is happening. This understanding or “version of the story” is often modified through the assessment and intervention, as development and change occur. </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a:t>
            </a:r>
            <a:r>
              <a:rPr lang="en-US" baseline="0" dirty="0"/>
              <a:t> you should understand the following about the clinical assessment of infants, </a:t>
            </a:r>
            <a:r>
              <a:rPr lang="en-US" baseline="0" dirty="0" err="1"/>
              <a:t>pre-schoolers</a:t>
            </a:r>
            <a:r>
              <a:rPr lang="en-US" baseline="0" dirty="0"/>
              <a:t> and their families</a:t>
            </a:r>
          </a:p>
          <a:p>
            <a:endParaRPr lang="en-US" baseline="0" dirty="0"/>
          </a:p>
          <a:p>
            <a:r>
              <a:rPr lang="en-US" baseline="0" dirty="0"/>
              <a:t>Health professionals meet families with infants and young children in many different circumstances, from the family home to acute hospital settings. The extent to which mental health and development is the focus of assessment and intervention will be determined by the setting and the family and their presenting concerns. Children’s social and emotional wellbeing and physical health and development cannot be considered in isolation or separately from the quality of family relationships and social and cultural context. Wherever they live and whichever culture they are born into, all babies depend on warm, responsive, language rich, protective environments in which to grow and develop. The quality of care that small children receive is critical to their survival, growth and psychological development (WHO, 2004).</a:t>
            </a:r>
          </a:p>
          <a:p>
            <a:r>
              <a:rPr lang="en-US" baseline="0" dirty="0"/>
              <a:t>How families and communities meet children’s developmental needs varies greatly across cultures and communities. For example, the small family group typical of many western nations differs greatly from the multiple caretaking arrangements in many other parts of the world.</a:t>
            </a:r>
          </a:p>
          <a:p>
            <a:endParaRPr lang="en-US" baseline="0" dirty="0"/>
          </a:p>
          <a:p>
            <a:r>
              <a:rPr lang="en-US" baseline="0" dirty="0"/>
              <a:t>This chapter outlines a framework for assessing infants, young children and their families. It provides an approach to understanding and formulating their difficulties that can be adapted to a range of settings. No matter what the presenting issue, a comprehensive assessment always includes factors that contribute to resilience and vulnerability in the child, the parents and wider family, and the social and cultural context. This information is used to inform and focus interventions. Assessment of risk (e.g., developmental risk, risk of harm to the infant or the caregiver) is also part of all infant and early childhood health and mental health assessments. The aims of this chapter are: to enhance the interest and ability of health professionals to assess mental health and developmental issues in all their dealings with families who present during this period of rapid developmental change, and to introduce the clinical field of infant mental health, an area of research and practice that has developed substantially over the last 30 years.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Attachment-Informed Assessment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 noted above, formal assessment of attachment is not usually conducted in clinical settings, but an attachment-informed approach to assessment includes: </a:t>
            </a:r>
          </a:p>
          <a:p>
            <a:r>
              <a:rPr lang="en-US" sz="1200" b="0" i="0" u="none" strike="noStrike" kern="1200" baseline="0" dirty="0">
                <a:solidFill>
                  <a:schemeClr val="tx1"/>
                </a:solidFill>
                <a:latin typeface="+mn-lt"/>
                <a:ea typeface="+mn-ea"/>
                <a:cs typeface="+mn-cs"/>
              </a:rPr>
              <a:t>-The history of the conception, pregnancy and birth and any losses or significant difficulties for the family associated with this time. </a:t>
            </a:r>
          </a:p>
          <a:p>
            <a:r>
              <a:rPr lang="en-US" sz="1200" b="0" i="0" u="none" strike="noStrike" kern="1200" baseline="0" dirty="0">
                <a:solidFill>
                  <a:schemeClr val="tx1"/>
                </a:solidFill>
                <a:latin typeface="+mn-lt"/>
                <a:ea typeface="+mn-ea"/>
                <a:cs typeface="+mn-cs"/>
              </a:rPr>
              <a:t>-A history of the child’s attachments. It is important to focus on a chronological account of the significant attachment figures available to the child since birth, particularly disruptions in care, abandonment or losses, alternate caregivers, neglect of care and abuse. Availability of the current primary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and contact with other caregivers should be noted, as well as the child’s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with each, and response to changes of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In older children, relationships with peers and siblings should be described. </a:t>
            </a:r>
          </a:p>
          <a:p>
            <a:r>
              <a:rPr lang="en-US" sz="1200" b="0" i="0" u="none" strike="noStrike" kern="1200" baseline="0" dirty="0">
                <a:solidFill>
                  <a:schemeClr val="tx1"/>
                </a:solidFill>
                <a:latin typeface="+mn-lt"/>
                <a:ea typeface="+mn-ea"/>
                <a:cs typeface="+mn-cs"/>
              </a:rPr>
              <a:t>-Details and observations of the infant or child’s current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Of particular interest in relation to attachment quality and disruptions or disorder are: </a:t>
            </a:r>
          </a:p>
          <a:p>
            <a:r>
              <a:rPr lang="en-US" sz="1200" b="0" i="0" u="none" strike="noStrike" kern="1200" baseline="0" dirty="0">
                <a:solidFill>
                  <a:schemeClr val="tx1"/>
                </a:solidFill>
                <a:latin typeface="+mn-lt"/>
                <a:ea typeface="+mn-ea"/>
                <a:cs typeface="+mn-cs"/>
              </a:rPr>
              <a:t>	-Help or comfort-seeking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including response to pain or distress (e.g., who do they go to if they fall and hurt themselves; do they show distress; are they discriminating about who can comfort them? are they shy with strangers?) </a:t>
            </a:r>
          </a:p>
          <a:p>
            <a:r>
              <a:rPr lang="en-US" sz="1200" b="0" i="0" u="none" strike="noStrike" kern="1200" baseline="0" dirty="0">
                <a:solidFill>
                  <a:schemeClr val="tx1"/>
                </a:solidFill>
                <a:latin typeface="+mn-lt"/>
                <a:ea typeface="+mn-ea"/>
                <a:cs typeface="+mn-cs"/>
              </a:rPr>
              <a:t>	-Quality of interaction and ability to use caregiver or another adult for comfort, including ability to explore and play in a new setting, response to limit setting and the nature of the interaction with the clinician. </a:t>
            </a:r>
          </a:p>
          <a:p>
            <a:r>
              <a:rPr lang="en-US" sz="1200" b="0" i="0" u="none" strike="noStrike" kern="1200" baseline="0" dirty="0">
                <a:solidFill>
                  <a:schemeClr val="tx1"/>
                </a:solidFill>
                <a:latin typeface="+mn-lt"/>
                <a:ea typeface="+mn-ea"/>
                <a:cs typeface="+mn-cs"/>
              </a:rPr>
              <a:t>This needs to be understood within a developmental framework. A six-month-old is less likely to show shyness or fear of strangers than a 12-month-old. A three-year-old may be able to use verbal information from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(e.g., “I am going out for a minute, I will be back soon”) to tolerate a short separation while a 15-month-old is less able to do this.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47424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infant is born with a genetic endowment, including what is often called temperament, and at birth has already been affected by their environment in utero (for example, the adequacy of nutrition, drug or alcohol exposure, prematurity or other medical illness) (see Chapter B.1). These are biological contributions to the presentation. The quality of parenting may alleviate or exacerbate a child’s constitutional difficulties. This is often described as goodness of fit between parental expectations and capabilities and infant aptitudes and needs. It includes psychosocial and interpersonal factors, as well as biological aspects of the parents’ and infants’ health that affect their ability to meet their baby’s needs. The place of the child in the family, including gender and birth order, the meaning of this child to these parents at this time in their lives and their place in the sociocultural context are also important. Information should be obtained about biological, psychological and social factors that have helped or hindered the family now and in the past. </a:t>
            </a:r>
          </a:p>
          <a:p>
            <a:endParaRPr lang="en-US" dirty="0"/>
          </a:p>
          <a:p>
            <a:r>
              <a:rPr lang="en-US" dirty="0"/>
              <a:t>Biological Factors These include genetic vulnerability, past and current health, and any significant family history of illness. In the young child this includes intra-uterine exposure to drugs or other toxins, and other factors affecting development and physical health. </a:t>
            </a:r>
          </a:p>
          <a:p>
            <a:endParaRPr lang="en-US" dirty="0"/>
          </a:p>
          <a:p>
            <a:r>
              <a:rPr lang="en-US" dirty="0"/>
              <a:t>Psychological and Relational Factors Intra-psychic factors, such as current psychiatric illness, personality issues and attachment style and interpersonal factors, such as the history and quality of current relationships. </a:t>
            </a:r>
          </a:p>
          <a:p>
            <a:endParaRPr lang="en-US" dirty="0"/>
          </a:p>
          <a:p>
            <a:r>
              <a:rPr lang="en-US" dirty="0"/>
              <a:t>Social, Cultural and Contextual Factors Factors in the social context, the degree of cultural and social isolation or support, financial security and parental employment. Socioeconomic status is a powerful predictor of infant developmental outcome (</a:t>
            </a:r>
            <a:r>
              <a:rPr lang="en-US" dirty="0" err="1"/>
              <a:t>Zeanah</a:t>
            </a:r>
            <a:r>
              <a:rPr lang="en-US" dirty="0"/>
              <a:t> et al, 1997), but the family’s ability and willingness to access and use support is crucial. Factors to be considered here, identified by </a:t>
            </a:r>
            <a:r>
              <a:rPr lang="en-US" dirty="0" err="1"/>
              <a:t>Reder</a:t>
            </a:r>
            <a:r>
              <a:rPr lang="en-US" dirty="0"/>
              <a:t> et al (2003), are outlined in the above text box.</a:t>
            </a: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42287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Becoming a parent is a powerful trigger for feelings, thoughts and memories about a person’s own upbringing. Many aspects of parenting are determined by how we were parented ourselves, who held us, how were we comforted, how our needs were met. This information is stored in procedural memory, memory for actions, not in verbal memory. The earliest experiences with our parents occurred long before we were able to put emotions in words. As Winnicott (1987) puts it: “… she was a baby once, and she has in her the memories of being a baby; she also has memories of being cared for, and these memories either help or hinder her in her own experience as a mother” (p 6). </a:t>
            </a:r>
          </a:p>
          <a:p>
            <a:endParaRPr lang="en-US" dirty="0"/>
          </a:p>
          <a:p>
            <a:r>
              <a:rPr lang="en-US" dirty="0"/>
              <a:t>Parents who experienced abuse or neglect as children enter parenthood at a disadvantage. This is because of the abusive models of relationships they have to draw on, the effect of early neglect or abuse on their own capacity for </a:t>
            </a:r>
            <a:r>
              <a:rPr lang="en-US" dirty="0" err="1"/>
              <a:t>selfregulation</a:t>
            </a:r>
            <a:r>
              <a:rPr lang="en-US" dirty="0"/>
              <a:t> and reflection, and this is often associated with limited current family and social support. Only about one third of children who have been abused go on to be abusive parents (Egeland et al, 2002), but this is clearly a risk factor for difficulties in parenting. Assessment of risk is discussed in more detail below.</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1037947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solidFill>
                  <a:schemeClr val="tx1"/>
                </a:solidFill>
              </a:rPr>
              <a:t>Observation provides information about:</a:t>
            </a:r>
          </a:p>
          <a:p>
            <a:pPr marL="171450" indent="-171450">
              <a:buFont typeface="Arial" panose="020B0604020202020204" pitchFamily="34" charset="0"/>
              <a:buChar char="•"/>
            </a:pPr>
            <a:r>
              <a:rPr lang="en-US" dirty="0">
                <a:solidFill>
                  <a:schemeClr val="tx1"/>
                </a:solidFill>
              </a:rPr>
              <a:t>The child’s sense of safety in an unfamiliar environment</a:t>
            </a:r>
          </a:p>
          <a:p>
            <a:pPr marL="171450" indent="-171450">
              <a:buFont typeface="Arial" panose="020B0604020202020204" pitchFamily="34" charset="0"/>
              <a:buChar char="•"/>
            </a:pPr>
            <a:r>
              <a:rPr lang="en-US" dirty="0">
                <a:solidFill>
                  <a:schemeClr val="tx1"/>
                </a:solidFill>
              </a:rPr>
              <a:t>Parental sensitivity to the child</a:t>
            </a:r>
          </a:p>
          <a:p>
            <a:pPr marL="171450" indent="-171450">
              <a:buFont typeface="Arial" panose="020B0604020202020204" pitchFamily="34" charset="0"/>
              <a:buChar char="•"/>
            </a:pPr>
            <a:r>
              <a:rPr lang="en-US" dirty="0">
                <a:solidFill>
                  <a:schemeClr val="tx1"/>
                </a:solidFill>
              </a:rPr>
              <a:t>Child responsiveness to parental care and attention</a:t>
            </a:r>
          </a:p>
          <a:p>
            <a:pPr marL="171450" indent="-171450">
              <a:buFont typeface="Arial" panose="020B0604020202020204" pitchFamily="34" charset="0"/>
              <a:buChar char="•"/>
            </a:pPr>
            <a:r>
              <a:rPr lang="en-US" dirty="0">
                <a:solidFill>
                  <a:schemeClr val="tx1"/>
                </a:solidFill>
              </a:rPr>
              <a:t>Help and comfort seeking by the child</a:t>
            </a:r>
          </a:p>
          <a:p>
            <a:pPr marL="171450" indent="-171450">
              <a:buFont typeface="Arial" panose="020B0604020202020204" pitchFamily="34" charset="0"/>
              <a:buChar char="•"/>
            </a:pPr>
            <a:r>
              <a:rPr lang="en-US" dirty="0">
                <a:solidFill>
                  <a:schemeClr val="tx1"/>
                </a:solidFill>
              </a:rPr>
              <a:t>Shared attention and enjoyment</a:t>
            </a:r>
          </a:p>
          <a:p>
            <a:pPr marL="171450" indent="-171450">
              <a:buFont typeface="Arial" panose="020B0604020202020204" pitchFamily="34" charset="0"/>
              <a:buChar char="•"/>
            </a:pPr>
            <a:r>
              <a:rPr lang="en-US" dirty="0">
                <a:solidFill>
                  <a:schemeClr val="tx1"/>
                </a:solidFill>
              </a:rPr>
              <a:t>Fit between parent and child</a:t>
            </a:r>
          </a:p>
          <a:p>
            <a:pPr marL="171450" indent="-171450">
              <a:buFont typeface="Arial" panose="020B0604020202020204" pitchFamily="34" charset="0"/>
              <a:buChar char="•"/>
            </a:pPr>
            <a:r>
              <a:rPr lang="en-US" dirty="0">
                <a:solidFill>
                  <a:schemeClr val="tx1"/>
                </a:solidFill>
              </a:rPr>
              <a:t>Child and parent safety</a:t>
            </a:r>
          </a:p>
          <a:p>
            <a:pPr marL="171450" indent="-171450">
              <a:buFont typeface="Arial" panose="020B0604020202020204" pitchFamily="34" charset="0"/>
              <a:buChar char="•"/>
            </a:pPr>
            <a:r>
              <a:rPr lang="en-US" dirty="0">
                <a:solidFill>
                  <a:schemeClr val="tx1"/>
                </a:solidFill>
              </a:rPr>
              <a:t>Parents’ capacity to work together to care for the child and the quality of their relationship</a:t>
            </a:r>
          </a:p>
          <a:p>
            <a:pPr marL="171450" indent="-171450">
              <a:buFont typeface="Arial" panose="020B0604020202020204" pitchFamily="34" charset="0"/>
              <a:buChar char="•"/>
            </a:pPr>
            <a:r>
              <a:rPr lang="en-US" dirty="0">
                <a:solidFill>
                  <a:schemeClr val="tx1"/>
                </a:solidFill>
              </a:rPr>
              <a:t>The relationship and interaction with the child is affected by:</a:t>
            </a:r>
          </a:p>
          <a:p>
            <a:pPr marL="1200150" lvl="2" indent="-285750">
              <a:buFont typeface="Calibri" panose="020F0502020204030204" pitchFamily="34" charset="0"/>
              <a:buChar char="ꟷ"/>
            </a:pPr>
            <a:r>
              <a:rPr lang="en-US" dirty="0">
                <a:solidFill>
                  <a:schemeClr val="tx1"/>
                </a:solidFill>
              </a:rPr>
              <a:t>Immediate contextual factors</a:t>
            </a:r>
          </a:p>
          <a:p>
            <a:pPr marL="1200150" lvl="2" indent="-285750">
              <a:buFont typeface="Calibri" panose="020F0502020204030204" pitchFamily="34" charset="0"/>
              <a:buChar char="ꟷ"/>
            </a:pPr>
            <a:r>
              <a:rPr lang="en-US" dirty="0">
                <a:solidFill>
                  <a:schemeClr val="tx1"/>
                </a:solidFill>
              </a:rPr>
              <a:t>Individual aspects and characteristics of the caregiver and child</a:t>
            </a:r>
          </a:p>
          <a:p>
            <a:pPr marL="1200150" lvl="2" indent="-285750">
              <a:buFont typeface="Calibri" panose="020F0502020204030204" pitchFamily="34" charset="0"/>
              <a:buChar char="ꟷ"/>
            </a:pPr>
            <a:r>
              <a:rPr lang="en-US" dirty="0">
                <a:solidFill>
                  <a:schemeClr val="tx1"/>
                </a:solidFill>
              </a:rPr>
              <a:t>Events in the past, especially the parents’ experience of being parented</a:t>
            </a:r>
          </a:p>
          <a:p>
            <a:pPr marL="742950" lvl="1" indent="-285750">
              <a:buFont typeface="Arial" panose="020B0604020202020204" pitchFamily="34" charset="0"/>
              <a:buChar char="•"/>
            </a:pPr>
            <a:r>
              <a:rPr lang="en-US" dirty="0">
                <a:solidFill>
                  <a:schemeClr val="tx1"/>
                </a:solidFill>
              </a:rPr>
              <a:t>The language used by parents, the way they talk to and about their child also provides information. You may notice for example: </a:t>
            </a:r>
          </a:p>
          <a:p>
            <a:pPr marL="1200150" lvl="2" indent="-285750">
              <a:buFont typeface="Calibri" panose="020F0502020204030204" pitchFamily="34" charset="0"/>
              <a:buChar char="ꟷ"/>
            </a:pPr>
            <a:r>
              <a:rPr lang="en-US" dirty="0">
                <a:solidFill>
                  <a:schemeClr val="tx1"/>
                </a:solidFill>
              </a:rPr>
              <a:t>Offhand remarks and nicknames</a:t>
            </a:r>
          </a:p>
          <a:p>
            <a:pPr marL="1200150" lvl="2" indent="-285750">
              <a:buFont typeface="Calibri" panose="020F0502020204030204" pitchFamily="34" charset="0"/>
              <a:buChar char="ꟷ"/>
            </a:pPr>
            <a:r>
              <a:rPr lang="en-US" dirty="0">
                <a:solidFill>
                  <a:schemeClr val="tx1"/>
                </a:solidFill>
              </a:rPr>
              <a:t>Stories</a:t>
            </a:r>
          </a:p>
          <a:p>
            <a:pPr marL="1200150" lvl="2" indent="-285750">
              <a:buFont typeface="Calibri" panose="020F0502020204030204" pitchFamily="34" charset="0"/>
              <a:buChar char="ꟷ"/>
            </a:pPr>
            <a:r>
              <a:rPr lang="en-US" dirty="0">
                <a:solidFill>
                  <a:schemeClr val="tx1"/>
                </a:solidFill>
              </a:rPr>
              <a:t>Non-verbal communication between parents, and between parent and child, particularly facial expression and touch</a:t>
            </a:r>
          </a:p>
          <a:p>
            <a:pPr marL="1200150" lvl="2" indent="-285750">
              <a:buFont typeface="Calibri" panose="020F0502020204030204" pitchFamily="34" charset="0"/>
              <a:buChar char="ꟷ"/>
            </a:pPr>
            <a:r>
              <a:rPr lang="en-US" dirty="0">
                <a:solidFill>
                  <a:schemeClr val="tx1"/>
                </a:solidFill>
              </a:rPr>
              <a:t>What parents say to the child, what they say about the child and how these compare</a:t>
            </a:r>
          </a:p>
          <a:p>
            <a:pPr marL="742950" lvl="1" indent="-285750">
              <a:buFont typeface="Arial" panose="020B0604020202020204" pitchFamily="34" charset="0"/>
              <a:buChar char="•"/>
            </a:pPr>
            <a:r>
              <a:rPr lang="en-US" dirty="0">
                <a:solidFill>
                  <a:schemeClr val="tx1"/>
                </a:solidFill>
              </a:rPr>
              <a:t>Ideally, communication between parent and infant or young child is </a:t>
            </a:r>
            <a:r>
              <a:rPr lang="en-US" i="1" dirty="0">
                <a:solidFill>
                  <a:schemeClr val="tx1"/>
                </a:solidFill>
              </a:rPr>
              <a:t>contingent, collaborative </a:t>
            </a:r>
            <a:r>
              <a:rPr lang="en-US" dirty="0">
                <a:solidFill>
                  <a:schemeClr val="tx1"/>
                </a:solidFill>
              </a:rPr>
              <a:t>and </a:t>
            </a:r>
            <a:r>
              <a:rPr lang="en-US" i="1" dirty="0">
                <a:solidFill>
                  <a:schemeClr val="tx1"/>
                </a:solidFill>
              </a:rPr>
              <a:t>emotionally attuned</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Context -The family and the social environment </a:t>
            </a:r>
            <a:r>
              <a:rPr lang="en-US" sz="1400" dirty="0">
                <a:solidFill>
                  <a:schemeClr val="tx1"/>
                </a:solidFill>
              </a:rPr>
              <a:t>(</a:t>
            </a:r>
            <a:r>
              <a:rPr lang="en-US" sz="1400" i="1" dirty="0" err="1">
                <a:solidFill>
                  <a:schemeClr val="tx1"/>
                </a:solidFill>
              </a:rPr>
              <a:t>Reder</a:t>
            </a:r>
            <a:r>
              <a:rPr lang="en-US" sz="1400" i="1" dirty="0">
                <a:solidFill>
                  <a:schemeClr val="tx1"/>
                </a:solidFill>
              </a:rPr>
              <a:t> et al., 2003</a:t>
            </a:r>
            <a:r>
              <a:rPr lang="en-US" sz="1400" dirty="0">
                <a:solidFill>
                  <a:schemeClr val="tx1"/>
                </a:solidFill>
              </a:rPr>
              <a:t>)</a:t>
            </a:r>
          </a:p>
          <a:p>
            <a:endParaRPr lang="en-US" dirty="0">
              <a:solidFill>
                <a:schemeClr val="tx1"/>
              </a:solidFill>
            </a:endParaRPr>
          </a:p>
          <a:p>
            <a:pPr marL="285750" indent="-285750">
              <a:buFont typeface="Arial" panose="020B0604020202020204" pitchFamily="34" charset="0"/>
              <a:buChar char="•"/>
            </a:pPr>
            <a:r>
              <a:rPr lang="en-US" sz="1200" dirty="0">
                <a:solidFill>
                  <a:schemeClr val="tx1"/>
                </a:solidFill>
              </a:rPr>
              <a:t>Family functioning: for example, poverty, unemployment, responses to stress, social or cultural isolation</a:t>
            </a:r>
          </a:p>
          <a:p>
            <a:pPr marL="285750" indent="-285750">
              <a:buFont typeface="Arial" panose="020B0604020202020204" pitchFamily="34" charset="0"/>
              <a:buChar char="•"/>
            </a:pPr>
            <a:r>
              <a:rPr lang="en-US" sz="1200" dirty="0">
                <a:solidFill>
                  <a:schemeClr val="tx1"/>
                </a:solidFill>
              </a:rPr>
              <a:t>Stability in relationships and social circumstances</a:t>
            </a:r>
          </a:p>
          <a:p>
            <a:pPr marL="285750" indent="-285750">
              <a:buFont typeface="Arial" panose="020B0604020202020204" pitchFamily="34" charset="0"/>
              <a:buChar char="•"/>
            </a:pPr>
            <a:r>
              <a:rPr lang="en-US" sz="1200" dirty="0">
                <a:solidFill>
                  <a:schemeClr val="tx1"/>
                </a:solidFill>
              </a:rPr>
              <a:t>Relationship with others and the ability to use interventions and community support</a:t>
            </a:r>
          </a:p>
          <a:p>
            <a:pPr marL="285750" indent="-285750">
              <a:buFont typeface="Arial" panose="020B0604020202020204" pitchFamily="34" charset="0"/>
              <a:buChar char="•"/>
            </a:pPr>
            <a:r>
              <a:rPr lang="en-US" sz="1200" dirty="0">
                <a:solidFill>
                  <a:schemeClr val="tx1"/>
                </a:solidFill>
              </a:rPr>
              <a:t>The extended networks that support or abandon the family at this time of rapid developmental change</a:t>
            </a:r>
          </a:p>
          <a:p>
            <a:pPr marL="285750" indent="-285750">
              <a:buFont typeface="Arial" panose="020B0604020202020204" pitchFamily="34" charset="0"/>
              <a:buChar char="•"/>
            </a:pPr>
            <a:r>
              <a:rPr lang="en-US" sz="1200" dirty="0">
                <a:solidFill>
                  <a:schemeClr val="tx1"/>
                </a:solidFill>
              </a:rPr>
              <a:t>Social and cultural factors that impinge on the family</a:t>
            </a:r>
          </a:p>
          <a:p>
            <a:pPr marL="285750" indent="-285750">
              <a:buFont typeface="Arial" panose="020B0604020202020204" pitchFamily="34" charset="0"/>
              <a:buChar char="•"/>
            </a:pPr>
            <a:r>
              <a:rPr lang="en-US" sz="1200" dirty="0">
                <a:solidFill>
                  <a:schemeClr val="tx1"/>
                </a:solidFill>
              </a:rPr>
              <a:t>Relationship quality and interactions</a:t>
            </a:r>
          </a:p>
          <a:p>
            <a:pPr marL="285750" indent="-285750">
              <a:buFont typeface="Arial" panose="020B0604020202020204" pitchFamily="34" charset="0"/>
              <a:buChar char="•"/>
            </a:pPr>
            <a:r>
              <a:rPr lang="en-US" sz="1200" dirty="0">
                <a:solidFill>
                  <a:schemeClr val="tx1"/>
                </a:solidFill>
              </a:rPr>
              <a:t>Family violence</a:t>
            </a:r>
          </a:p>
          <a:p>
            <a:pPr marL="285750" indent="-285750">
              <a:buFont typeface="Arial" panose="020B0604020202020204" pitchFamily="34" charset="0"/>
              <a:buChar char="•"/>
            </a:pPr>
            <a:r>
              <a:rPr lang="en-US" sz="1200" dirty="0">
                <a:solidFill>
                  <a:schemeClr val="tx1"/>
                </a:solidFill>
              </a:rPr>
              <a:t>Practical issues and circumstances:: the practical reality of the family situation</a:t>
            </a:r>
          </a:p>
          <a:p>
            <a:pPr marL="285750" indent="-285750">
              <a:buFont typeface="Arial" panose="020B0604020202020204" pitchFamily="34" charset="0"/>
              <a:buChar char="•"/>
            </a:pPr>
            <a:r>
              <a:rPr lang="en-US" sz="1200" dirty="0">
                <a:solidFill>
                  <a:schemeClr val="tx1"/>
                </a:solidFill>
              </a:rPr>
              <a:t>What do parents bring to parenting?</a:t>
            </a:r>
          </a:p>
          <a:p>
            <a:pPr marL="285750" indent="-285750">
              <a:buFont typeface="Arial" panose="020B0604020202020204" pitchFamily="34" charset="0"/>
              <a:buChar char="•"/>
            </a:pPr>
            <a:r>
              <a:rPr lang="en-US" sz="1200" dirty="0">
                <a:solidFill>
                  <a:schemeClr val="tx1"/>
                </a:solidFill>
              </a:rPr>
              <a:t>Their psychological and social strengths and resources</a:t>
            </a:r>
          </a:p>
          <a:p>
            <a:pPr marL="285750" indent="-285750">
              <a:buFont typeface="Arial" panose="020B0604020202020204" pitchFamily="34" charset="0"/>
              <a:buChar char="•"/>
            </a:pPr>
            <a:r>
              <a:rPr lang="en-US" sz="1200" dirty="0">
                <a:solidFill>
                  <a:schemeClr val="tx1"/>
                </a:solidFill>
              </a:rPr>
              <a:t>Their phantasies of what and who the child will be for them</a:t>
            </a:r>
          </a:p>
          <a:p>
            <a:pPr marL="285750" indent="-285750">
              <a:buFont typeface="Arial" panose="020B0604020202020204" pitchFamily="34" charset="0"/>
              <a:buChar char="•"/>
            </a:pPr>
            <a:r>
              <a:rPr lang="en-US" sz="1200" dirty="0">
                <a:solidFill>
                  <a:schemeClr val="tx1"/>
                </a:solidFill>
              </a:rPr>
              <a:t>The history that precedes conception and birth</a:t>
            </a:r>
          </a:p>
          <a:p>
            <a:pPr marL="285750" indent="-285750">
              <a:buFont typeface="Arial" panose="020B0604020202020204" pitchFamily="34" charset="0"/>
              <a:buChar char="•"/>
            </a:pPr>
            <a:r>
              <a:rPr lang="en-US" sz="1200" dirty="0">
                <a:solidFill>
                  <a:schemeClr val="tx1"/>
                </a:solidFill>
              </a:rPr>
              <a:t>Their expectations of themselves as parents, influenced by their own experiences of family life</a:t>
            </a:r>
          </a:p>
          <a:p>
            <a:pPr marL="285750" indent="-285750">
              <a:buFont typeface="Arial" panose="020B0604020202020204" pitchFamily="34" charset="0"/>
              <a:buChar char="•"/>
            </a:pPr>
            <a:r>
              <a:rPr lang="en-US" sz="1200" dirty="0">
                <a:solidFill>
                  <a:schemeClr val="tx1"/>
                </a:solidFill>
              </a:rPr>
              <a:t>Their psychopathology: the parents’ past and family psychiatric history and current difficulties</a:t>
            </a:r>
          </a:p>
          <a:p>
            <a:pPr marL="285750" indent="-285750">
              <a:buFont typeface="Arial" panose="020B0604020202020204" pitchFamily="34" charset="0"/>
              <a:buChar char="•"/>
            </a:pPr>
            <a:r>
              <a:rPr lang="en-US" sz="1200" dirty="0">
                <a:solidFill>
                  <a:schemeClr val="tx1"/>
                </a:solidFill>
              </a:rPr>
              <a:t>Parental age and life stage.</a:t>
            </a:r>
          </a:p>
          <a:p>
            <a:endParaRPr lang="en-US" baseline="0"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solidFill>
              </a:rPr>
              <a:t>A mother, who was having treatment for a postpartum psychosis, said proudly that she was breastfeeding her baby and it was going well. When the baby started moaning she picked him up and positioned him well to feel but did not open her shirt or give the baby access to her breast, just holding him against her shirt where the baby vainly attempted to latch onto the breast. The mother seemed unaware of his struggle until he grizzled loudly. She still did not open her shirt until the clinician suggested it.</a:t>
            </a: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solidFill>
              </a:rPr>
              <a:t>A two year old boy fell off the chair during the assessment and bumped his head quite hard. His mother had described him as ‘independent’. Instead of crying or going to his mother, he walked to the window and looked outside. It was striking to the interviewer that he did not seek parental comfort or show distress. </a:t>
            </a:r>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332199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solidFill>
              </a:rPr>
              <a:t>A five year-old boy is brought by his  mother to a consultation with a primary care psychologist. The boy was referred by his  teacher because he was not able to do the activities proposed in class. He was always quiet and alone, refusing peers’ invitations to play. The mother could not understand his </a:t>
            </a:r>
            <a:r>
              <a:rPr lang="en-US" sz="1200" dirty="0" err="1">
                <a:solidFill>
                  <a:schemeClr val="tx1"/>
                </a:solidFill>
              </a:rPr>
              <a:t>behaviour</a:t>
            </a:r>
            <a:r>
              <a:rPr lang="en-US" sz="1200" dirty="0">
                <a:solidFill>
                  <a:schemeClr val="tx1"/>
                </a:solidFill>
              </a:rPr>
              <a:t>. In their second consultation, the psychologist invited the boy to play offering him some toys. The boy only could play when the mother came into the room and gave him verbal instructions about what to do. He only moved or changed toys after she gave him permission. After that, the psychologist enquired more about his habits and noticed that he was not allowed to do anything the mother had not planned.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Even in a brief interview with a family, many observations can be made that provide information about the quality of the interaction and relationships. This is also a central component of risk assessment. Interactions reflect the parents’ nurturing capacity, their ability to respond sensitively and appropriately to their child’s cues as well as the child’s ability to indicate what they need and to accept and respond to parental care.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daily routines of feeding, sleeping and changing are the setting for important social exchanges, and also times of increased risk for the child if the caregiving system is stressed or inadequate. What parents actually do is more important than what they say or think they do. This is what makes observation so important. A parents’ sensitivity to their baby or young child’s communications is central to the developing relationship between them and is predictive of the quality of attachment relationship that may be different with each parent. Observation of the parents’ responses to their child’s emotional signals and communications, and the parents’ capacity to interpret these and respond appropriately, is central to the assessment. </a:t>
            </a:r>
          </a:p>
          <a:p>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of the parents and child while they are with you is as important as what is said. It is recommended that clinicians pay as much attention to what parents and infants are doing as to what they are telling you. With the infant in the room you will see how easily they settle, how responsive they are to parental voice and touch, how they indicate their needs and how these are responded to. With a toddler present, you will learn a great deal about how free he feels to explore the room, how much proximity he seeks from his parent and the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that gain parental attention. In addition, it is interesting how the infant or toddler relates to you. Are they initially shy but then become more sociable? Do they approach you immediately and engage more with you than with their parents? How do you make sense of these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in the context of the whole assessment? </a:t>
            </a:r>
          </a:p>
          <a:p>
            <a:r>
              <a:rPr lang="en-US" sz="1200" b="0" i="0" u="none" strike="noStrike" kern="1200" baseline="0" dirty="0">
                <a:solidFill>
                  <a:schemeClr val="tx1"/>
                </a:solidFill>
                <a:latin typeface="+mn-lt"/>
                <a:ea typeface="+mn-ea"/>
                <a:cs typeface="+mn-cs"/>
              </a:rPr>
              <a:t>	This depends on the capacity of the caregiver to be empathic, and to be attuned to the mind and experience of the child. It requires parents to reflect on their own experiences and inner state and to acknowledge their child as an experiencing being: to be with, rather than do things to, their child. This is known as reflective or </a:t>
            </a:r>
            <a:r>
              <a:rPr lang="en-US" sz="1200" b="0" i="0" u="none" strike="noStrike" kern="1200" baseline="0" dirty="0" err="1">
                <a:solidFill>
                  <a:schemeClr val="tx1"/>
                </a:solidFill>
                <a:latin typeface="+mn-lt"/>
                <a:ea typeface="+mn-ea"/>
                <a:cs typeface="+mn-cs"/>
              </a:rPr>
              <a:t>mentalizing</a:t>
            </a:r>
            <a:r>
              <a:rPr lang="en-US" sz="1200" b="0" i="0" u="none" strike="noStrike" kern="1200" baseline="0" dirty="0">
                <a:solidFill>
                  <a:schemeClr val="tx1"/>
                </a:solidFill>
                <a:latin typeface="+mn-lt"/>
                <a:ea typeface="+mn-ea"/>
                <a:cs typeface="+mn-cs"/>
              </a:rPr>
              <a:t> capacity.</a:t>
            </a:r>
          </a:p>
          <a:p>
            <a:r>
              <a:rPr lang="en-US" sz="1200" b="1" i="0" u="none" strike="noStrike" kern="1200" baseline="0" dirty="0">
                <a:solidFill>
                  <a:schemeClr val="tx1"/>
                </a:solidFill>
                <a:latin typeface="+mn-lt"/>
                <a:ea typeface="+mn-ea"/>
                <a:cs typeface="+mn-cs"/>
              </a:rPr>
              <a:t>Semi-Structured Play Assessment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 structured or semi-structured process for assessing the parent-child relationship can be useful. An example is the Modified Crowell Procedure (Crowell &amp; Feldman, 1988), which was developed for use with children aged 12- 60 months and takes between 30 and 45 minutes to administer. The parent is asked to undertake a series of activities with the child, some of which include mild frustration or difficulty. This usually includes: to play “as you would at home” (free play); to follow the child’s lead in the play; asking the child to clean up; playing with bubbles; a series of puzzles or problem-solving tasks; and a brief separation/ reunion. At the end,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is asked how representative these interactions were of what happens at home. The purpose of this assessment is to observe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and child interacting together in a series of slightly different tasks as a way of identifying strengths and weaknesses in their relationship. The focus is on problem solving, play and enjoyment, and on an informal assessment of attachment. It gives an opportunity to observe the child’s persistence, their use of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for support, their ability and willingness to ask for help, their fine and gross motors skills, and the degree of enjoyment, ease and pleasure in the interactions. The quality and nature of each participant’s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as well as of their interactions is important, as is the transition between tasks (e.g., do children have difficulty shifting from one activity to another? Is their attention span limited? Do they cooperate with the request to tidy up? How clearly do parents communicate with the child?). How children use the caregiver for support during transitions between activities and the separation and reunion is especially important because these changes represent mild stressors to young children. More discussion about the use of observational measures in assessment can be found in Crowell 2003; Crowell &amp; Feldman, 1988; Mares &amp; Torres, 2014; </a:t>
            </a:r>
            <a:r>
              <a:rPr lang="en-US" sz="1200" b="0" i="0" u="none" strike="noStrike" kern="1200" baseline="0" dirty="0" err="1">
                <a:solidFill>
                  <a:schemeClr val="tx1"/>
                </a:solidFill>
                <a:latin typeface="+mn-lt"/>
                <a:ea typeface="+mn-ea"/>
                <a:cs typeface="+mn-cs"/>
              </a:rPr>
              <a:t>Miron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2009). </a:t>
            </a:r>
          </a:p>
          <a:p>
            <a:r>
              <a:rPr lang="en-US" sz="1200" b="1" i="0" u="none" strike="noStrike" kern="1200" baseline="0" dirty="0">
                <a:solidFill>
                  <a:schemeClr val="tx1"/>
                </a:solidFill>
                <a:latin typeface="+mn-lt"/>
                <a:ea typeface="+mn-ea"/>
                <a:cs typeface="+mn-cs"/>
              </a:rPr>
              <a:t>Relationship-Building Tools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Newborn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Observation (NBO) system (Nugent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is an example of a relationship-building tool developed for use by clinicians caring for families with newborn babies across multiple settings. It was devised at the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Institute in the US informed by 25 years of research with the Neonatal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Assessment Scale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1973;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&amp; Nugent, 1995). </a:t>
            </a:r>
          </a:p>
          <a:p>
            <a:r>
              <a:rPr lang="en-US" sz="1200" b="0" i="0" u="none" strike="noStrike" kern="1200" baseline="0" dirty="0">
                <a:solidFill>
                  <a:schemeClr val="tx1"/>
                </a:solidFill>
                <a:latin typeface="+mn-lt"/>
                <a:ea typeface="+mn-ea"/>
                <a:cs typeface="+mn-cs"/>
              </a:rPr>
              <a:t>	The NBO is an infant-</a:t>
            </a:r>
            <a:r>
              <a:rPr lang="en-US" sz="1200" b="0" i="0" u="none" strike="noStrike" kern="1200" baseline="0" dirty="0" err="1">
                <a:solidFill>
                  <a:schemeClr val="tx1"/>
                </a:solidFill>
                <a:latin typeface="+mn-lt"/>
                <a:ea typeface="+mn-ea"/>
                <a:cs typeface="+mn-cs"/>
              </a:rPr>
              <a:t>focussed</a:t>
            </a:r>
            <a:r>
              <a:rPr lang="en-US" sz="1200" b="0" i="0" u="none" strike="noStrike" kern="1200" baseline="0" dirty="0">
                <a:solidFill>
                  <a:schemeClr val="tx1"/>
                </a:solidFill>
                <a:latin typeface="+mn-lt"/>
                <a:ea typeface="+mn-ea"/>
                <a:cs typeface="+mn-cs"/>
              </a:rPr>
              <a:t> and family-</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 observational tool. It is conducted with the active collaboration of the parents and aims to describe the infant’s competences and individuality. It consists of 18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and reflex tasks that examine the newborn’s physiological, motor and social capacities over the first 3 months of life (Nugent, 2015). It is performed jointly by the clinician and parents and provides an opportunity for professionals and parents to collaboratively observe and interpret the newborn’s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The clinician’s reflections and comments are also a key supporting aspect of the process. In general, the NBO aims to help parents to read their newborn’s communication cues, and to promote and foster a positive parent-infant relationship from the beginning. There is emerging evidence that the NBO may improve parent-infant relationship, support the treatment of postnatal depression and anxiety and may increase fathers’ involvement in the early months of parenting (e.g., McManus &amp; Nugent, 2012).   </a:t>
            </a:r>
          </a:p>
          <a:p>
            <a:r>
              <a:rPr lang="en-US" sz="1200" b="1" i="0" u="none" strike="noStrike" kern="1200" baseline="0" dirty="0">
                <a:solidFill>
                  <a:schemeClr val="tx1"/>
                </a:solidFill>
                <a:latin typeface="+mn-lt"/>
                <a:ea typeface="+mn-ea"/>
                <a:cs typeface="+mn-cs"/>
              </a:rPr>
              <a:t>Reflective or </a:t>
            </a:r>
            <a:r>
              <a:rPr lang="en-US" sz="1200" b="1" i="0" u="none" strike="noStrike" kern="1200" baseline="0" dirty="0" err="1">
                <a:solidFill>
                  <a:schemeClr val="tx1"/>
                </a:solidFill>
                <a:latin typeface="+mn-lt"/>
                <a:ea typeface="+mn-ea"/>
                <a:cs typeface="+mn-cs"/>
              </a:rPr>
              <a:t>Mentalizing</a:t>
            </a:r>
            <a:r>
              <a:rPr lang="en-US" sz="1200" b="1" i="0" u="none" strike="noStrike" kern="1200" baseline="0" dirty="0">
                <a:solidFill>
                  <a:schemeClr val="tx1"/>
                </a:solidFill>
                <a:latin typeface="+mn-lt"/>
                <a:ea typeface="+mn-ea"/>
                <a:cs typeface="+mn-cs"/>
              </a:rPr>
              <a:t> Capacity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Mentalizing</a:t>
            </a:r>
            <a:r>
              <a:rPr lang="en-US" sz="1200" b="0" i="0" u="none" strike="noStrike" kern="1200" baseline="0" dirty="0">
                <a:solidFill>
                  <a:schemeClr val="tx1"/>
                </a:solidFill>
                <a:latin typeface="+mn-lt"/>
                <a:ea typeface="+mn-ea"/>
                <a:cs typeface="+mn-cs"/>
              </a:rPr>
              <a:t> or reflective capacity refers to the activity of understanding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in relation to mental states, or “holding mind in mind” (Allen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2008, p3). Mental states include thoughts, feelings and intentions; </a:t>
            </a:r>
            <a:r>
              <a:rPr lang="en-US" sz="1200" b="0" i="0" u="none" strike="noStrike" kern="1200" baseline="0" dirty="0" err="1">
                <a:solidFill>
                  <a:schemeClr val="tx1"/>
                </a:solidFill>
                <a:latin typeface="+mn-lt"/>
                <a:ea typeface="+mn-ea"/>
                <a:cs typeface="+mn-cs"/>
              </a:rPr>
              <a:t>mentalizing</a:t>
            </a:r>
            <a:r>
              <a:rPr lang="en-US" sz="1200" b="0" i="0" u="none" strike="noStrike" kern="1200" baseline="0" dirty="0">
                <a:solidFill>
                  <a:schemeClr val="tx1"/>
                </a:solidFill>
                <a:latin typeface="+mn-lt"/>
                <a:ea typeface="+mn-ea"/>
                <a:cs typeface="+mn-cs"/>
              </a:rPr>
              <a:t> involves “the capacity to think about feeling and to feel about thinking” in oneself and in others (Slade, 2005).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and colleagues (1991) proposed that the parent’s capacity to hold the child’s experience in mind is linked to the intergenerational transmission of attachment security (Slade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2005). </a:t>
            </a:r>
          </a:p>
          <a:p>
            <a:r>
              <a:rPr lang="en-US" sz="1200" b="0" i="0" u="none" strike="noStrike" kern="1200" baseline="0" dirty="0">
                <a:solidFill>
                  <a:schemeClr val="tx1"/>
                </a:solidFill>
                <a:latin typeface="+mn-lt"/>
                <a:ea typeface="+mn-ea"/>
                <a:cs typeface="+mn-cs"/>
              </a:rPr>
              <a:t>	There are formal assessments of reflective capacity available, for example the Parent Development Interview (PDI) (Slade, 2005). In relation to clinical assessment the focus is on the parents’ capacity to take the child’s perspective to appreciate that the child has an experience separate from their own. Children are at higher risk of maltreatment if parents consistently misperceive or misinterpret their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(Howe, 2005).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psychologically healthy infant is characterized by:</a:t>
            </a:r>
          </a:p>
          <a:p>
            <a:r>
              <a:rPr lang="en-US" dirty="0"/>
              <a:t>• The ability to form close and secure</a:t>
            </a:r>
          </a:p>
          <a:p>
            <a:r>
              <a:rPr lang="en-US" dirty="0"/>
              <a:t>interpersonal relationships</a:t>
            </a:r>
          </a:p>
          <a:p>
            <a:r>
              <a:rPr lang="en-US" dirty="0"/>
              <a:t>• Drive to explore the environment and learn</a:t>
            </a:r>
          </a:p>
          <a:p>
            <a:r>
              <a:rPr lang="en-US" dirty="0"/>
              <a:t>• All within the context of family, community, and cultural expectations for the child</a:t>
            </a:r>
          </a:p>
          <a:p>
            <a:r>
              <a:rPr lang="en-US" dirty="0"/>
              <a:t>• Synonymous with healthy social and</a:t>
            </a:r>
          </a:p>
          <a:p>
            <a:r>
              <a:rPr lang="en-US" dirty="0"/>
              <a:t>emotional development</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943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Reflective or Mentalizing Capacity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Mentalizing</a:t>
            </a:r>
            <a:r>
              <a:rPr lang="en-US" sz="1200" b="0" i="0" u="none" strike="noStrike" kern="1200" baseline="0" dirty="0">
                <a:solidFill>
                  <a:schemeClr val="tx1"/>
                </a:solidFill>
                <a:latin typeface="+mn-lt"/>
                <a:ea typeface="+mn-ea"/>
                <a:cs typeface="+mn-cs"/>
              </a:rPr>
              <a:t> or reflective capacity refers to the activity of understanding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in relation to mental states, or “holding mind in mind” (Allen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2008, p3). Mental states include thoughts, feelings and intentions; </a:t>
            </a:r>
            <a:r>
              <a:rPr lang="en-US" sz="1200" b="0" i="0" u="none" strike="noStrike" kern="1200" baseline="0" dirty="0" err="1">
                <a:solidFill>
                  <a:schemeClr val="tx1"/>
                </a:solidFill>
                <a:latin typeface="+mn-lt"/>
                <a:ea typeface="+mn-ea"/>
                <a:cs typeface="+mn-cs"/>
              </a:rPr>
              <a:t>mentalizing</a:t>
            </a:r>
            <a:r>
              <a:rPr lang="en-US" sz="1200" b="0" i="0" u="none" strike="noStrike" kern="1200" baseline="0" dirty="0">
                <a:solidFill>
                  <a:schemeClr val="tx1"/>
                </a:solidFill>
                <a:latin typeface="+mn-lt"/>
                <a:ea typeface="+mn-ea"/>
                <a:cs typeface="+mn-cs"/>
              </a:rPr>
              <a:t> involves “the capacity to think about feeling and to feel about thinking” in oneself and in others (Slade, 2005).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and colleagues (1991) proposed that the parent’s capacity to hold the child’s experience in mind is linked to the intergenerational transmission of attachment security (Slade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2005). </a:t>
            </a:r>
          </a:p>
          <a:p>
            <a:r>
              <a:rPr lang="en-US" sz="1200" b="0" i="0" u="none" strike="noStrike" kern="1200" baseline="0" dirty="0">
                <a:solidFill>
                  <a:schemeClr val="tx1"/>
                </a:solidFill>
                <a:latin typeface="+mn-lt"/>
                <a:ea typeface="+mn-ea"/>
                <a:cs typeface="+mn-cs"/>
              </a:rPr>
              <a:t>	There are formal assessments of reflective capacity available, for example the Parent Development Interview (PDI) (Slade, 2005). In relation to clinical assessment the focus is on the parents’ capacity to take the child’s perspective to appreciate that the child has an experience separate from their own. Children are at higher risk of maltreatment if parents consistently misperceive or misinterpret their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(Howe, 2005).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a:p>
        </p:txBody>
      </p:sp>
    </p:spTree>
    <p:extLst>
      <p:ext uri="{BB962C8B-B14F-4D97-AF65-F5344CB8AC3E}">
        <p14:creationId xmlns:p14="http://schemas.microsoft.com/office/powerpoint/2010/main" val="4173662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structured or semi-structured process for assessing the parent-child relationship can be useful. An example is the Modified Crowell Procedure (Crowell &amp; Feldman, 1988), which was developed for use with children aged 12- 60 months and takes between 30 and 45 minutes to administer. The parent is asked to undertake a series of activities with the child, some of which include mild frustration or difficulty. This usually includes: to play “as you would at home” (free play); to follow the child’s lead in the play; asking the child to clean up; playing with bubbles; a series of puzzles or problem-solving tasks; and a brief separation/ reunion. At the end, the </a:t>
            </a:r>
            <a:r>
              <a:rPr lang="en-US" dirty="0" err="1"/>
              <a:t>carer</a:t>
            </a:r>
            <a:r>
              <a:rPr lang="en-US" dirty="0"/>
              <a:t> is asked how representative these interactions were of what happens at home. The purpose of this assessment is to observe the </a:t>
            </a:r>
            <a:r>
              <a:rPr lang="en-US" dirty="0" err="1"/>
              <a:t>carer</a:t>
            </a:r>
            <a:r>
              <a:rPr lang="en-US" dirty="0"/>
              <a:t> and child interacting together in a series of slightly different tasks as a way of identifying strengths and weaknesses in their relationship. The focus is on problem solving, play and enjoyment, and on an informal assessment of attachment. It gives an opportunity to observe the child’s persistence, their use of the </a:t>
            </a:r>
            <a:r>
              <a:rPr lang="en-US" dirty="0" err="1"/>
              <a:t>carer</a:t>
            </a:r>
            <a:r>
              <a:rPr lang="en-US" dirty="0"/>
              <a:t> for support, their ability and willingness to ask for help, their fine and gross motors skills, and the degree of enjoyment, ease and pleasure in the interactions. The quality and nature of each participant’s </a:t>
            </a:r>
            <a:r>
              <a:rPr lang="en-US" dirty="0" err="1"/>
              <a:t>behaviour</a:t>
            </a:r>
            <a:r>
              <a:rPr lang="en-US" dirty="0"/>
              <a:t> as well as of their interactions is important, as is the transition between tasks (e.g., do children have difficulty shifting from one activity to another? Is their attention span limited? Do they cooperate with the request to tidy up? How clearly do parents communicate with the child?). How children use the caregiver for support during transitions between activities and the separation and reunion is especially important because these changes represent mild stressors to young children. More discussion about the use of observational measures in assessment can be found in Crowell 2003; Crowell &amp; Feldman, 1988; Mares &amp; Torres, 2014; </a:t>
            </a:r>
            <a:r>
              <a:rPr lang="en-US" dirty="0" err="1"/>
              <a:t>Miron</a:t>
            </a:r>
            <a:r>
              <a:rPr lang="en-US" dirty="0"/>
              <a:t> et al, 2009).</a:t>
            </a:r>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Symptoms of concern in young children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1.Very frequent tantrums </a:t>
            </a:r>
          </a:p>
          <a:p>
            <a:r>
              <a:rPr lang="en-US" sz="1200" b="0" i="0" u="none" strike="noStrike" kern="1200" baseline="0" dirty="0">
                <a:solidFill>
                  <a:schemeClr val="tx1"/>
                </a:solidFill>
                <a:latin typeface="+mn-lt"/>
                <a:ea typeface="+mn-ea"/>
                <a:cs typeface="+mn-cs"/>
              </a:rPr>
              <a:t>2.No tantrums at all, too quiet and compliant </a:t>
            </a:r>
          </a:p>
          <a:p>
            <a:r>
              <a:rPr lang="en-US" sz="1200" b="0" i="0" u="none" strike="noStrike" kern="1200" baseline="0" dirty="0">
                <a:solidFill>
                  <a:schemeClr val="tx1"/>
                </a:solidFill>
                <a:latin typeface="+mn-lt"/>
                <a:ea typeface="+mn-ea"/>
                <a:cs typeface="+mn-cs"/>
              </a:rPr>
              <a:t>3.Role reversal: Controlling and punitive </a:t>
            </a:r>
          </a:p>
          <a:p>
            <a:r>
              <a:rPr lang="en-US" sz="1200" b="0" i="0" u="none" strike="noStrike" kern="1200" baseline="0" dirty="0">
                <a:solidFill>
                  <a:schemeClr val="tx1"/>
                </a:solidFill>
                <a:latin typeface="+mn-lt"/>
                <a:ea typeface="+mn-ea"/>
                <a:cs typeface="+mn-cs"/>
              </a:rPr>
              <a:t>4.Compulsive caregiving </a:t>
            </a:r>
          </a:p>
          <a:p>
            <a:r>
              <a:rPr lang="en-US" sz="1200" b="0" i="0" u="none" strike="noStrike" kern="1200" baseline="0" dirty="0">
                <a:solidFill>
                  <a:schemeClr val="tx1"/>
                </a:solidFill>
                <a:latin typeface="+mn-lt"/>
                <a:ea typeface="+mn-ea"/>
                <a:cs typeface="+mn-cs"/>
              </a:rPr>
              <a:t>5.Self-soothing, masturbating </a:t>
            </a:r>
          </a:p>
          <a:p>
            <a:r>
              <a:rPr lang="en-US" sz="1200" b="0" i="0" u="none" strike="noStrike" kern="1200" baseline="0" dirty="0">
                <a:solidFill>
                  <a:schemeClr val="tx1"/>
                </a:solidFill>
                <a:latin typeface="+mn-lt"/>
                <a:ea typeface="+mn-ea"/>
                <a:cs typeface="+mn-cs"/>
              </a:rPr>
              <a:t>6.Self-harming, head banging </a:t>
            </a:r>
          </a:p>
          <a:p>
            <a:r>
              <a:rPr lang="en-US" sz="1200" b="0" i="0" u="none" strike="noStrike" kern="1200" baseline="0" dirty="0">
                <a:solidFill>
                  <a:schemeClr val="tx1"/>
                </a:solidFill>
                <a:latin typeface="+mn-lt"/>
                <a:ea typeface="+mn-ea"/>
                <a:cs typeface="+mn-cs"/>
              </a:rPr>
              <a:t>7.Persistent regression, loss of toileting, more clingy </a:t>
            </a:r>
          </a:p>
          <a:p>
            <a:r>
              <a:rPr lang="en-US" sz="1200" b="0" i="0" u="none" strike="noStrike" kern="1200" baseline="0" dirty="0">
                <a:solidFill>
                  <a:schemeClr val="tx1"/>
                </a:solidFill>
                <a:latin typeface="+mn-lt"/>
                <a:ea typeface="+mn-ea"/>
                <a:cs typeface="+mn-cs"/>
              </a:rPr>
              <a:t>8.Persistent precocity and over-maturity (little adult).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Toddler and preschool presentations are discussed further in </a:t>
            </a:r>
            <a:r>
              <a:rPr lang="en-US" sz="1200" b="0" i="0" u="none" strike="noStrike" kern="1200" baseline="0" dirty="0" err="1">
                <a:solidFill>
                  <a:schemeClr val="tx1"/>
                </a:solidFill>
                <a:latin typeface="+mn-lt"/>
                <a:ea typeface="+mn-ea"/>
                <a:cs typeface="+mn-cs"/>
              </a:rPr>
              <a:t>Luby</a:t>
            </a:r>
            <a:r>
              <a:rPr lang="en-US" sz="1200" b="0" i="0" u="none" strike="noStrike" kern="1200" baseline="0" dirty="0">
                <a:solidFill>
                  <a:schemeClr val="tx1"/>
                </a:solidFill>
                <a:latin typeface="+mn-lt"/>
                <a:ea typeface="+mn-ea"/>
                <a:cs typeface="+mn-cs"/>
              </a:rPr>
              <a:t> (2006) and </a:t>
            </a:r>
            <a:r>
              <a:rPr lang="en-US" sz="1200" b="0" i="0" u="none" strike="noStrike" kern="1200" baseline="0" dirty="0" err="1">
                <a:solidFill>
                  <a:schemeClr val="tx1"/>
                </a:solidFill>
                <a:latin typeface="+mn-lt"/>
                <a:ea typeface="+mn-ea"/>
                <a:cs typeface="+mn-cs"/>
              </a:rPr>
              <a:t>Banaschewski</a:t>
            </a:r>
            <a:r>
              <a:rPr lang="en-US" sz="1200" b="0" i="0" u="none" strike="noStrike" kern="1200" baseline="0" dirty="0">
                <a:solidFill>
                  <a:schemeClr val="tx1"/>
                </a:solidFill>
                <a:latin typeface="+mn-lt"/>
                <a:ea typeface="+mn-ea"/>
                <a:cs typeface="+mn-cs"/>
              </a:rPr>
              <a:t> (2010).</a:t>
            </a:r>
            <a:endParaRPr lang="en-US" baseline="0" dirty="0"/>
          </a:p>
        </p:txBody>
      </p:sp>
      <p:sp>
        <p:nvSpPr>
          <p:cNvPr id="4" name="Slide Number Placeholder 3"/>
          <p:cNvSpPr>
            <a:spLocks noGrp="1"/>
          </p:cNvSpPr>
          <p:nvPr>
            <p:ph type="sldNum" sz="quarter" idx="10"/>
          </p:nvPr>
        </p:nvSpPr>
        <p:spPr/>
        <p:txBody>
          <a:bodyPr/>
          <a:lstStyle/>
          <a:p>
            <a:fld id="{8BE46673-C549-6F4B-B00B-E45BB8C71152}" type="slidenum">
              <a:rPr lang="en-US" smtClean="0"/>
              <a:t>33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Relationship-Building Tools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Newborn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Observation (NBO) system (Nugent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is an example of a relationship-building tool developed for use by clinicians caring for families with newborn babies across multiple settings. It was devised at the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Institute in the US informed by 25 years of research with the Neonatal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Assessment Scale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1973;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&amp; Nugent, 1995). </a:t>
            </a:r>
          </a:p>
          <a:p>
            <a:r>
              <a:rPr lang="en-US" sz="1200" b="0" i="0" u="none" strike="noStrike" kern="1200" baseline="0" dirty="0">
                <a:solidFill>
                  <a:schemeClr val="tx1"/>
                </a:solidFill>
                <a:latin typeface="+mn-lt"/>
                <a:ea typeface="+mn-ea"/>
                <a:cs typeface="+mn-cs"/>
              </a:rPr>
              <a:t>	The NBO is an infant-</a:t>
            </a:r>
            <a:r>
              <a:rPr lang="en-US" sz="1200" b="0" i="0" u="none" strike="noStrike" kern="1200" baseline="0" dirty="0" err="1">
                <a:solidFill>
                  <a:schemeClr val="tx1"/>
                </a:solidFill>
                <a:latin typeface="+mn-lt"/>
                <a:ea typeface="+mn-ea"/>
                <a:cs typeface="+mn-cs"/>
              </a:rPr>
              <a:t>focussed</a:t>
            </a:r>
            <a:r>
              <a:rPr lang="en-US" sz="1200" b="0" i="0" u="none" strike="noStrike" kern="1200" baseline="0" dirty="0">
                <a:solidFill>
                  <a:schemeClr val="tx1"/>
                </a:solidFill>
                <a:latin typeface="+mn-lt"/>
                <a:ea typeface="+mn-ea"/>
                <a:cs typeface="+mn-cs"/>
              </a:rPr>
              <a:t> and family-</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 observational tool. It is conducted with the active collaboration of the parents and aims to describe the infant’s competences and individuality. It consists of 18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and reflex tasks that examine the newborn’s physiological, motor and social capacities over the first 3 months of life (Nugent, 2015). It is performed jointly by the clinician and parents and provides an opportunity for professionals and parents to collaboratively observe and interpret the newborn’s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The clinician’s reflections and comments are also a key supporting aspect of the process. In general, the NBO aims to help parents to read their newborn’s communication cues, and to promote and foster a positive parent-infant relationship from the beginning. There is emerging evidence that the NBO may improve parent-infant relationship, support the treatment of postnatal depression and anxiety and may increase fathers’ involvement in the early months of parenting (e.g., McManus &amp; Nugent, 2012). More information regarding the NBO can be found here.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a:p>
        </p:txBody>
      </p:sp>
    </p:spTree>
    <p:extLst>
      <p:ext uri="{BB962C8B-B14F-4D97-AF65-F5344CB8AC3E}">
        <p14:creationId xmlns:p14="http://schemas.microsoft.com/office/powerpoint/2010/main" val="2969405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rPr>
              <a:t>	</a:t>
            </a:r>
            <a:r>
              <a:rPr lang="en-US" sz="1200" dirty="0" err="1">
                <a:solidFill>
                  <a:schemeClr val="tx1"/>
                </a:solidFill>
              </a:rPr>
              <a:t>Rajni</a:t>
            </a:r>
            <a:r>
              <a:rPr lang="en-US" sz="1200" dirty="0">
                <a:solidFill>
                  <a:schemeClr val="tx1"/>
                </a:solidFill>
              </a:rPr>
              <a:t> parents both used drugs and alcohol regularly after her birth and possibly also during the pregnancy. She was neglected, physically abused and there was considerable violence between the parents. She was removed from her parents aged 11 months after an unexplained leg fracture. At that time her milestones were a little delayed and she was small for her age. She was placed with an older relative who cared well for her and her growth and development improved. </a:t>
            </a:r>
          </a:p>
          <a:p>
            <a:pPr algn="just"/>
            <a:endParaRPr lang="en-US" sz="1200" dirty="0">
              <a:solidFill>
                <a:schemeClr val="tx1"/>
              </a:solidFill>
            </a:endParaRPr>
          </a:p>
          <a:p>
            <a:pPr algn="just"/>
            <a:r>
              <a:rPr lang="en-US" sz="1200" dirty="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rPr>
              <a:t>	When she was  2½ years, her </a:t>
            </a:r>
            <a:r>
              <a:rPr lang="en-US" sz="1200" dirty="0" err="1">
                <a:solidFill>
                  <a:schemeClr val="tx1"/>
                </a:solidFill>
              </a:rPr>
              <a:t>carer</a:t>
            </a:r>
            <a:r>
              <a:rPr lang="en-US" sz="1200" dirty="0">
                <a:solidFill>
                  <a:schemeClr val="tx1"/>
                </a:solidFill>
              </a:rPr>
              <a:t> developed cancer and </a:t>
            </a:r>
            <a:r>
              <a:rPr lang="en-US" sz="1200" dirty="0" err="1">
                <a:solidFill>
                  <a:schemeClr val="tx1"/>
                </a:solidFill>
              </a:rPr>
              <a:t>Rajni</a:t>
            </a:r>
            <a:r>
              <a:rPr lang="en-US" sz="1200" dirty="0">
                <a:solidFill>
                  <a:schemeClr val="tx1"/>
                </a:solidFill>
              </a:rPr>
              <a:t> was returned to her parents. Another period of neglect and exposure to violence followed. </a:t>
            </a:r>
            <a:r>
              <a:rPr lang="en-US" sz="1200" dirty="0" err="1">
                <a:solidFill>
                  <a:schemeClr val="tx1"/>
                </a:solidFill>
              </a:rPr>
              <a:t>Rajni</a:t>
            </a:r>
            <a:r>
              <a:rPr lang="en-US" sz="1200" dirty="0">
                <a:solidFill>
                  <a:schemeClr val="tx1"/>
                </a:solidFill>
              </a:rPr>
              <a:t> was again placed with a foster family when she was 3½. They reported frequent tantrums, often scratching and hitting her head. She hoarded and stole food and was indiscriminately socially, attaching herself to relative strangers, climbing on their laps and holding their hands, and she would ‘go blank’ when told off or reprimanded or if there was a loud noise, particularly shouting or arguing. </a:t>
            </a:r>
          </a:p>
          <a:p>
            <a:pPr algn="just"/>
            <a:r>
              <a:rPr lang="en-US" sz="1200" dirty="0">
                <a:solidFill>
                  <a:schemeClr val="tx1"/>
                </a:solidFill>
              </a:rPr>
              <a:t>	</a:t>
            </a:r>
            <a:r>
              <a:rPr lang="en-US" sz="1200" dirty="0" err="1">
                <a:solidFill>
                  <a:schemeClr val="tx1"/>
                </a:solidFill>
              </a:rPr>
              <a:t>Rajni’s</a:t>
            </a:r>
            <a:r>
              <a:rPr lang="en-US" sz="1200" dirty="0">
                <a:solidFill>
                  <a:schemeClr val="tx1"/>
                </a:solidFill>
              </a:rPr>
              <a:t> difficulties could be understood as survival strategies she had developed in response to her early neglect and abuse. Her </a:t>
            </a:r>
            <a:r>
              <a:rPr lang="en-US" sz="1200" dirty="0" err="1">
                <a:solidFill>
                  <a:schemeClr val="tx1"/>
                </a:solidFill>
              </a:rPr>
              <a:t>behaviour</a:t>
            </a:r>
            <a:r>
              <a:rPr lang="en-US" sz="1200" dirty="0">
                <a:solidFill>
                  <a:schemeClr val="tx1"/>
                </a:solidFill>
              </a:rPr>
              <a:t> began to settle after a period in a safe and loving home environment but she remained sensitive to noise and had difficulties with sleeping, feeding and regulating her emotions.  </a:t>
            </a:r>
            <a:endParaRPr lang="en-US" sz="1200" dirty="0"/>
          </a:p>
          <a:p>
            <a:r>
              <a:rPr lang="en-US" sz="1200" b="0" i="0" u="none" strike="noStrike" kern="1200" baseline="0" dirty="0">
                <a:solidFill>
                  <a:schemeClr val="tx1"/>
                </a:solidFill>
                <a:latin typeface="+mn-lt"/>
                <a:ea typeface="+mn-ea"/>
                <a:cs typeface="+mn-cs"/>
              </a:rPr>
              <a:t>	</a:t>
            </a:r>
            <a:endParaRPr lang="en-US" dirty="0"/>
          </a:p>
          <a:p>
            <a:r>
              <a:rPr lang="en-US" sz="1200" dirty="0">
                <a:solidFill>
                  <a:schemeClr val="tx1"/>
                </a:solidFill>
              </a:rPr>
              <a:t>	</a:t>
            </a:r>
          </a:p>
          <a:p>
            <a:r>
              <a:rPr lang="en-US" sz="1200" kern="1200" dirty="0">
                <a:solidFill>
                  <a:schemeClr val="tx1"/>
                </a:solidFill>
                <a:effectLst/>
                <a:latin typeface="+mn-lt"/>
                <a:ea typeface="+mn-ea"/>
                <a:cs typeface="+mn-cs"/>
              </a:rPr>
              <a:t>	</a:t>
            </a:r>
          </a:p>
          <a:p>
            <a:pPr algn="just"/>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 developmental assessment can be included when appropriate as part of the therapeutic intervention. The assessment will vary depending on the purpose of the assessment, the clinician’s skill and the family’s needs and concerns. Involving parents in the assessment process provides them with useful information about their child’s abilities and needs and also allows the clinician to see what use parents make of this information. More information about infant and child development can be found in Chapter A.2. Some of the instruments used for developmental assessments include: </a:t>
            </a:r>
          </a:p>
          <a:p>
            <a:r>
              <a:rPr lang="en-US" sz="1200" b="0" i="0" u="none" strike="noStrike" kern="1200" baseline="0" dirty="0">
                <a:solidFill>
                  <a:schemeClr val="tx1"/>
                </a:solidFill>
                <a:latin typeface="+mn-lt"/>
                <a:ea typeface="+mn-ea"/>
                <a:cs typeface="+mn-cs"/>
              </a:rPr>
              <a:t>-The Neonatal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Assessment Scale (NBAS) (</a:t>
            </a:r>
            <a:r>
              <a:rPr lang="en-US" sz="1200" b="0" i="0" u="none" strike="noStrike" kern="1200" baseline="0" dirty="0" err="1">
                <a:solidFill>
                  <a:schemeClr val="tx1"/>
                </a:solidFill>
                <a:latin typeface="+mn-lt"/>
                <a:ea typeface="+mn-ea"/>
                <a:cs typeface="+mn-cs"/>
              </a:rPr>
              <a:t>Brazelton</a:t>
            </a:r>
            <a:r>
              <a:rPr lang="en-US" sz="1200" b="0" i="0" u="none" strike="noStrike" kern="1200" baseline="0" dirty="0">
                <a:solidFill>
                  <a:schemeClr val="tx1"/>
                </a:solidFill>
                <a:latin typeface="+mn-lt"/>
                <a:ea typeface="+mn-ea"/>
                <a:cs typeface="+mn-cs"/>
              </a:rPr>
              <a:t> &amp; Nugent, 1995). The NBAS was designed to capture the early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responses of infants to their environment, before their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is shaped by parental care. </a:t>
            </a:r>
            <a:r>
              <a:rPr lang="en-US" sz="1200" b="0" i="0" u="none" strike="noStrike" kern="1200" baseline="0" dirty="0" err="1">
                <a:solidFill>
                  <a:schemeClr val="tx1"/>
                </a:solidFill>
                <a:latin typeface="+mn-lt"/>
                <a:ea typeface="+mn-ea"/>
                <a:cs typeface="+mn-cs"/>
              </a:rPr>
              <a:t>Brazelton’s</a:t>
            </a:r>
            <a:r>
              <a:rPr lang="en-US" sz="1200" b="0" i="0" u="none" strike="noStrike" kern="1200" baseline="0" dirty="0">
                <a:solidFill>
                  <a:schemeClr val="tx1"/>
                </a:solidFill>
                <a:latin typeface="+mn-lt"/>
                <a:ea typeface="+mn-ea"/>
                <a:cs typeface="+mn-cs"/>
              </a:rPr>
              <a:t> and Nugent’s assumption is that a baby is both competent and complexly </a:t>
            </a:r>
            <a:r>
              <a:rPr lang="en-US" sz="1200" b="0" i="0" u="none" strike="noStrike" kern="1200" baseline="0" dirty="0" err="1">
                <a:solidFill>
                  <a:schemeClr val="tx1"/>
                </a:solidFill>
                <a:latin typeface="+mn-lt"/>
                <a:ea typeface="+mn-ea"/>
                <a:cs typeface="+mn-cs"/>
              </a:rPr>
              <a:t>organised</a:t>
            </a:r>
            <a:r>
              <a:rPr lang="en-US" sz="1200" b="0" i="0" u="none" strike="noStrike" kern="1200" baseline="0" dirty="0">
                <a:solidFill>
                  <a:schemeClr val="tx1"/>
                </a:solidFill>
                <a:latin typeface="+mn-lt"/>
                <a:ea typeface="+mn-ea"/>
                <a:cs typeface="+mn-cs"/>
              </a:rPr>
              <a:t> and an active participant in the interaction with caregivers. The assessment seeks to help understand the infant’s side of the interaction </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Bayley</a:t>
            </a:r>
            <a:r>
              <a:rPr lang="en-US" sz="1200" b="0" i="0" u="none" strike="noStrike" kern="1200" baseline="0" dirty="0">
                <a:solidFill>
                  <a:schemeClr val="tx1"/>
                </a:solidFill>
                <a:latin typeface="+mn-lt"/>
                <a:ea typeface="+mn-ea"/>
                <a:cs typeface="+mn-cs"/>
              </a:rPr>
              <a:t> Scales of Infant Development (BSID) (</a:t>
            </a:r>
            <a:r>
              <a:rPr lang="en-US" sz="1200" b="0" i="0" u="none" strike="noStrike" kern="1200" baseline="0" dirty="0" err="1">
                <a:solidFill>
                  <a:schemeClr val="tx1"/>
                </a:solidFill>
                <a:latin typeface="+mn-lt"/>
                <a:ea typeface="+mn-ea"/>
                <a:cs typeface="+mn-cs"/>
              </a:rPr>
              <a:t>Bayley</a:t>
            </a:r>
            <a:r>
              <a:rPr lang="en-US" sz="1200" b="0" i="0" u="none" strike="noStrike" kern="1200" baseline="0" dirty="0">
                <a:solidFill>
                  <a:schemeClr val="tx1"/>
                </a:solidFill>
                <a:latin typeface="+mn-lt"/>
                <a:ea typeface="+mn-ea"/>
                <a:cs typeface="+mn-cs"/>
              </a:rPr>
              <a:t>, 1993). Applicable to children 1-42 months of age, it provides information about the child’s language development, problem-solving skills, gross and fine motor development, </a:t>
            </a:r>
            <a:r>
              <a:rPr lang="en-US" sz="1200" b="0" i="0" u="none" strike="noStrike" kern="1200" baseline="0" dirty="0" err="1">
                <a:solidFill>
                  <a:schemeClr val="tx1"/>
                </a:solidFill>
                <a:latin typeface="+mn-lt"/>
                <a:ea typeface="+mn-ea"/>
                <a:cs typeface="+mn-cs"/>
              </a:rPr>
              <a:t>attentional</a:t>
            </a:r>
            <a:r>
              <a:rPr lang="en-US" sz="1200" b="0" i="0" u="none" strike="noStrike" kern="1200" baseline="0" dirty="0">
                <a:solidFill>
                  <a:schemeClr val="tx1"/>
                </a:solidFill>
                <a:latin typeface="+mn-lt"/>
                <a:ea typeface="+mn-ea"/>
                <a:cs typeface="+mn-cs"/>
              </a:rPr>
              <a:t> capacity, social engagement, affect and emotion, and the quality of the child’s movement and motor control </a:t>
            </a:r>
          </a:p>
          <a:p>
            <a:r>
              <a:rPr lang="en-US" sz="1200" b="0" i="0" u="none" strike="noStrike" kern="1200" baseline="0" dirty="0">
                <a:solidFill>
                  <a:schemeClr val="tx1"/>
                </a:solidFill>
                <a:latin typeface="+mn-lt"/>
                <a:ea typeface="+mn-ea"/>
                <a:cs typeface="+mn-cs"/>
              </a:rPr>
              <a:t>-The Wechsler Preschool and Primary Scale of Intelligence (WPPSI) (Wechsler, 2002). A neuropsychological assessment that can be useful for children from 30 months of age onwards. It evaluates children’s verbal comprehension, perception, organization and processing speed abilities, giving clinicians a developmental perspective of the child’s intelligence. </a:t>
            </a:r>
          </a:p>
          <a:p>
            <a:r>
              <a:rPr lang="en-US" sz="1200" b="0" i="0" u="none" strike="noStrike" kern="1200" baseline="0" dirty="0">
                <a:solidFill>
                  <a:schemeClr val="tx1"/>
                </a:solidFill>
                <a:latin typeface="+mn-lt"/>
                <a:ea typeface="+mn-ea"/>
                <a:cs typeface="+mn-cs"/>
              </a:rPr>
              <a:t>-The Vineland Adaptive Behavior Scales (Sparrow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1984). This is a parent interview that obtains information on children’s adaptive functioning in real-life situations covering the domains of daily skills, communication, socialization, motor functioning, and maladaptive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 aim of assessment is to understand why this family is presenting with this problem at this time, and what are the impediments or obstacles that have prevented them from resolving their difficulties without professional help. This information forms the basis for what is called a formulation. Formulation is an integrative statement that provides an </a:t>
            </a:r>
            <a:r>
              <a:rPr lang="en-US" sz="1200" b="0" i="0" u="none" strike="noStrike" kern="1200" baseline="0" dirty="0" err="1">
                <a:solidFill>
                  <a:schemeClr val="tx1"/>
                </a:solidFill>
                <a:latin typeface="+mn-lt"/>
                <a:ea typeface="+mn-ea"/>
                <a:cs typeface="+mn-cs"/>
              </a:rPr>
              <a:t>aetiological</a:t>
            </a:r>
            <a:r>
              <a:rPr lang="en-US" sz="1200" b="0" i="0" u="none" strike="noStrike" kern="1200" baseline="0" dirty="0">
                <a:solidFill>
                  <a:schemeClr val="tx1"/>
                </a:solidFill>
                <a:latin typeface="+mn-lt"/>
                <a:ea typeface="+mn-ea"/>
                <a:cs typeface="+mn-cs"/>
              </a:rPr>
              <a:t> understanding of the problem and of the factors contributing to the presentation. It can take different forms, but ideally includes consideration of bio-psycho-social and cultural factors. This summary informs the development of a comprehensive intervention plan. Another way of thinking about formulation is to identify or </a:t>
            </a:r>
            <a:r>
              <a:rPr lang="en-US" sz="1200" b="0" i="0" u="none" strike="noStrike" kern="1200" baseline="0" dirty="0" err="1">
                <a:solidFill>
                  <a:schemeClr val="tx1"/>
                </a:solidFill>
                <a:latin typeface="+mn-lt"/>
                <a:ea typeface="+mn-ea"/>
                <a:cs typeface="+mn-cs"/>
              </a:rPr>
              <a:t>organise</a:t>
            </a:r>
            <a:r>
              <a:rPr lang="en-US" sz="1200" b="0" i="0" u="none" strike="noStrike" kern="1200" baseline="0" dirty="0">
                <a:solidFill>
                  <a:schemeClr val="tx1"/>
                </a:solidFill>
                <a:latin typeface="+mn-lt"/>
                <a:ea typeface="+mn-ea"/>
                <a:cs typeface="+mn-cs"/>
              </a:rPr>
              <a:t> the information obtained in the assessment into what can be called the 4 Ps. </a:t>
            </a:r>
          </a:p>
          <a:p>
            <a:r>
              <a:rPr lang="en-US" sz="1200" b="0" i="0" u="none" strike="noStrike" kern="1200" baseline="0" dirty="0">
                <a:solidFill>
                  <a:schemeClr val="tx1"/>
                </a:solidFill>
                <a:latin typeface="+mn-lt"/>
                <a:ea typeface="+mn-ea"/>
                <a:cs typeface="+mn-cs"/>
              </a:rPr>
              <a:t>	Ideally, during the process of assessment, the family and clinician come to a new, shared understanding—a story—about the meaning and nature of the presenting difficulties and also the way forward. Developing an intervention and anticipating prognosis requires the clinician to think about and identify protective factors and resources that can be built on. As discussed above the assessment process in families with infants and young children have the added complexity of identifying and addressing the needs of family members who are not yet verbal. </a:t>
            </a:r>
          </a:p>
          <a:p>
            <a:r>
              <a:rPr lang="en-US" sz="1200" b="1" i="0" u="none" strike="noStrike" kern="1200" baseline="0" dirty="0">
                <a:solidFill>
                  <a:schemeClr val="tx1"/>
                </a:solidFill>
                <a:latin typeface="+mn-lt"/>
                <a:ea typeface="+mn-ea"/>
                <a:cs typeface="+mn-cs"/>
              </a:rPr>
              <a:t>The 4 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a way of </a:t>
            </a:r>
            <a:r>
              <a:rPr lang="en-US" sz="1200" b="0" i="0" u="none" strike="noStrike" kern="1200" baseline="0" dirty="0" err="1">
                <a:solidFill>
                  <a:schemeClr val="tx1"/>
                </a:solidFill>
                <a:latin typeface="+mn-lt"/>
                <a:ea typeface="+mn-ea"/>
                <a:cs typeface="+mn-cs"/>
              </a:rPr>
              <a:t>summarising</a:t>
            </a:r>
            <a:r>
              <a:rPr lang="en-US" sz="1200" b="0" i="0" u="none" strike="noStrike" kern="1200" baseline="0" dirty="0">
                <a:solidFill>
                  <a:schemeClr val="tx1"/>
                </a:solidFill>
                <a:latin typeface="+mn-lt"/>
                <a:ea typeface="+mn-ea"/>
                <a:cs typeface="+mn-cs"/>
              </a:rPr>
              <a:t> the factors contributing to the family’s presentation: </a:t>
            </a:r>
          </a:p>
          <a:p>
            <a:r>
              <a:rPr lang="en-US" sz="1200" b="0" i="1" u="none" strike="noStrike" kern="1200" baseline="0" dirty="0">
                <a:solidFill>
                  <a:schemeClr val="tx1"/>
                </a:solidFill>
                <a:latin typeface="+mn-lt"/>
                <a:ea typeface="+mn-ea"/>
                <a:cs typeface="+mn-cs"/>
              </a:rPr>
              <a:t>-Predisposing</a:t>
            </a:r>
            <a:r>
              <a:rPr lang="en-US" sz="1200" b="0" i="0" u="none" strike="noStrike" kern="1200" baseline="0" dirty="0">
                <a:solidFill>
                  <a:schemeClr val="tx1"/>
                </a:solidFill>
                <a:latin typeface="+mn-lt"/>
                <a:ea typeface="+mn-ea"/>
                <a:cs typeface="+mn-cs"/>
              </a:rPr>
              <a:t>: what made this family vulnerable? </a:t>
            </a:r>
          </a:p>
          <a:p>
            <a:r>
              <a:rPr lang="en-US" sz="1200" b="0" i="1" u="none" strike="noStrike" kern="1200" baseline="0" dirty="0">
                <a:solidFill>
                  <a:schemeClr val="tx1"/>
                </a:solidFill>
                <a:latin typeface="+mn-lt"/>
                <a:ea typeface="+mn-ea"/>
                <a:cs typeface="+mn-cs"/>
              </a:rPr>
              <a:t>-Precipitating</a:t>
            </a:r>
            <a:r>
              <a:rPr lang="en-US" sz="1200" b="0" i="0" u="none" strike="noStrike" kern="1200" baseline="0" dirty="0">
                <a:solidFill>
                  <a:schemeClr val="tx1"/>
                </a:solidFill>
                <a:latin typeface="+mn-lt"/>
                <a:ea typeface="+mn-ea"/>
                <a:cs typeface="+mn-cs"/>
              </a:rPr>
              <a:t>: why have they come now? </a:t>
            </a:r>
          </a:p>
          <a:p>
            <a:r>
              <a:rPr lang="en-US" sz="1200" b="0" i="1" u="none" strike="noStrike" kern="1200" baseline="0" dirty="0">
                <a:solidFill>
                  <a:schemeClr val="tx1"/>
                </a:solidFill>
                <a:latin typeface="+mn-lt"/>
                <a:ea typeface="+mn-ea"/>
                <a:cs typeface="+mn-cs"/>
              </a:rPr>
              <a:t>-Perpetuating</a:t>
            </a:r>
            <a:r>
              <a:rPr lang="en-US" sz="1200" b="0" i="0" u="none" strike="noStrike" kern="1200" baseline="0" dirty="0">
                <a:solidFill>
                  <a:schemeClr val="tx1"/>
                </a:solidFill>
                <a:latin typeface="+mn-lt"/>
                <a:ea typeface="+mn-ea"/>
                <a:cs typeface="+mn-cs"/>
              </a:rPr>
              <a:t>: what makes it hard for things to get better? </a:t>
            </a:r>
          </a:p>
          <a:p>
            <a:r>
              <a:rPr lang="en-US" sz="1200" b="0" i="1" u="none" strike="noStrike" kern="1200" baseline="0" dirty="0">
                <a:solidFill>
                  <a:schemeClr val="tx1"/>
                </a:solidFill>
                <a:latin typeface="+mn-lt"/>
                <a:ea typeface="+mn-ea"/>
                <a:cs typeface="+mn-cs"/>
              </a:rPr>
              <a:t>-Protective</a:t>
            </a:r>
            <a:r>
              <a:rPr lang="en-US" sz="1200" b="0" i="0" u="none" strike="noStrike" kern="1200" baseline="0" dirty="0">
                <a:solidFill>
                  <a:schemeClr val="tx1"/>
                </a:solidFill>
                <a:latin typeface="+mn-lt"/>
                <a:ea typeface="+mn-ea"/>
                <a:cs typeface="+mn-cs"/>
              </a:rPr>
              <a:t>: what strengths can we identify and build on in our intervention in the child, the family and the social and cultural context?</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r>
              <a:rPr lang="en-US" sz="1200" dirty="0">
                <a:solidFill>
                  <a:sysClr val="windowText" lastClr="000000"/>
                </a:solidFill>
              </a:rPr>
              <a:t>A variety of resources can be found and downloaded at the website (click on the picture). The DC:0-5 (Diagnostic Classification of Mental Health and Developmental Disorders of Infancy and Early Childhood) is not free but can be purchased.</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There are many challenges to developing and using diagnostic and classificatory systems of disorder for infants and young children. This is a period of very rapid development and change. Therefore, distinguishing between a transient delay or disruption and an ongoing disorder can be difficult and requires time and skill. In addition, the focus of assessment, as outlined above, is on relationships and interactions, while classificatory systems such as DSM or ICD focus primarily on the individual rather than on relationships and context. Young children are very responsive to and dependent on the support they receive and therefore may behave and function quite differently in different settings, for example with familiar adults at home and at child care. Babies and toddlers have little or no language for their subjective experience and therefore assessment relies on the history provided by caregivers and the clinician’s skill in observation and in integrating information from a range of sources and contexts. In addition, the assessment of relational quality is a core element of assessing immediate, ongoing or cumulative risk to the baby or young child and this may include identifying any mental or physical health difficulties and diagnosis in the parents that may impact on their capacity to adequately care for the child. Last, but not least, psychiatric diagnoses are associated with considerable stigma in most societies so, at what age should young children be given a diagnosis?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That said, establishing a diagnosis that helps explain, at least in part, an infant or young child’s difficulties can be helpful for the family and contributes to a more complete formulation. Diagnosis can indicate which treatment is appropriate and, ideally, which treatments are supported by evidence. It can facilitate communication between the various professionals taking care of the child. A diagnostic classification for mental health problems in infants, toddlers and preschool children has recently been updated. It includes an approach to defining relational difficulties in early childhood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&amp; Lieberman, 2016).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There is increasing evidence of the infant’s capacity and motivation for social interaction, exploration of the environment and learning from birth. The infant “self ” or “person” emerges in the context of early caregiving relationships during the transition from almost total dependence on caregivers towards independence and early self-regulation. Infants are born ready to relate, and the family has a crucial part in facilitating and supporting infants’ development throughout the early years. Their capacity to do this affects the strengths and vulnerabilities infants will carry for their lifetime. </a:t>
            </a:r>
          </a:p>
          <a:p>
            <a:r>
              <a:rPr lang="en-US" sz="1200" b="0" i="0" u="none" strike="noStrike" kern="1200" baseline="0" dirty="0">
                <a:solidFill>
                  <a:schemeClr val="tx1"/>
                </a:solidFill>
                <a:latin typeface="+mn-lt"/>
                <a:ea typeface="+mn-ea"/>
                <a:cs typeface="+mn-cs"/>
              </a:rPr>
              <a:t>          Parenting quality also has a developmental impact. The child’s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are vital in supporting the unfolding of the infant’s social and emotional capacities. The family (infant, caregivers, and siblings) exists within a network of relationships and culture that includes their social and physical circumstances of the family. These can either support or undermine the family’s quality of life and relationships. The infant is genetically and biologically programmed for development but particular environmental experiences are required at specific times - known as sensitive and critical periods for optimal development - and early support and adversity influence how the baby’s genetic endowment is expressed and </a:t>
            </a:r>
            <a:r>
              <a:rPr lang="en-US" sz="1200" b="0" i="0" u="none" strike="noStrike" kern="1200" baseline="0" dirty="0" err="1">
                <a:solidFill>
                  <a:schemeClr val="tx1"/>
                </a:solidFill>
                <a:latin typeface="+mn-lt"/>
                <a:ea typeface="+mn-ea"/>
                <a:cs typeface="+mn-cs"/>
              </a:rPr>
              <a:t>realised</a:t>
            </a:r>
            <a:r>
              <a:rPr lang="en-US" sz="1200" b="0" i="0" u="none" strike="noStrike" kern="1200" baseline="0" dirty="0">
                <a:solidFill>
                  <a:schemeClr val="tx1"/>
                </a:solidFill>
                <a:latin typeface="+mn-lt"/>
                <a:ea typeface="+mn-ea"/>
                <a:cs typeface="+mn-cs"/>
              </a:rPr>
              <a:t>. The lifetime effects of adversity in childhood are now well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Anda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2006). </a:t>
            </a:r>
          </a:p>
          <a:p>
            <a:r>
              <a:rPr lang="en-US" sz="1200" b="0" i="0" u="none" strike="noStrike" kern="1200" baseline="0" dirty="0">
                <a:solidFill>
                  <a:schemeClr val="tx1"/>
                </a:solidFill>
                <a:latin typeface="+mn-lt"/>
                <a:ea typeface="+mn-ea"/>
                <a:cs typeface="+mn-cs"/>
              </a:rPr>
              <a:t>          The first year involves the development of the basics for language and the establishment of attachment relationships. The second year of life involves two major achievements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language and symbolic play, and (ii) mobility. Mobility allows children to explore and develop cognitively and to develop independence from the caretaker. The toddler experiments with separation and develops a sense of identity and autonomy. During the third and fourth years of life children consolidate, refine and expand these abilities into a sense of self in relation to others and their place in the world (see Chapter A.2, Table A.2.1). </a:t>
            </a:r>
            <a:endParaRPr lang="en-US" dirty="0"/>
          </a:p>
          <a:p>
            <a:endParaRPr lang="en-US" dirty="0"/>
          </a:p>
          <a:p>
            <a:r>
              <a:rPr lang="en-US" sz="1200" dirty="0">
                <a:solidFill>
                  <a:schemeClr val="tx1"/>
                </a:solidFill>
              </a:rPr>
              <a:t>A series of podcasts, videos and print handouts about early development are available at the Zero to Three website. Click on the picture to view</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In medical settings, the child’s symptoms are the focus of investigation but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need to be mindful of the parents as well. In other words, in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clinical work the infant is treated but parents are also a focus of attention and support. The meeting between parents, baby and </a:t>
            </a:r>
            <a:r>
              <a:rPr lang="en-US" sz="1200" b="0" i="0" u="none" strike="noStrike" kern="1200" baseline="0" dirty="0" err="1">
                <a:solidFill>
                  <a:schemeClr val="tx1"/>
                </a:solidFill>
                <a:latin typeface="+mn-lt"/>
                <a:ea typeface="+mn-ea"/>
                <a:cs typeface="+mn-cs"/>
              </a:rPr>
              <a:t>paediatrician</a:t>
            </a:r>
            <a:r>
              <a:rPr lang="en-US" sz="1200" b="0" i="0" u="none" strike="noStrike" kern="1200" baseline="0" dirty="0">
                <a:solidFill>
                  <a:schemeClr val="tx1"/>
                </a:solidFill>
                <a:latin typeface="+mn-lt"/>
                <a:ea typeface="+mn-ea"/>
                <a:cs typeface="+mn-cs"/>
              </a:rPr>
              <a:t> is unique. The child displays symptoms with changes in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parents interpret them to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The transfer of this information can be difficult and confusing. A lot depends on parents’ interpretation of the infant’s symptoms and on the infant’s physical and mental state, along with other factors. </a:t>
            </a:r>
          </a:p>
          <a:p>
            <a:r>
              <a:rPr lang="en-US" sz="1200" b="0" i="0" u="none" strike="noStrike" kern="1200" baseline="0" dirty="0">
                <a:solidFill>
                  <a:schemeClr val="tx1"/>
                </a:solidFill>
                <a:latin typeface="+mn-lt"/>
                <a:ea typeface="+mn-ea"/>
                <a:cs typeface="+mn-cs"/>
              </a:rPr>
              <a:t>	In </a:t>
            </a:r>
            <a:r>
              <a:rPr lang="en-US" sz="1200" b="0" i="0" u="none" strike="noStrike" kern="1200" baseline="0" dirty="0" err="1">
                <a:solidFill>
                  <a:schemeClr val="tx1"/>
                </a:solidFill>
                <a:latin typeface="+mn-lt"/>
                <a:ea typeface="+mn-ea"/>
                <a:cs typeface="+mn-cs"/>
              </a:rPr>
              <a:t>paediatric</a:t>
            </a:r>
            <a:r>
              <a:rPr lang="en-US" sz="1200" b="0" i="0" u="none" strike="noStrike" kern="1200" baseline="0" dirty="0">
                <a:solidFill>
                  <a:schemeClr val="tx1"/>
                </a:solidFill>
                <a:latin typeface="+mn-lt"/>
                <a:ea typeface="+mn-ea"/>
                <a:cs typeface="+mn-cs"/>
              </a:rPr>
              <a:t> practice, diagnostic methods and therapy generally focus on organic conditions but, in many cases, especially in regulation disorders (e.g., problems of feeding or sleeping, extreme crying, etc.) a bio-psycho-social approach is required to adequately understand the presenting difficulties. It can be frightening for parents when the baby’s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changes, so they consult the </a:t>
            </a:r>
            <a:r>
              <a:rPr lang="en-US" sz="1200" b="0" i="0" u="none" strike="noStrike" kern="1200" baseline="0" dirty="0" err="1">
                <a:solidFill>
                  <a:schemeClr val="tx1"/>
                </a:solidFill>
                <a:latin typeface="+mn-lt"/>
                <a:ea typeface="+mn-ea"/>
                <a:cs typeface="+mn-cs"/>
              </a:rPr>
              <a:t>paediatrician</a:t>
            </a:r>
            <a:r>
              <a:rPr lang="en-US" sz="1200" b="0" i="0" u="none" strike="noStrike" kern="1200" baseline="0" dirty="0">
                <a:solidFill>
                  <a:schemeClr val="tx1"/>
                </a:solidFill>
                <a:latin typeface="+mn-lt"/>
                <a:ea typeface="+mn-ea"/>
                <a:cs typeface="+mn-cs"/>
              </a:rPr>
              <a:t>. It is helpful if the </a:t>
            </a:r>
            <a:r>
              <a:rPr lang="en-US" sz="1200" b="0" i="0" u="none" strike="noStrike" kern="1200" baseline="0" dirty="0" err="1">
                <a:solidFill>
                  <a:schemeClr val="tx1"/>
                </a:solidFill>
                <a:latin typeface="+mn-lt"/>
                <a:ea typeface="+mn-ea"/>
                <a:cs typeface="+mn-cs"/>
              </a:rPr>
              <a:t>paediatrician</a:t>
            </a:r>
            <a:r>
              <a:rPr lang="en-US" sz="1200" b="0" i="0" u="none" strike="noStrike" kern="1200" baseline="0" dirty="0">
                <a:solidFill>
                  <a:schemeClr val="tx1"/>
                </a:solidFill>
                <a:latin typeface="+mn-lt"/>
                <a:ea typeface="+mn-ea"/>
                <a:cs typeface="+mn-cs"/>
              </a:rPr>
              <a:t> has basic mental health skills to </a:t>
            </a:r>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how the interaction between parent and infant can contribute to abnormal symptoms in the baby and, in turn, how this may alter how a parent perceives and communicates about their infant (</a:t>
            </a:r>
            <a:r>
              <a:rPr lang="en-US" sz="1200" b="0" i="0" u="none" strike="noStrike" kern="1200" baseline="0" dirty="0" err="1">
                <a:solidFill>
                  <a:schemeClr val="tx1"/>
                </a:solidFill>
                <a:latin typeface="+mn-lt"/>
                <a:ea typeface="+mn-ea"/>
                <a:cs typeface="+mn-cs"/>
              </a:rPr>
              <a:t>Hinshaw</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2000).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need to listen carefully about the specific problem parents and baby are presenting and provide relevant information to parents in a sensitive and supportive way (Committee on Psychosocial Aspects of Child and Family Health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2009; 2012). </a:t>
            </a:r>
          </a:p>
          <a:p>
            <a:r>
              <a:rPr lang="en-US" sz="1200" b="0" i="0" u="none" strike="noStrike" kern="1200" baseline="0" dirty="0">
                <a:solidFill>
                  <a:schemeClr val="tx1"/>
                </a:solidFill>
                <a:latin typeface="+mn-lt"/>
                <a:ea typeface="+mn-ea"/>
                <a:cs typeface="+mn-cs"/>
              </a:rPr>
              <a:t>	Parents consult a </a:t>
            </a:r>
            <a:r>
              <a:rPr lang="en-US" sz="1200" b="0" i="0" u="none" strike="noStrike" kern="1200" baseline="0" dirty="0" err="1">
                <a:solidFill>
                  <a:schemeClr val="tx1"/>
                </a:solidFill>
                <a:latin typeface="+mn-lt"/>
                <a:ea typeface="+mn-ea"/>
                <a:cs typeface="+mn-cs"/>
              </a:rPr>
              <a:t>paediatrician</a:t>
            </a:r>
            <a:r>
              <a:rPr lang="en-US" sz="1200" b="0" i="0" u="none" strike="noStrike" kern="1200" baseline="0" dirty="0">
                <a:solidFill>
                  <a:schemeClr val="tx1"/>
                </a:solidFill>
                <a:latin typeface="+mn-lt"/>
                <a:ea typeface="+mn-ea"/>
                <a:cs typeface="+mn-cs"/>
              </a:rPr>
              <a:t> because the child’s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is of concern to them and expect treatment, explanation and reassurance. Ascertaining the factors producing the symptoms often requires a multidisciplinary approach. Furthermore, a special awareness is needed to define the symptoms and to communicate effectively with the parents. This is particularly true in disorders of regulation (Mares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 The </a:t>
            </a:r>
            <a:r>
              <a:rPr lang="en-US" sz="1200" b="0" i="0" u="none" strike="noStrike" kern="1200" baseline="0" dirty="0" err="1">
                <a:solidFill>
                  <a:schemeClr val="tx1"/>
                </a:solidFill>
                <a:latin typeface="+mn-lt"/>
                <a:ea typeface="+mn-ea"/>
                <a:cs typeface="+mn-cs"/>
              </a:rPr>
              <a:t>paediatrician</a:t>
            </a:r>
            <a:r>
              <a:rPr lang="en-US" sz="1200" b="0" i="0" u="none" strike="noStrike" kern="1200" baseline="0" dirty="0">
                <a:solidFill>
                  <a:schemeClr val="tx1"/>
                </a:solidFill>
                <a:latin typeface="+mn-lt"/>
                <a:ea typeface="+mn-ea"/>
                <a:cs typeface="+mn-cs"/>
              </a:rPr>
              <a:t> may find problems difficult to manage when the symptoms observed in the child are inconsistent with those described by the parent. Feeding problems, for example, rank highly in this group—no clear medical explanation can be found in more than 80% of cases (Cole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2011)—and yet the infant is symptomatic and the parents anxious and concerned. Parents’ complaints must be taken seriously because if they think that there is a problem, then there is a problem (</a:t>
            </a:r>
            <a:r>
              <a:rPr lang="en-US" sz="1200" b="0" i="0" u="none" strike="noStrike" kern="1200" baseline="0" dirty="0" err="1">
                <a:solidFill>
                  <a:schemeClr val="tx1"/>
                </a:solidFill>
                <a:latin typeface="+mn-lt"/>
                <a:ea typeface="+mn-ea"/>
                <a:cs typeface="+mn-cs"/>
              </a:rPr>
              <a:t>Kerzner</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2015). Parental anxiety and infant distress can become self-perpetuating. We call this a “misjudged symptom” in the infant and suggest conceptualizing the infant’s symptom in the context of parents’ complaints and concerns. The symptom is real enough but often not fully explained by a medical cause, thus it may not need actual therapy, only changes in the infant’s lifestyle, and reassurance and support for the parents. A functional rather than an organic explanation is assumed and the persistence of the symptoms is understood to result from maladaptive coping in the parent or infant or some difficulty in their relationship (Mares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chemeClr val="tx1"/>
                </a:solidFill>
              </a:rPr>
              <a:t>Examples of risk and protective factors</a:t>
            </a:r>
            <a:endParaRPr lang="en-US" b="1" dirty="0">
              <a:solidFill>
                <a:schemeClr val="tx1"/>
              </a:solidFill>
            </a:endParaRPr>
          </a:p>
          <a:p>
            <a:pPr algn="just"/>
            <a:r>
              <a:rPr lang="en-US" b="1" dirty="0">
                <a:solidFill>
                  <a:schemeClr val="tx1"/>
                </a:solidFill>
              </a:rPr>
              <a:t>	</a:t>
            </a:r>
            <a:r>
              <a:rPr lang="en-US" sz="1200" dirty="0">
                <a:solidFill>
                  <a:schemeClr val="tx1"/>
                </a:solidFill>
              </a:rPr>
              <a:t>Tammy was born slightly premature and narcotic dependent as her mother had used heroin during pregnancy (biological risk). Her mother was  thought to be unable to care for her because of ongoing substance use and Tammy was placed with her aunt and uncle when she was one month old (the quality of care she receives in this kinship placement will determine whether it is a developmental risk or a protective factor for Tammy). She was initially a very irritable and unsettled baby but then developed well and established an </a:t>
            </a:r>
            <a:r>
              <a:rPr lang="en-US" sz="1200" dirty="0" err="1">
                <a:solidFill>
                  <a:schemeClr val="tx1"/>
                </a:solidFill>
              </a:rPr>
              <a:t>organised</a:t>
            </a:r>
            <a:r>
              <a:rPr lang="en-US" sz="1200" dirty="0">
                <a:solidFill>
                  <a:schemeClr val="tx1"/>
                </a:solidFill>
              </a:rPr>
              <a:t> attachment to her aunt (psychologically protective).</a:t>
            </a:r>
            <a:endParaRPr lang="en-US" sz="1200" b="1" dirty="0">
              <a:solidFill>
                <a:schemeClr val="tx1"/>
              </a:solidFill>
            </a:endParaRPr>
          </a:p>
          <a:p>
            <a:pPr algn="just"/>
            <a:r>
              <a:rPr lang="en-US" sz="1200" b="1" dirty="0">
                <a:solidFill>
                  <a:schemeClr val="tx1"/>
                </a:solidFill>
              </a:rPr>
              <a:t>	</a:t>
            </a:r>
            <a:r>
              <a:rPr lang="en-US" sz="1200" dirty="0">
                <a:solidFill>
                  <a:schemeClr val="tx1"/>
                </a:solidFill>
              </a:rPr>
              <a:t>When she was aged three, a severe tornado lashed the town where the family lived destroying the house (contextual risk). Although no one was hurt, the family had to live in a shelter for several months, the uncle lost his job and there were a lot of stressors, resulting in him becoming depressed (psychological/relational risk). In order to find work they had to mover from the area they had always lived in to another district where they were socially isolated (socio-cultural risk). They were a resourceful family and developed close relationships with other families who were also new to the town and who helped them settle in the new community (contextually protective).</a:t>
            </a:r>
          </a:p>
          <a:p>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Approaching the child’s pathological symptoms and/or the parents’ complaints from a bio-psycho-social model is effective in </a:t>
            </a:r>
            <a:r>
              <a:rPr lang="en-US" sz="1200" b="0" i="0" u="none" strike="noStrike" kern="1200" baseline="0" dirty="0" err="1">
                <a:solidFill>
                  <a:schemeClr val="tx1"/>
                </a:solidFill>
                <a:latin typeface="+mn-lt"/>
                <a:ea typeface="+mn-ea"/>
                <a:cs typeface="+mn-cs"/>
              </a:rPr>
              <a:t>recognising</a:t>
            </a:r>
            <a:r>
              <a:rPr lang="en-US" sz="1200" b="0" i="0" u="none" strike="noStrike" kern="1200" baseline="0" dirty="0">
                <a:solidFill>
                  <a:schemeClr val="tx1"/>
                </a:solidFill>
                <a:latin typeface="+mn-lt"/>
                <a:ea typeface="+mn-ea"/>
                <a:cs typeface="+mn-cs"/>
              </a:rPr>
              <a:t>, evaluating and treating presentations where parental responses to their symptomatic infant contribute to an infant with persisting distress.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benefit from acquiring basic competencies in infant mental health (Briggs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and from working in collaboration with a multidisciplinary team when organic and functional disorders co-occur (Sharp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2017). Early recognition of such disorders when there are particular concerns that parental factors contribute to the infant’s symptoms can be improved by using screening tests such as the Edinburgh Postnatal Depression Scale (</a:t>
            </a:r>
            <a:r>
              <a:rPr lang="en-US" sz="1200" b="0" i="0" u="none" strike="noStrike" kern="1200" baseline="0" dirty="0" err="1">
                <a:solidFill>
                  <a:schemeClr val="tx1"/>
                </a:solidFill>
                <a:latin typeface="+mn-lt"/>
                <a:ea typeface="+mn-ea"/>
                <a:cs typeface="+mn-cs"/>
              </a:rPr>
              <a:t>Töreki</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2014) which rates parental anxiety and depression, or the Coping Health Inventory for Parents, which rates parents’ efforts in coping with health issues in the family (</a:t>
            </a:r>
            <a:r>
              <a:rPr lang="en-US" sz="1200" b="0" i="0" u="none" strike="noStrike" kern="1200" baseline="0" dirty="0" err="1">
                <a:solidFill>
                  <a:schemeClr val="tx1"/>
                </a:solidFill>
                <a:latin typeface="+mn-lt"/>
                <a:ea typeface="+mn-ea"/>
                <a:cs typeface="+mn-cs"/>
              </a:rPr>
              <a:t>McCubbin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1983). </a:t>
            </a:r>
            <a:endParaRPr lang="en-US" baseline="0"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Approaching the child’s pathological symptoms and/or the parents’ complaints from a bio-psycho-social model is effective in </a:t>
            </a:r>
            <a:r>
              <a:rPr lang="en-US" sz="1200" b="0" i="0" u="none" strike="noStrike" kern="1200" baseline="0" dirty="0" err="1">
                <a:solidFill>
                  <a:schemeClr val="tx1"/>
                </a:solidFill>
                <a:latin typeface="+mn-lt"/>
                <a:ea typeface="+mn-ea"/>
                <a:cs typeface="+mn-cs"/>
              </a:rPr>
              <a:t>recognising</a:t>
            </a:r>
            <a:r>
              <a:rPr lang="en-US" sz="1200" b="0" i="0" u="none" strike="noStrike" kern="1200" baseline="0" dirty="0">
                <a:solidFill>
                  <a:schemeClr val="tx1"/>
                </a:solidFill>
                <a:latin typeface="+mn-lt"/>
                <a:ea typeface="+mn-ea"/>
                <a:cs typeface="+mn-cs"/>
              </a:rPr>
              <a:t>, evaluating and treating presentations where parental responses to their symptomatic infant contribute to an infant with persisting distress.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benefit from acquiring basic competencies in infant mental health (Briggs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and from working in collaboration with a multidisciplinary team when organic and functional disorders co-occur (Sharp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2017). Early recognition of such disorders when there are particular concerns that parental factors contribute to the infant’s symptoms can be improved by using screening tests such as the Edinburgh Postnatal Depression Scale (</a:t>
            </a:r>
            <a:r>
              <a:rPr lang="en-US" sz="1200" b="0" i="0" u="none" strike="noStrike" kern="1200" baseline="0" dirty="0" err="1">
                <a:solidFill>
                  <a:schemeClr val="tx1"/>
                </a:solidFill>
                <a:latin typeface="+mn-lt"/>
                <a:ea typeface="+mn-ea"/>
                <a:cs typeface="+mn-cs"/>
              </a:rPr>
              <a:t>Töreki</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2014) which rates parental anxiety and depression, or the Coping Health Inventory for Parents, which rates parents’ efforts in coping with health issues in the family (</a:t>
            </a:r>
            <a:r>
              <a:rPr lang="en-US" sz="1200" b="0" i="0" u="none" strike="noStrike" kern="1200" baseline="0" dirty="0" err="1">
                <a:solidFill>
                  <a:schemeClr val="tx1"/>
                </a:solidFill>
                <a:latin typeface="+mn-lt"/>
                <a:ea typeface="+mn-ea"/>
                <a:cs typeface="+mn-cs"/>
              </a:rPr>
              <a:t>McCubbin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1983). </a:t>
            </a:r>
            <a:endParaRPr lang="en-US" baseline="0"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Approaching the child’s pathological symptoms and/or the parents’ complaints from a bio-psycho-social model is effective in </a:t>
            </a:r>
            <a:r>
              <a:rPr lang="en-US" sz="1200" b="0" i="0" u="none" strike="noStrike" kern="1200" baseline="0" dirty="0" err="1">
                <a:solidFill>
                  <a:schemeClr val="tx1"/>
                </a:solidFill>
                <a:latin typeface="+mn-lt"/>
                <a:ea typeface="+mn-ea"/>
                <a:cs typeface="+mn-cs"/>
              </a:rPr>
              <a:t>recognising</a:t>
            </a:r>
            <a:r>
              <a:rPr lang="en-US" sz="1200" b="0" i="0" u="none" strike="noStrike" kern="1200" baseline="0" dirty="0">
                <a:solidFill>
                  <a:schemeClr val="tx1"/>
                </a:solidFill>
                <a:latin typeface="+mn-lt"/>
                <a:ea typeface="+mn-ea"/>
                <a:cs typeface="+mn-cs"/>
              </a:rPr>
              <a:t>, evaluating and treating presentations where parental responses to their symptomatic infant contribute to an infant with persisting distress. </a:t>
            </a:r>
            <a:r>
              <a:rPr lang="en-US" sz="1200" b="0" i="0" u="none" strike="noStrike" kern="1200" baseline="0" dirty="0" err="1">
                <a:solidFill>
                  <a:schemeClr val="tx1"/>
                </a:solidFill>
                <a:latin typeface="+mn-lt"/>
                <a:ea typeface="+mn-ea"/>
                <a:cs typeface="+mn-cs"/>
              </a:rPr>
              <a:t>Paediatricians</a:t>
            </a:r>
            <a:r>
              <a:rPr lang="en-US" sz="1200" b="0" i="0" u="none" strike="noStrike" kern="1200" baseline="0" dirty="0">
                <a:solidFill>
                  <a:schemeClr val="tx1"/>
                </a:solidFill>
                <a:latin typeface="+mn-lt"/>
                <a:ea typeface="+mn-ea"/>
                <a:cs typeface="+mn-cs"/>
              </a:rPr>
              <a:t> benefit from acquiring basic competencies in infant mental health (Briggs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and from working in collaboration with a multidisciplinary team when organic and functional disorders co-occur (Sharp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2017). Early recognition of such disorders when there are particular concerns that parental factors contribute to the infant’s symptoms can be improved by using screening tests such as the Edinburgh Postnatal Depression Scale (</a:t>
            </a:r>
            <a:r>
              <a:rPr lang="en-US" sz="1200" b="0" i="0" u="none" strike="noStrike" kern="1200" baseline="0" dirty="0" err="1">
                <a:solidFill>
                  <a:schemeClr val="tx1"/>
                </a:solidFill>
                <a:latin typeface="+mn-lt"/>
                <a:ea typeface="+mn-ea"/>
                <a:cs typeface="+mn-cs"/>
              </a:rPr>
              <a:t>Töreki</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2014) which rates parental anxiety and depression, or the Coping Health Inventory for Parents, which rates parents’ efforts in coping with health issues in the family (</a:t>
            </a:r>
            <a:r>
              <a:rPr lang="en-US" sz="1200" b="0" i="0" u="none" strike="noStrike" kern="1200" baseline="0" dirty="0" err="1">
                <a:solidFill>
                  <a:schemeClr val="tx1"/>
                </a:solidFill>
                <a:latin typeface="+mn-lt"/>
                <a:ea typeface="+mn-ea"/>
                <a:cs typeface="+mn-cs"/>
              </a:rPr>
              <a:t>McCubbin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1983). </a:t>
            </a:r>
            <a:endParaRPr lang="en-US" baseline="0"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	</a:t>
            </a:r>
            <a:r>
              <a:rPr lang="en-US" sz="1200" dirty="0">
                <a:solidFill>
                  <a:schemeClr val="tx1"/>
                </a:solidFill>
              </a:rPr>
              <a:t>Lola was 4 months old when she was admitted to hospital. She refused to drink breastfeeding milk by nursing bottle and formula was tried. Her weight had stagnated leading to a growth deficiency. The relationship between her mother and grandmother was difficult and her grandfather had passed away. Her father’s parents were alcoholic and not supportive. Lola’s parent’s got on well, understanding and supporting each other. Lola’s birth was uneventful and breastfeeding was not problematic initially.</a:t>
            </a:r>
          </a:p>
          <a:p>
            <a:pPr algn="just"/>
            <a:r>
              <a:rPr lang="en-US" sz="1200" dirty="0">
                <a:solidFill>
                  <a:schemeClr val="tx1"/>
                </a:solidFill>
              </a:rPr>
              <a:t>	After two months Lola’s appetite lessened and her food intake decreased. The mother tried to force breast-feeding even when the baby resisted. Finally Lola accepted only 20-80 ml on each feeding and she was fed 5-6 times per day. Her </a:t>
            </a:r>
            <a:r>
              <a:rPr lang="en-US" sz="1200" dirty="0" err="1">
                <a:solidFill>
                  <a:schemeClr val="tx1"/>
                </a:solidFill>
              </a:rPr>
              <a:t>behaviour</a:t>
            </a:r>
            <a:r>
              <a:rPr lang="en-US" sz="1200" dirty="0">
                <a:solidFill>
                  <a:schemeClr val="tx1"/>
                </a:solidFill>
              </a:rPr>
              <a:t> changed and she became lethargic and unresponsive.</a:t>
            </a:r>
          </a:p>
          <a:p>
            <a:pPr algn="just"/>
            <a:r>
              <a:rPr lang="en-US" sz="1200" dirty="0">
                <a:solidFill>
                  <a:schemeClr val="tx1"/>
                </a:solidFill>
              </a:rPr>
              <a:t>	In hospital Lola showed escalating distress when feeding. Nursing assistance was needed during mother’s attempts to force the baby to take the breast and feed; each feed took a long time. The mother became increasingly anxious and fraught. She lost self-confidence, thought she was not a good mother and was concerned that her baby might die.</a:t>
            </a:r>
          </a:p>
          <a:p>
            <a:pPr algn="just"/>
            <a:r>
              <a:rPr lang="en-US" dirty="0">
                <a:solidFill>
                  <a:schemeClr val="tx1"/>
                </a:solidFill>
              </a:rPr>
              <a:t>	During the medical assessment it was suspected that gastro-</a:t>
            </a:r>
            <a:r>
              <a:rPr lang="en-US" dirty="0" err="1">
                <a:solidFill>
                  <a:schemeClr val="tx1"/>
                </a:solidFill>
              </a:rPr>
              <a:t>oesophageal</a:t>
            </a:r>
            <a:r>
              <a:rPr lang="en-US" dirty="0">
                <a:solidFill>
                  <a:schemeClr val="tx1"/>
                </a:solidFill>
              </a:rPr>
              <a:t> reflux disease (GORD) contributed to the baby’s symptoms. Treatment for GORD began but unfortunately Lola needed supplementary tube feeding because her intake of breast milk was inadequate. The therapy included parallel parent-infant consultation alongside breast feeding support and medical treatment of GORD</a:t>
            </a:r>
            <a:endParaRPr lang="en-US" sz="1200" dirty="0">
              <a:solidFill>
                <a:schemeClr val="tx1"/>
              </a:solidFill>
            </a:endParaRPr>
          </a:p>
          <a:p>
            <a:pPr algn="just"/>
            <a:r>
              <a:rPr lang="en-US" dirty="0">
                <a:solidFill>
                  <a:schemeClr val="tx1"/>
                </a:solidFill>
              </a:rPr>
              <a:t>Topics for discussion with parents included:</a:t>
            </a:r>
          </a:p>
          <a:p>
            <a:pPr marL="800100" lvl="1" indent="-342900">
              <a:buFont typeface="Arial" panose="020B0604020202020204" pitchFamily="34" charset="0"/>
              <a:buChar char="•"/>
            </a:pPr>
            <a:r>
              <a:rPr lang="en-US" dirty="0">
                <a:solidFill>
                  <a:schemeClr val="tx1"/>
                </a:solidFill>
              </a:rPr>
              <a:t>Their fears about Lola’s sickness</a:t>
            </a:r>
          </a:p>
          <a:p>
            <a:pPr marL="800100" lvl="1" indent="-342900">
              <a:buFont typeface="Arial" panose="020B0604020202020204" pitchFamily="34" charset="0"/>
              <a:buChar char="•"/>
            </a:pPr>
            <a:r>
              <a:rPr lang="en-US" dirty="0">
                <a:solidFill>
                  <a:schemeClr val="tx1"/>
                </a:solidFill>
              </a:rPr>
              <a:t>Understanding the cues and feelings about their baby</a:t>
            </a:r>
          </a:p>
          <a:p>
            <a:pPr marL="800100" lvl="1" indent="-342900">
              <a:buFont typeface="Arial" panose="020B0604020202020204" pitchFamily="34" charset="0"/>
              <a:buChar char="•"/>
            </a:pPr>
            <a:r>
              <a:rPr lang="en-US" dirty="0">
                <a:solidFill>
                  <a:schemeClr val="tx1"/>
                </a:solidFill>
              </a:rPr>
              <a:t>Reducing expectations about breast feeding intake</a:t>
            </a:r>
          </a:p>
          <a:p>
            <a:pPr marL="800100" lvl="1" indent="-342900">
              <a:buFont typeface="Arial" panose="020B0604020202020204" pitchFamily="34" charset="0"/>
              <a:buChar char="•"/>
            </a:pPr>
            <a:r>
              <a:rPr lang="en-US" dirty="0">
                <a:solidFill>
                  <a:schemeClr val="tx1"/>
                </a:solidFill>
              </a:rPr>
              <a:t>A focus on the enjoyment instead of on the amount taken during each feed</a:t>
            </a:r>
          </a:p>
          <a:p>
            <a:pPr marL="800100" lvl="1" indent="-342900">
              <a:buFont typeface="Arial" panose="020B0604020202020204" pitchFamily="34" charset="0"/>
              <a:buChar char="•"/>
            </a:pPr>
            <a:r>
              <a:rPr lang="en-US" dirty="0">
                <a:solidFill>
                  <a:schemeClr val="tx1"/>
                </a:solidFill>
              </a:rPr>
              <a:t>Helping parents believe in their child’s health and their own care for her</a:t>
            </a:r>
          </a:p>
          <a:p>
            <a:pPr algn="just"/>
            <a:r>
              <a:rPr lang="en-US" dirty="0">
                <a:solidFill>
                  <a:schemeClr val="tx1"/>
                </a:solidFill>
              </a:rPr>
              <a:t>	Lola was released from hospital continuing to breast feed and with nasogastric tube feeding and close follow up. The baby pulled out the tube, which was replaced, and vomited many times. Every time this happened a parent-infant consultation also occurred. These events became gradually less frequent. Lola gained weight, breast feeding intake improved and tube feeding decreased. Lola’s </a:t>
            </a:r>
            <a:r>
              <a:rPr lang="en-US" dirty="0" err="1">
                <a:solidFill>
                  <a:schemeClr val="tx1"/>
                </a:solidFill>
              </a:rPr>
              <a:t>behaviour</a:t>
            </a:r>
            <a:r>
              <a:rPr lang="en-US" dirty="0">
                <a:solidFill>
                  <a:schemeClr val="tx1"/>
                </a:solidFill>
              </a:rPr>
              <a:t> also changed: smiling more often, crying, moving and sleeping less. Her parent’s fears decreased. After two months the nasogastric tube could be removed.</a:t>
            </a:r>
          </a:p>
          <a:p>
            <a:pPr algn="just"/>
            <a:r>
              <a:rPr lang="en-US" dirty="0">
                <a:solidFill>
                  <a:schemeClr val="tx1"/>
                </a:solidFill>
              </a:rPr>
              <a:t>	This example illustrates the need to identify and treat the organic or biological (GORD) problem, the functional aspect (distress and breast refusal) and relational issues (high parental anxiety, force feeding) to solve Lola’s growth faltering and breastfeeding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In general, risk can be defined as the probability of an event occurring, including consideration of the losses and gains associated with it. In the context of infant development and child protection, risk assessment is not free from cultural and moral </a:t>
            </a:r>
            <a:r>
              <a:rPr lang="en-US" sz="1200" b="0" i="0" u="none" strike="noStrike" kern="1200" baseline="0" dirty="0" err="1">
                <a:solidFill>
                  <a:schemeClr val="tx1"/>
                </a:solidFill>
                <a:latin typeface="+mn-lt"/>
                <a:ea typeface="+mn-ea"/>
                <a:cs typeface="+mn-cs"/>
              </a:rPr>
              <a:t>judgements</a:t>
            </a:r>
            <a:r>
              <a:rPr lang="en-US" sz="1200" b="0" i="0" u="none" strike="noStrike" kern="1200" baseline="0" dirty="0">
                <a:solidFill>
                  <a:schemeClr val="tx1"/>
                </a:solidFill>
                <a:latin typeface="+mn-lt"/>
                <a:ea typeface="+mn-ea"/>
                <a:cs typeface="+mn-cs"/>
              </a:rPr>
              <a:t>. There is a high degree of uncertainty when predicting risk in child-protection matters and inevitably this contributes to the anxiety felt when assessing risk by even very experienced clinicians working in this area. </a:t>
            </a:r>
          </a:p>
          <a:p>
            <a:r>
              <a:rPr lang="en-US" sz="1200" b="0" i="0" u="none" strike="noStrike" kern="1200" baseline="0" dirty="0">
                <a:solidFill>
                  <a:schemeClr val="tx1"/>
                </a:solidFill>
                <a:latin typeface="+mn-lt"/>
                <a:ea typeface="+mn-ea"/>
                <a:cs typeface="+mn-cs"/>
              </a:rPr>
              <a:t>	Children who have been abused or neglected may have physical, emotional and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sequelae</a:t>
            </a:r>
            <a:r>
              <a:rPr lang="en-US" sz="1200" b="0" i="0" u="none" strike="noStrike" kern="1200" baseline="0" dirty="0">
                <a:solidFill>
                  <a:schemeClr val="tx1"/>
                </a:solidFill>
                <a:latin typeface="+mn-lt"/>
                <a:ea typeface="+mn-ea"/>
                <a:cs typeface="+mn-cs"/>
              </a:rPr>
              <a:t>, which will make caring for them more difficult. For example, </a:t>
            </a:r>
            <a:r>
              <a:rPr lang="en-US" sz="1200" b="0" i="0" u="none" strike="noStrike" kern="1200" baseline="0" dirty="0" err="1">
                <a:solidFill>
                  <a:schemeClr val="tx1"/>
                </a:solidFill>
                <a:latin typeface="+mn-lt"/>
                <a:ea typeface="+mn-ea"/>
                <a:cs typeface="+mn-cs"/>
              </a:rPr>
              <a:t>traumatised</a:t>
            </a:r>
            <a:r>
              <a:rPr lang="en-US" sz="1200" b="0" i="0" u="none" strike="noStrike" kern="1200" baseline="0" dirty="0">
                <a:solidFill>
                  <a:schemeClr val="tx1"/>
                </a:solidFill>
                <a:latin typeface="+mn-lt"/>
                <a:ea typeface="+mn-ea"/>
                <a:cs typeface="+mn-cs"/>
              </a:rPr>
              <a:t> children may continue to show avoidant or disruptive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for some time after being placed in safe fostering environments. Abuse and neglect may have long-term effects on the child’s understanding of feelings and relationships. A child with brain damage after head trauma may have long-term physical and emotional symptoms, meaning that caring for them is particularly difficult and challenging. This presents parents (including foster and adoptive parents) with challenges that they may not have anticipated, requiring more patience or perseverance than with a less </a:t>
            </a:r>
            <a:r>
              <a:rPr lang="en-US" sz="1200" b="0" i="0" u="none" strike="noStrike" kern="1200" baseline="0" dirty="0" err="1">
                <a:solidFill>
                  <a:schemeClr val="tx1"/>
                </a:solidFill>
                <a:latin typeface="+mn-lt"/>
                <a:ea typeface="+mn-ea"/>
                <a:cs typeface="+mn-cs"/>
              </a:rPr>
              <a:t>traumatised</a:t>
            </a:r>
            <a:r>
              <a:rPr lang="en-US" sz="1200" b="0" i="0" u="none" strike="noStrike" kern="1200" baseline="0" dirty="0">
                <a:solidFill>
                  <a:schemeClr val="tx1"/>
                </a:solidFill>
                <a:latin typeface="+mn-lt"/>
                <a:ea typeface="+mn-ea"/>
                <a:cs typeface="+mn-cs"/>
              </a:rPr>
              <a:t> child. </a:t>
            </a:r>
          </a:p>
          <a:p>
            <a:r>
              <a:rPr lang="en-US" sz="1200" b="0" i="0" u="none" strike="noStrike" kern="1200" baseline="0" dirty="0">
                <a:solidFill>
                  <a:schemeClr val="tx1"/>
                </a:solidFill>
                <a:latin typeface="+mn-lt"/>
                <a:ea typeface="+mn-ea"/>
                <a:cs typeface="+mn-cs"/>
              </a:rPr>
              <a:t>	Infants in high-risk situations are more likely to develop insecure or </a:t>
            </a:r>
            <a:r>
              <a:rPr lang="en-US" sz="1200" b="0" i="0" u="none" strike="noStrike" kern="1200" baseline="0" dirty="0" err="1">
                <a:solidFill>
                  <a:schemeClr val="tx1"/>
                </a:solidFill>
                <a:latin typeface="+mn-lt"/>
                <a:ea typeface="+mn-ea"/>
                <a:cs typeface="+mn-cs"/>
              </a:rPr>
              <a:t>disorganised</a:t>
            </a:r>
            <a:r>
              <a:rPr lang="en-US" sz="1200" b="0" i="0" u="none" strike="noStrike" kern="1200" baseline="0" dirty="0">
                <a:solidFill>
                  <a:schemeClr val="tx1"/>
                </a:solidFill>
                <a:latin typeface="+mn-lt"/>
                <a:ea typeface="+mn-ea"/>
                <a:cs typeface="+mn-cs"/>
              </a:rPr>
              <a:t> attachment relationships with their caregivers. There is evidence that </a:t>
            </a:r>
            <a:r>
              <a:rPr lang="en-US" sz="1200" b="0" i="0" u="none" strike="noStrike" kern="1200" baseline="0" dirty="0" err="1">
                <a:solidFill>
                  <a:schemeClr val="tx1"/>
                </a:solidFill>
                <a:latin typeface="+mn-lt"/>
                <a:ea typeface="+mn-ea"/>
                <a:cs typeface="+mn-cs"/>
              </a:rPr>
              <a:t>disorganised</a:t>
            </a:r>
            <a:r>
              <a:rPr lang="en-US" sz="1200" b="0" i="0" u="none" strike="noStrike" kern="1200" baseline="0" dirty="0">
                <a:solidFill>
                  <a:schemeClr val="tx1"/>
                </a:solidFill>
                <a:latin typeface="+mn-lt"/>
                <a:ea typeface="+mn-ea"/>
                <a:cs typeface="+mn-cs"/>
              </a:rPr>
              <a:t> attachment during infancy is linked to emotional and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difficulties in childhood, adolescence, and adult life. Therefore, although an infant may not be at an immediate physical risk, an erratic, neglectful or unstable caregiving environment is a threat to their social and emotional development. In child neglect, chronic unresponsiveness to the child’s physical or emotional needs can have profound developmental consequences but may be harder to detect than physical abuse. Unfortunately, many infants at risk suffer both neglect and abuse.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Factors that promote resilience in the child </a:t>
            </a:r>
            <a:r>
              <a:rPr lang="en-US" sz="1200" b="0" i="0" u="none" strike="noStrike" kern="1200" baseline="0" dirty="0">
                <a:solidFill>
                  <a:schemeClr val="tx1"/>
                </a:solidFill>
                <a:latin typeface="+mn-lt"/>
                <a:ea typeface="+mn-ea"/>
                <a:cs typeface="+mn-cs"/>
              </a:rPr>
              <a:t>(Ferguson &amp; </a:t>
            </a:r>
            <a:r>
              <a:rPr lang="en-US" sz="1200" b="0" i="0" u="none" strike="noStrike" kern="1200" baseline="0" dirty="0" err="1">
                <a:solidFill>
                  <a:schemeClr val="tx1"/>
                </a:solidFill>
                <a:latin typeface="+mn-lt"/>
                <a:ea typeface="+mn-ea"/>
                <a:cs typeface="+mn-cs"/>
              </a:rPr>
              <a:t>Horwood</a:t>
            </a:r>
            <a:r>
              <a:rPr lang="en-US" sz="1200" b="0" i="0" u="none" strike="noStrike" kern="1200" baseline="0" dirty="0">
                <a:solidFill>
                  <a:schemeClr val="tx1"/>
                </a:solidFill>
                <a:latin typeface="+mn-lt"/>
                <a:ea typeface="+mn-ea"/>
                <a:cs typeface="+mn-cs"/>
              </a:rPr>
              <a:t>, 2003) </a:t>
            </a:r>
          </a:p>
          <a:p>
            <a:r>
              <a:rPr lang="en-US" sz="1200" b="0" i="0" u="none" strike="noStrike" kern="1200" baseline="0" dirty="0">
                <a:solidFill>
                  <a:schemeClr val="tx1"/>
                </a:solidFill>
                <a:latin typeface="+mn-lt"/>
                <a:ea typeface="+mn-ea"/>
                <a:cs typeface="+mn-cs"/>
              </a:rPr>
              <a:t>1.A well-functioning parent or other involved adult </a:t>
            </a:r>
          </a:p>
          <a:p>
            <a:r>
              <a:rPr lang="en-US" sz="1200" b="0" i="0" u="none" strike="noStrike" kern="1200" baseline="0" dirty="0">
                <a:solidFill>
                  <a:schemeClr val="tx1"/>
                </a:solidFill>
                <a:latin typeface="+mn-lt"/>
                <a:ea typeface="+mn-ea"/>
                <a:cs typeface="+mn-cs"/>
              </a:rPr>
              <a:t>2.Social supports </a:t>
            </a:r>
          </a:p>
          <a:p>
            <a:r>
              <a:rPr lang="en-US" sz="1200" b="0" i="0" u="none" strike="noStrike" kern="1200" baseline="0" dirty="0">
                <a:solidFill>
                  <a:schemeClr val="tx1"/>
                </a:solidFill>
                <a:latin typeface="+mn-lt"/>
                <a:ea typeface="+mn-ea"/>
                <a:cs typeface="+mn-cs"/>
              </a:rPr>
              <a:t>3.Professional intervention when it is indicated </a:t>
            </a:r>
          </a:p>
          <a:p>
            <a:r>
              <a:rPr lang="en-US" sz="1200" b="0" i="0" u="none" strike="noStrike" kern="1200" baseline="0" dirty="0">
                <a:solidFill>
                  <a:schemeClr val="tx1"/>
                </a:solidFill>
                <a:latin typeface="+mn-lt"/>
                <a:ea typeface="+mn-ea"/>
                <a:cs typeface="+mn-cs"/>
              </a:rPr>
              <a:t>4.Consistency in other relationships and activities </a:t>
            </a:r>
          </a:p>
          <a:p>
            <a:r>
              <a:rPr lang="en-US" sz="1200" b="0" i="0" u="none" strike="noStrike" kern="1200" baseline="0" dirty="0">
                <a:solidFill>
                  <a:schemeClr val="tx1"/>
                </a:solidFill>
                <a:latin typeface="+mn-lt"/>
                <a:ea typeface="+mn-ea"/>
                <a:cs typeface="+mn-cs"/>
              </a:rPr>
              <a:t>5.Having a skill or talent.</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Assessment of families with infants and young children occurs in a variety of contexts and for many different reasons. Nonetheless, a comprehensive assessment should always include a relational and developmental focus, with consideration of both strengths and vulnerabilities that parents’ and child bring to their current circumstances, and attention to </a:t>
            </a:r>
            <a:r>
              <a:rPr lang="en-US" sz="1200" b="0" i="0" u="none" strike="noStrike" kern="1200" baseline="0" dirty="0" err="1">
                <a:solidFill>
                  <a:schemeClr val="tx1"/>
                </a:solidFill>
                <a:latin typeface="+mn-lt"/>
                <a:ea typeface="+mn-ea"/>
                <a:cs typeface="+mn-cs"/>
              </a:rPr>
              <a:t>biopsychosocial</a:t>
            </a:r>
            <a:r>
              <a:rPr lang="en-US" sz="1200" b="0" i="0" u="none" strike="noStrike" kern="1200" baseline="0" dirty="0">
                <a:solidFill>
                  <a:schemeClr val="tx1"/>
                </a:solidFill>
                <a:latin typeface="+mn-lt"/>
                <a:ea typeface="+mn-ea"/>
                <a:cs typeface="+mn-cs"/>
              </a:rPr>
              <a:t> factors that help or hinder the family at this time of rapid developmental change. </a:t>
            </a:r>
          </a:p>
          <a:p>
            <a:r>
              <a:rPr lang="en-US" sz="1200" b="0" i="0" u="none" strike="noStrike" kern="1200" baseline="0" dirty="0">
                <a:solidFill>
                  <a:schemeClr val="tx1"/>
                </a:solidFill>
                <a:latin typeface="+mn-lt"/>
                <a:ea typeface="+mn-ea"/>
                <a:cs typeface="+mn-cs"/>
              </a:rPr>
              <a:t>	A working alliance between the family and the clinician supports any proposed interventions. Concerns about the immediate or long-term safety of the child or caregivers need to be addressed openly and directly with the caregivers and referring agency. Appropriate intervention must follow, and processes put in place for monitoring the ongoing safety and wellbeing of all family members. </a:t>
            </a:r>
          </a:p>
          <a:p>
            <a:r>
              <a:rPr lang="en-US" sz="1200" b="0" i="0" u="none" strike="noStrike" kern="1200" baseline="0" dirty="0">
                <a:solidFill>
                  <a:schemeClr val="tx1"/>
                </a:solidFill>
                <a:latin typeface="+mn-lt"/>
                <a:ea typeface="+mn-ea"/>
                <a:cs typeface="+mn-cs"/>
              </a:rPr>
              <a:t>	All assessments of young children involve consideration of risk. The notion of risk in infancy and early childhood is complex and multifactorial. It includes consideration of immediate risks to child and parent safety, the impact of single and cumulative risk factors, and the notion of developmental risk and psychopathology following early adversity. The vulnerability and dependence of young children on the availability of their caregivers means that risk is always considered within the caregiving context and threats to the safety of either or both parents inevitably impacts on the child’s wellbeing. </a:t>
            </a:r>
          </a:p>
          <a:p>
            <a:r>
              <a:rPr lang="en-US" sz="1200" b="0" i="0" u="none" strike="noStrike" kern="1200" baseline="0" dirty="0">
                <a:solidFill>
                  <a:schemeClr val="tx1"/>
                </a:solidFill>
                <a:latin typeface="+mn-lt"/>
                <a:ea typeface="+mn-ea"/>
                <a:cs typeface="+mn-cs"/>
              </a:rPr>
              <a:t>	Risk increases whenever the child’s needs outweigh the capacity of the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and their supports to meet these needs. As described, this can occur because of factors in the child, the caregiving system (parents), or the social context, and many at risk children and families have vulnerabilities in all three areas. </a:t>
            </a:r>
          </a:p>
          <a:p>
            <a:r>
              <a:rPr lang="en-US" sz="1200" b="0" i="0" u="none" strike="noStrike" kern="1200" baseline="0" dirty="0">
                <a:solidFill>
                  <a:schemeClr val="tx1"/>
                </a:solidFill>
                <a:latin typeface="+mn-lt"/>
                <a:ea typeface="+mn-ea"/>
                <a:cs typeface="+mn-cs"/>
              </a:rPr>
              <a:t>	Situations of high risk are distressing for all concerned, particularly when the clinician recommends the removal of an infant or young child from their home. A comprehensive assessment that includes a careful history, consideration of the coherence of the history provided, observation of interactions between child and caregiver(s), and corroborative history are central to an adequate assessment of risk. This ensures that decisions are based on sound information obtained from a variety of sources and are made in the best interests of the child and the family.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The first year involves the development of the basics for language and the establishment of attachment relationships. The second year of life involves two major achievements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language and symbolic play, and (ii) mobility. Mobility allows children to explore and develop cognitively and to develop independence from the caretaker. The toddler experiments with separation and develops a sense of identity and autonomy. During the third and fourth years of life children consolidate, refine and expand these abilities into a sense of self in relation to others and their place in the world (see Chapter A.2, Table A.2.1). </a:t>
            </a:r>
            <a:endParaRPr lang="en-US" dirty="0"/>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Children are raised within a range of family and community constellations and multiple caretaking arrangements are widespread cross-culturally. A focus on understanding children’s relational networks and their adaptive value in particular family and community environments is an essential element of assessment. There is an expanding literature identifying the core elements of adequate care for infants and how this is provided in different cultures. This includes how children’s needs are met and by whom. It also considers how a child’s sense of self, and their developing sense of agency and obligation, is supported and will vary depending on the community where they are raised and how they are socialized (Keller, 2016). </a:t>
            </a:r>
          </a:p>
          <a:p>
            <a:r>
              <a:rPr lang="en-US" sz="1200" b="0" i="0" u="none" strike="noStrike" kern="1200" baseline="0" dirty="0">
                <a:solidFill>
                  <a:schemeClr val="tx1"/>
                </a:solidFill>
                <a:latin typeface="+mn-lt"/>
                <a:ea typeface="+mn-ea"/>
                <a:cs typeface="+mn-cs"/>
              </a:rPr>
              <a:t>          Health workers have an obligation to consider how their own cultural and family experiences may influence their perceptions of and expectations about what appropriate care for children involves. This is particularly true when working in communities where there is cultural and linguistic diversity. Given high rates of voluntary migration and the vast number of displaced people across the world, cultural competence and sensitivity are increasingly necessary.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Attachment theory (see also Chapter A.2) was developed by John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from a range of previously separate and diverse areas of knowledge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1969). It is an integrated body of theory and practice that enables links to be made between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inner representations of relationships, and between the experiences of one generation and the care they will provide to the next—that is, trans-generational aspects of parenting. Attachment can be defined as an enduring emotional bond </a:t>
            </a:r>
            <a:r>
              <a:rPr lang="en-US" sz="1200" b="0" i="0" u="none" strike="noStrike" kern="1200" baseline="0" dirty="0" err="1">
                <a:solidFill>
                  <a:schemeClr val="tx1"/>
                </a:solidFill>
                <a:latin typeface="+mn-lt"/>
                <a:ea typeface="+mn-ea"/>
                <a:cs typeface="+mn-cs"/>
              </a:rPr>
              <a:t>characterised</a:t>
            </a:r>
            <a:r>
              <a:rPr lang="en-US" sz="1200" b="0" i="0" u="none" strike="noStrike" kern="1200" baseline="0" dirty="0">
                <a:solidFill>
                  <a:schemeClr val="tx1"/>
                </a:solidFill>
                <a:latin typeface="+mn-lt"/>
                <a:ea typeface="+mn-ea"/>
                <a:cs typeface="+mn-cs"/>
              </a:rPr>
              <a:t> by a tendency to seek and maintain proximity to a specific figure(s), particularly when under stress. Attachment theory understands the nature of infants’ attachment to their caregivers as a primarily biologically determined phenomenon upon which survival depends. The quality of attachment relationships developed between a young child and their caregivers has a significant impact on social, emotional and cognitive development across the lifespan. The infant develops internal working models of relationships from the quality and nature of early experience with caregivers, and this influences ongoing social and emotional development. Evidence from longitudinal studies indicates that security of attachment during infancy is linked to the young child’s developing capacity for self-regulation, reciprocity and collaborative social interactions (</a:t>
            </a:r>
            <a:r>
              <a:rPr lang="en-US" sz="1200" b="0" i="0" u="none" strike="noStrike" kern="1200" baseline="0" dirty="0" err="1">
                <a:solidFill>
                  <a:schemeClr val="tx1"/>
                </a:solidFill>
                <a:latin typeface="+mn-lt"/>
                <a:ea typeface="+mn-ea"/>
                <a:cs typeface="+mn-cs"/>
              </a:rPr>
              <a:t>Sroufe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2005). There is also growing evidence about the contribution that attachment security makes to a child’s self-regulation, attention and concentration, and therefore readiness to learn and to make the transition to school.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Attachment theory also provides explanations for the link between observed parenting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the quality of parent and infant relationships and the later functioning of the child, socially and emotionally. Attachment scholars have developed methods to elicit and evaluate aspects of the inner representational world of the infant, child, and adult. These processes include methods for evaluating the parent’s capacity to “</a:t>
            </a:r>
            <a:r>
              <a:rPr lang="en-US" sz="1200" b="0" i="0" u="none" strike="noStrike" kern="1200" baseline="0" dirty="0" err="1">
                <a:solidFill>
                  <a:schemeClr val="tx1"/>
                </a:solidFill>
                <a:latin typeface="+mn-lt"/>
                <a:ea typeface="+mn-ea"/>
                <a:cs typeface="+mn-cs"/>
              </a:rPr>
              <a:t>mentalise</a:t>
            </a:r>
            <a:r>
              <a:rPr lang="en-US" sz="1200" b="0" i="0" u="none" strike="noStrike" kern="1200" baseline="0" dirty="0">
                <a:solidFill>
                  <a:schemeClr val="tx1"/>
                </a:solidFill>
                <a:latin typeface="+mn-lt"/>
                <a:ea typeface="+mn-ea"/>
                <a:cs typeface="+mn-cs"/>
              </a:rPr>
              <a:t>” or reflect on, and understand mental states. They assess the parent’s capacity to wonder about, and </a:t>
            </a:r>
            <a:r>
              <a:rPr lang="en-US" sz="1200" b="0" i="0" u="none" strike="noStrike" kern="1200" baseline="0" dirty="0" err="1">
                <a:solidFill>
                  <a:schemeClr val="tx1"/>
                </a:solidFill>
                <a:latin typeface="+mn-lt"/>
                <a:ea typeface="+mn-ea"/>
                <a:cs typeface="+mn-cs"/>
              </a:rPr>
              <a:t>empathise</a:t>
            </a:r>
            <a:r>
              <a:rPr lang="en-US" sz="1200" b="0" i="0" u="none" strike="noStrike" kern="1200" baseline="0" dirty="0">
                <a:solidFill>
                  <a:schemeClr val="tx1"/>
                </a:solidFill>
                <a:latin typeface="+mn-lt"/>
                <a:ea typeface="+mn-ea"/>
                <a:cs typeface="+mn-cs"/>
              </a:rPr>
              <a:t> with, the experience of their child, as well as the impact of their own mental state on their children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et al, 1991).</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Research-based methods for assessing attachment such as the Strange Situation Procedure (Ainsworth et al, 1978), the Adult Attachment Interview (George et al, 1985), the Parent Development Index (Slade, 2005), and the Working Model of the Child (Benoit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1997;Vreeswijk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2012) are time consuming, require extensive training and cannot be easily </a:t>
            </a:r>
            <a:r>
              <a:rPr lang="en-US" sz="1200" b="0" i="0" u="none" strike="noStrike" kern="1200" baseline="0" dirty="0" err="1">
                <a:solidFill>
                  <a:schemeClr val="tx1"/>
                </a:solidFill>
                <a:latin typeface="+mn-lt"/>
                <a:ea typeface="+mn-ea"/>
                <a:cs typeface="+mn-cs"/>
              </a:rPr>
              <a:t>utilised</a:t>
            </a:r>
            <a:r>
              <a:rPr lang="en-US" sz="1200" b="0" i="0" u="none" strike="noStrike" kern="1200" baseline="0" dirty="0">
                <a:solidFill>
                  <a:schemeClr val="tx1"/>
                </a:solidFill>
                <a:latin typeface="+mn-lt"/>
                <a:ea typeface="+mn-ea"/>
                <a:cs typeface="+mn-cs"/>
              </a:rPr>
              <a:t> in the clinical situation. Universally accepted clinical and diagnostic protocols for assessing attachment at different ages and for diagnosing disorders of attachment do not exist although there is a range of approaches to this in clinical settings (Crowell, 2003;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 Many clinicians when consulted about children’s attachments are handicapped by having little formal training in, and much uncertainty about assessing attachment clinically (Crittenden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For this reason, outside a research context, it is advisable to describe what is observed between child and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rather than to use language that may imply an attachment classification or diagnosis when formal assessment has not been undertaken. There is an emerging literature considering the application of attachment theory and classifications to families in diverse cultural contexts (Quinn &amp; </a:t>
            </a:r>
            <a:r>
              <a:rPr lang="en-US" sz="1200" b="0" i="0" u="none" strike="noStrike" kern="1200" baseline="0" dirty="0" err="1">
                <a:solidFill>
                  <a:schemeClr val="tx1"/>
                </a:solidFill>
                <a:latin typeface="+mn-lt"/>
                <a:ea typeface="+mn-ea"/>
                <a:cs typeface="+mn-cs"/>
              </a:rPr>
              <a:t>Mageo</a:t>
            </a:r>
            <a:r>
              <a:rPr lang="en-US" sz="1200" b="0" i="0" u="none" strike="noStrike" kern="1200" baseline="0" dirty="0">
                <a:solidFill>
                  <a:schemeClr val="tx1"/>
                </a:solidFill>
                <a:latin typeface="+mn-lt"/>
                <a:ea typeface="+mn-ea"/>
                <a:cs typeface="+mn-cs"/>
              </a:rPr>
              <a:t>, 2013; Keller,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date, however, there are few cross-cultural studies that consider issues of attachment disruption and disorder. This is opposed to descriptive studies that identify cultural diversity in approaches to early parenting and discuss how development, safety and exploration are supported and maintained in different cultural and community contexts.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Most infant and early childhood mental health interventions do not require formal assessment of attachment but a good understanding of attachment theory allows clinicians to assess emotional and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problems from a relationship perspective. This includes a focus on the child’s relationship history, and problems and strengths in the relationship between the caregivers and the child, rather than a focus on strengths or difficulties as existing within the individual child alone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et al, 2011). The principles of assessment are </a:t>
            </a:r>
            <a:r>
              <a:rPr lang="en-US" sz="1200" b="0" i="0" u="none" strike="noStrike" kern="1200" baseline="0" dirty="0" err="1">
                <a:solidFill>
                  <a:schemeClr val="tx1"/>
                </a:solidFill>
                <a:latin typeface="+mn-lt"/>
                <a:ea typeface="+mn-ea"/>
                <a:cs typeface="+mn-cs"/>
              </a:rPr>
              <a:t>summarised</a:t>
            </a:r>
            <a:r>
              <a:rPr lang="en-US" sz="1200" b="0" i="0" u="none" strike="noStrike" kern="1200" baseline="0" dirty="0">
                <a:solidFill>
                  <a:schemeClr val="tx1"/>
                </a:solidFill>
                <a:latin typeface="+mn-lt"/>
                <a:ea typeface="+mn-ea"/>
                <a:cs typeface="+mn-cs"/>
              </a:rPr>
              <a:t> in Table A.4.1. (Retain from original chapter p5) </a:t>
            </a:r>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Attachment theory (see also Chapter A.2) was developed by John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from a range of previously separate and diverse areas of knowledge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1969). It is an integrated body of theory and practice that enables links to be made between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inner representations of relationships, and between the experiences of one generation and the care they will provide to the next—that is, trans-generational aspects of parenting. Attachment can be defined as an enduring emotional bond </a:t>
            </a:r>
            <a:r>
              <a:rPr lang="en-US" sz="1200" b="0" i="0" u="none" strike="noStrike" kern="1200" baseline="0" dirty="0" err="1">
                <a:solidFill>
                  <a:schemeClr val="tx1"/>
                </a:solidFill>
                <a:latin typeface="+mn-lt"/>
                <a:ea typeface="+mn-ea"/>
                <a:cs typeface="+mn-cs"/>
              </a:rPr>
              <a:t>characterised</a:t>
            </a:r>
            <a:r>
              <a:rPr lang="en-US" sz="1200" b="0" i="0" u="none" strike="noStrike" kern="1200" baseline="0" dirty="0">
                <a:solidFill>
                  <a:schemeClr val="tx1"/>
                </a:solidFill>
                <a:latin typeface="+mn-lt"/>
                <a:ea typeface="+mn-ea"/>
                <a:cs typeface="+mn-cs"/>
              </a:rPr>
              <a:t> by a tendency to seek and maintain proximity to a specific figure(s), particularly when under stress. Attachment theory understands the nature of infants’ attachment to their caregivers as a primarily biologically determined phenomenon upon which survival depends. The quality of attachment relationships developed between a young child and their caregivers has a significant impact on social, emotional and cognitive development across the lifespan. The infant develops internal working models of relationships from the quality and nature of early experience with caregivers, and this influences ongoing social and emotional development. Evidence from longitudinal studies indicates that security of attachment during infancy is linked to the young child’s developing capacity for self-regulation, reciprocity and collaborative social interactions (</a:t>
            </a:r>
            <a:r>
              <a:rPr lang="en-US" sz="1200" b="0" i="0" u="none" strike="noStrike" kern="1200" baseline="0" dirty="0" err="1">
                <a:solidFill>
                  <a:schemeClr val="tx1"/>
                </a:solidFill>
                <a:latin typeface="+mn-lt"/>
                <a:ea typeface="+mn-ea"/>
                <a:cs typeface="+mn-cs"/>
              </a:rPr>
              <a:t>Sroufe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2005). There is also growing evidence about the contribution that attachment security makes to a child’s self-regulation, attention and concentration, and therefore readiness to learn and to make the transition to school.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Attachment theory also provides explanations for the link between observed parenting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the quality of parent and infant relationships and the later functioning of the child, socially and emotionally. Attachment scholars have developed methods to elicit and evaluate aspects of the inner representational world of the infant, child, and adult. These processes include methods for evaluating the parent’s capacity to “</a:t>
            </a:r>
            <a:r>
              <a:rPr lang="en-US" sz="1200" b="0" i="0" u="none" strike="noStrike" kern="1200" baseline="0" dirty="0" err="1">
                <a:solidFill>
                  <a:schemeClr val="tx1"/>
                </a:solidFill>
                <a:latin typeface="+mn-lt"/>
                <a:ea typeface="+mn-ea"/>
                <a:cs typeface="+mn-cs"/>
              </a:rPr>
              <a:t>mentalise</a:t>
            </a:r>
            <a:r>
              <a:rPr lang="en-US" sz="1200" b="0" i="0" u="none" strike="noStrike" kern="1200" baseline="0" dirty="0">
                <a:solidFill>
                  <a:schemeClr val="tx1"/>
                </a:solidFill>
                <a:latin typeface="+mn-lt"/>
                <a:ea typeface="+mn-ea"/>
                <a:cs typeface="+mn-cs"/>
              </a:rPr>
              <a:t>” or reflect on, and understand mental states. They assess the parent’s capacity to wonder about, and </a:t>
            </a:r>
            <a:r>
              <a:rPr lang="en-US" sz="1200" b="0" i="0" u="none" strike="noStrike" kern="1200" baseline="0" dirty="0" err="1">
                <a:solidFill>
                  <a:schemeClr val="tx1"/>
                </a:solidFill>
                <a:latin typeface="+mn-lt"/>
                <a:ea typeface="+mn-ea"/>
                <a:cs typeface="+mn-cs"/>
              </a:rPr>
              <a:t>empathise</a:t>
            </a:r>
            <a:r>
              <a:rPr lang="en-US" sz="1200" b="0" i="0" u="none" strike="noStrike" kern="1200" baseline="0" dirty="0">
                <a:solidFill>
                  <a:schemeClr val="tx1"/>
                </a:solidFill>
                <a:latin typeface="+mn-lt"/>
                <a:ea typeface="+mn-ea"/>
                <a:cs typeface="+mn-cs"/>
              </a:rPr>
              <a:t> with, the experience of their child, as well as the impact of their own mental state on their children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et al, 1991).</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Research-based methods for assessing attachment such as the Strange Situation Procedure (Ainsworth et al, 1978), the Adult Attachment Interview (George et al, 1985), the Parent Development Index (Slade, 2005), and the Working Model of the Child (Benoit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1997;Vreeswijk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2012) are time consuming, require extensive training and cannot be easily </a:t>
            </a:r>
            <a:r>
              <a:rPr lang="en-US" sz="1200" b="0" i="0" u="none" strike="noStrike" kern="1200" baseline="0" dirty="0" err="1">
                <a:solidFill>
                  <a:schemeClr val="tx1"/>
                </a:solidFill>
                <a:latin typeface="+mn-lt"/>
                <a:ea typeface="+mn-ea"/>
                <a:cs typeface="+mn-cs"/>
              </a:rPr>
              <a:t>utilised</a:t>
            </a:r>
            <a:r>
              <a:rPr lang="en-US" sz="1200" b="0" i="0" u="none" strike="noStrike" kern="1200" baseline="0" dirty="0">
                <a:solidFill>
                  <a:schemeClr val="tx1"/>
                </a:solidFill>
                <a:latin typeface="+mn-lt"/>
                <a:ea typeface="+mn-ea"/>
                <a:cs typeface="+mn-cs"/>
              </a:rPr>
              <a:t> in the clinical situation. Universally accepted clinical and diagnostic protocols for assessing attachment at different ages and for diagnosing disorders of attachment do not exist although there is a range of approaches to this in clinical settings (Crowell, 2003;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 Many clinicians when consulted about children’s attachments are handicapped by having little formal training in, and much uncertainty about assessing attachment clinically (Crittenden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For this reason, outside a research context, it is advisable to describe what is observed between child and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rather than to use language that may imply an attachment classification or diagnosis when formal assessment has not been undertaken. There is an emerging literature considering the application of attachment theory and classifications to families in diverse cultural contexts (Quinn &amp; </a:t>
            </a:r>
            <a:r>
              <a:rPr lang="en-US" sz="1200" b="0" i="0" u="none" strike="noStrike" kern="1200" baseline="0" dirty="0" err="1">
                <a:solidFill>
                  <a:schemeClr val="tx1"/>
                </a:solidFill>
                <a:latin typeface="+mn-lt"/>
                <a:ea typeface="+mn-ea"/>
                <a:cs typeface="+mn-cs"/>
              </a:rPr>
              <a:t>Mageo</a:t>
            </a:r>
            <a:r>
              <a:rPr lang="en-US" sz="1200" b="0" i="0" u="none" strike="noStrike" kern="1200" baseline="0" dirty="0">
                <a:solidFill>
                  <a:schemeClr val="tx1"/>
                </a:solidFill>
                <a:latin typeface="+mn-lt"/>
                <a:ea typeface="+mn-ea"/>
                <a:cs typeface="+mn-cs"/>
              </a:rPr>
              <a:t>, 2013; Keller,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date, however, there are few cross-cultural studies that consider issues of attachment disruption and disorder. This is opposed to descriptive studies that identify cultural diversity in approaches to early parenting and discuss how development, safety and exploration are supported and maintained in different cultural and community contexts.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Most infant and early childhood mental health interventions do not require formal assessment of attachment but a good understanding of attachment theory allows clinicians to assess emotional and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problems from a relationship perspective. This includes a focus on the child’s relationship history, and problems and strengths in the relationship between the caregivers and the child, rather than a focus on strengths or difficulties as existing within the individual child alone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et al, 2011). The principles of assessment are </a:t>
            </a:r>
            <a:r>
              <a:rPr lang="en-US" sz="1200" b="0" i="0" u="none" strike="noStrike" kern="1200" baseline="0" dirty="0" err="1">
                <a:solidFill>
                  <a:schemeClr val="tx1"/>
                </a:solidFill>
                <a:latin typeface="+mn-lt"/>
                <a:ea typeface="+mn-ea"/>
                <a:cs typeface="+mn-cs"/>
              </a:rPr>
              <a:t>summarised</a:t>
            </a:r>
            <a:r>
              <a:rPr lang="en-US" sz="1200" b="0" i="0" u="none" strike="noStrike" kern="1200" baseline="0" dirty="0">
                <a:solidFill>
                  <a:schemeClr val="tx1"/>
                </a:solidFill>
                <a:latin typeface="+mn-lt"/>
                <a:ea typeface="+mn-ea"/>
                <a:cs typeface="+mn-cs"/>
              </a:rPr>
              <a:t> in Table A.4.1. (Retain from original chapter p5) </a:t>
            </a:r>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Attachment theory (see also Chapter A.2) was developed by John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from a range of previously separate and diverse areas of knowledge (</a:t>
            </a:r>
            <a:r>
              <a:rPr lang="en-US" sz="1200" b="0" i="0" u="none" strike="noStrike" kern="1200" baseline="0" dirty="0" err="1">
                <a:solidFill>
                  <a:schemeClr val="tx1"/>
                </a:solidFill>
                <a:latin typeface="+mn-lt"/>
                <a:ea typeface="+mn-ea"/>
                <a:cs typeface="+mn-cs"/>
              </a:rPr>
              <a:t>Bowlby</a:t>
            </a:r>
            <a:r>
              <a:rPr lang="en-US" sz="1200" b="0" i="0" u="none" strike="noStrike" kern="1200" baseline="0" dirty="0">
                <a:solidFill>
                  <a:schemeClr val="tx1"/>
                </a:solidFill>
                <a:latin typeface="+mn-lt"/>
                <a:ea typeface="+mn-ea"/>
                <a:cs typeface="+mn-cs"/>
              </a:rPr>
              <a:t>, 1969). It is an integrated body of theory and practice that enables links to be made between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inner representations of relationships, and between the experiences of one generation and the care they will provide to the next—that is, trans-generational aspects of parenting. Attachment can be defined as an enduring emotional bond </a:t>
            </a:r>
            <a:r>
              <a:rPr lang="en-US" sz="1200" b="0" i="0" u="none" strike="noStrike" kern="1200" baseline="0" dirty="0" err="1">
                <a:solidFill>
                  <a:schemeClr val="tx1"/>
                </a:solidFill>
                <a:latin typeface="+mn-lt"/>
                <a:ea typeface="+mn-ea"/>
                <a:cs typeface="+mn-cs"/>
              </a:rPr>
              <a:t>characterised</a:t>
            </a:r>
            <a:r>
              <a:rPr lang="en-US" sz="1200" b="0" i="0" u="none" strike="noStrike" kern="1200" baseline="0" dirty="0">
                <a:solidFill>
                  <a:schemeClr val="tx1"/>
                </a:solidFill>
                <a:latin typeface="+mn-lt"/>
                <a:ea typeface="+mn-ea"/>
                <a:cs typeface="+mn-cs"/>
              </a:rPr>
              <a:t> by a tendency to seek and maintain proximity to a specific figure(s), particularly when under stress. Attachment theory understands the nature of infants’ attachment to their caregivers as a primarily biologically determined phenomenon upon which survival depends. The quality of attachment relationships developed between a young child and their caregivers has a significant impact on social, emotional and cognitive development across the lifespan. The infant develops internal working models of relationships from the quality and nature of early experience with caregivers, and this influences ongoing social and emotional development. Evidence from longitudinal studies indicates that security of attachment during infancy is linked to the young child’s developing capacity for self-regulation, reciprocity and collaborative social interactions (</a:t>
            </a:r>
            <a:r>
              <a:rPr lang="en-US" sz="1200" b="0" i="0" u="none" strike="noStrike" kern="1200" baseline="0" dirty="0" err="1">
                <a:solidFill>
                  <a:schemeClr val="tx1"/>
                </a:solidFill>
                <a:latin typeface="+mn-lt"/>
                <a:ea typeface="+mn-ea"/>
                <a:cs typeface="+mn-cs"/>
              </a:rPr>
              <a:t>Sroufe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2005). There is also growing evidence about the contribution that attachment security makes to a child’s self-regulation, attention and concentration, and therefore readiness to learn and to make the transition to school.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Attachment theory also provides explanations for the link between observed parenting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the quality of parent and infant relationships and the later functioning of the child, socially and emotionally. Attachment scholars have developed methods to elicit and evaluate aspects of the inner representational world of the infant, child, and adult. These processes include methods for evaluating the parent’s capacity to “</a:t>
            </a:r>
            <a:r>
              <a:rPr lang="en-US" sz="1200" b="0" i="0" u="none" strike="noStrike" kern="1200" baseline="0" dirty="0" err="1">
                <a:solidFill>
                  <a:schemeClr val="tx1"/>
                </a:solidFill>
                <a:latin typeface="+mn-lt"/>
                <a:ea typeface="+mn-ea"/>
                <a:cs typeface="+mn-cs"/>
              </a:rPr>
              <a:t>mentalise</a:t>
            </a:r>
            <a:r>
              <a:rPr lang="en-US" sz="1200" b="0" i="0" u="none" strike="noStrike" kern="1200" baseline="0" dirty="0">
                <a:solidFill>
                  <a:schemeClr val="tx1"/>
                </a:solidFill>
                <a:latin typeface="+mn-lt"/>
                <a:ea typeface="+mn-ea"/>
                <a:cs typeface="+mn-cs"/>
              </a:rPr>
              <a:t>” or reflect on, and understand mental states. They assess the parent’s capacity to wonder about, and </a:t>
            </a:r>
            <a:r>
              <a:rPr lang="en-US" sz="1200" b="0" i="0" u="none" strike="noStrike" kern="1200" baseline="0" dirty="0" err="1">
                <a:solidFill>
                  <a:schemeClr val="tx1"/>
                </a:solidFill>
                <a:latin typeface="+mn-lt"/>
                <a:ea typeface="+mn-ea"/>
                <a:cs typeface="+mn-cs"/>
              </a:rPr>
              <a:t>empathise</a:t>
            </a:r>
            <a:r>
              <a:rPr lang="en-US" sz="1200" b="0" i="0" u="none" strike="noStrike" kern="1200" baseline="0" dirty="0">
                <a:solidFill>
                  <a:schemeClr val="tx1"/>
                </a:solidFill>
                <a:latin typeface="+mn-lt"/>
                <a:ea typeface="+mn-ea"/>
                <a:cs typeface="+mn-cs"/>
              </a:rPr>
              <a:t> with, the experience of their child, as well as the impact of their own mental state on their children (</a:t>
            </a:r>
            <a:r>
              <a:rPr lang="en-US" sz="1200" b="0" i="0" u="none" strike="noStrike" kern="1200" baseline="0" dirty="0" err="1">
                <a:solidFill>
                  <a:schemeClr val="tx1"/>
                </a:solidFill>
                <a:latin typeface="+mn-lt"/>
                <a:ea typeface="+mn-ea"/>
                <a:cs typeface="+mn-cs"/>
              </a:rPr>
              <a:t>Fonagy</a:t>
            </a:r>
            <a:r>
              <a:rPr lang="en-US" sz="1200" b="0" i="0" u="none" strike="noStrike" kern="1200" baseline="0" dirty="0">
                <a:solidFill>
                  <a:schemeClr val="tx1"/>
                </a:solidFill>
                <a:latin typeface="+mn-lt"/>
                <a:ea typeface="+mn-ea"/>
                <a:cs typeface="+mn-cs"/>
              </a:rPr>
              <a:t> et al, 1991).</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Research-based methods for assessing attachment such as the Strange Situation Procedure (Ainsworth et al, 1978), the Adult Attachment Interview (George et al, 1985), the Parent Development Index (Slade, 2005), and the Working Model of the Child (Benoit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1997;Vreeswijk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2012) are time consuming, require extensive training and cannot be easily </a:t>
            </a:r>
            <a:r>
              <a:rPr lang="en-US" sz="1200" b="0" i="0" u="none" strike="noStrike" kern="1200" baseline="0" dirty="0" err="1">
                <a:solidFill>
                  <a:schemeClr val="tx1"/>
                </a:solidFill>
                <a:latin typeface="+mn-lt"/>
                <a:ea typeface="+mn-ea"/>
                <a:cs typeface="+mn-cs"/>
              </a:rPr>
              <a:t>utilised</a:t>
            </a:r>
            <a:r>
              <a:rPr lang="en-US" sz="1200" b="0" i="0" u="none" strike="noStrike" kern="1200" baseline="0" dirty="0">
                <a:solidFill>
                  <a:schemeClr val="tx1"/>
                </a:solidFill>
                <a:latin typeface="+mn-lt"/>
                <a:ea typeface="+mn-ea"/>
                <a:cs typeface="+mn-cs"/>
              </a:rPr>
              <a:t> in the clinical situation. Universally accepted clinical and diagnostic protocols for assessing attachment at different ages and for diagnosing disorders of attachment do not exist although there is a range of approaches to this in clinical settings (Crowell, 2003;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2011). Many clinicians when consulted about children’s attachments are handicapped by having little formal training in, and much uncertainty about assessing attachment clinically (Crittenden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2007). For this reason, outside a research context, it is advisable to describe what is observed between child and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rather than to use language that may imply an attachment classification or diagnosis when formal assessment has not been undertaken. There is an emerging literature considering the application of attachment theory and classifications to families in diverse cultural contexts (Quinn &amp; </a:t>
            </a:r>
            <a:r>
              <a:rPr lang="en-US" sz="1200" b="0" i="0" u="none" strike="noStrike" kern="1200" baseline="0" dirty="0" err="1">
                <a:solidFill>
                  <a:schemeClr val="tx1"/>
                </a:solidFill>
                <a:latin typeface="+mn-lt"/>
                <a:ea typeface="+mn-ea"/>
                <a:cs typeface="+mn-cs"/>
              </a:rPr>
              <a:t>Mageo</a:t>
            </a:r>
            <a:r>
              <a:rPr lang="en-US" sz="1200" b="0" i="0" u="none" strike="noStrike" kern="1200" baseline="0" dirty="0">
                <a:solidFill>
                  <a:schemeClr val="tx1"/>
                </a:solidFill>
                <a:latin typeface="+mn-lt"/>
                <a:ea typeface="+mn-ea"/>
                <a:cs typeface="+mn-cs"/>
              </a:rPr>
              <a:t>, 2013; Keller,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date, however, there are few cross-cultural studies that consider issues of attachment disruption and disorder. This is opposed to descriptive studies that identify cultural diversity in approaches to early parenting and discuss how development, safety and exploration are supported and maintained in different cultural and community contexts.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Most infant and early childhood mental health interventions do not require formal assessment of attachment but a good understanding of attachment theory allows clinicians to assess emotional and </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problems from a relationship perspective. This includes a focus on the child’s relationship history, and problems and strengths in the relationship between the caregivers and the child, rather than a focus on strengths or difficulties as existing within the individual child alone (</a:t>
            </a:r>
            <a:r>
              <a:rPr lang="en-US" sz="1200" b="0" i="0" u="none" strike="noStrike" kern="1200" baseline="0" dirty="0" err="1">
                <a:solidFill>
                  <a:schemeClr val="tx1"/>
                </a:solidFill>
                <a:latin typeface="+mn-lt"/>
                <a:ea typeface="+mn-ea"/>
                <a:cs typeface="+mn-cs"/>
              </a:rPr>
              <a:t>Zeanah</a:t>
            </a:r>
            <a:r>
              <a:rPr lang="en-US" sz="1200" b="0" i="0" u="none" strike="noStrike" kern="1200" baseline="0" dirty="0">
                <a:solidFill>
                  <a:schemeClr val="tx1"/>
                </a:solidFill>
                <a:latin typeface="+mn-lt"/>
                <a:ea typeface="+mn-ea"/>
                <a:cs typeface="+mn-cs"/>
              </a:rPr>
              <a:t> et al, 2011). The principles of assessment are </a:t>
            </a:r>
            <a:r>
              <a:rPr lang="en-US" sz="1200" b="0" i="0" u="none" strike="noStrike" kern="1200" baseline="0" dirty="0" err="1">
                <a:solidFill>
                  <a:schemeClr val="tx1"/>
                </a:solidFill>
                <a:latin typeface="+mn-lt"/>
                <a:ea typeface="+mn-ea"/>
                <a:cs typeface="+mn-cs"/>
              </a:rPr>
              <a:t>summarised</a:t>
            </a:r>
            <a:r>
              <a:rPr lang="en-US" sz="1200" b="0" i="0" u="none" strike="noStrike" kern="1200" baseline="0" dirty="0">
                <a:solidFill>
                  <a:schemeClr val="tx1"/>
                </a:solidFill>
                <a:latin typeface="+mn-lt"/>
                <a:ea typeface="+mn-ea"/>
                <a:cs typeface="+mn-cs"/>
              </a:rPr>
              <a:t> in Table A.4.1. (Retain from original chapter p5) </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6/3/2019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rcleofsecurityinternationa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tsn.org/measures/parenting-stress-index-short-form" TargetMode="External"/><Relationship Id="rId3" Type="http://schemas.openxmlformats.org/officeDocument/2006/relationships/hyperlink" Target="http://www.aseba.org/preschool.html" TargetMode="External"/><Relationship Id="rId7" Type="http://schemas.openxmlformats.org/officeDocument/2006/relationships/hyperlink" Target="http://devepi.duhs.duke.edu/pap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brookespublishing.com/product/asqse-2/" TargetMode="External"/><Relationship Id="rId5" Type="http://schemas.openxmlformats.org/officeDocument/2006/relationships/hyperlink" Target="https://brookespublishing.com/product/asq-3/" TargetMode="External"/><Relationship Id="rId4" Type="http://schemas.openxmlformats.org/officeDocument/2006/relationships/hyperlink" Target="http://www.sdqinfo.com/" TargetMode="External"/><Relationship Id="rId9"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https://www.zerotothree.org/our-work/dc-0-5"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8" Type="http://schemas.openxmlformats.org/officeDocument/2006/relationships/hyperlink" Target="https://www.futurelearn.com/courses/babies-in-mind" TargetMode="External"/><Relationship Id="rId3" Type="http://schemas.openxmlformats.org/officeDocument/2006/relationships/hyperlink" Target="https://developingchild.harvard.edu/resources/inbrief-early-childhood-mental-health-video/" TargetMode="External"/><Relationship Id="rId7" Type="http://schemas.openxmlformats.org/officeDocument/2006/relationships/hyperlink" Target="https://www.unicef.org/earlychildhood/index_68195.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cdc.gov/violenceprevention/acestudy/" TargetMode="External"/><Relationship Id="rId11" Type="http://schemas.openxmlformats.org/officeDocument/2006/relationships/image" Target="../media/image1.jpg"/><Relationship Id="rId5" Type="http://schemas.openxmlformats.org/officeDocument/2006/relationships/hyperlink" Target="https://www.zerotothree.org/resources?type=professional-resources" TargetMode="External"/><Relationship Id="rId10" Type="http://schemas.openxmlformats.org/officeDocument/2006/relationships/hyperlink" Target="https://waimh.org/?" TargetMode="External"/><Relationship Id="rId4" Type="http://schemas.openxmlformats.org/officeDocument/2006/relationships/hyperlink" Target="https://developingchild.harvard.edu/inbrief-series/" TargetMode="External"/><Relationship Id="rId9" Type="http://schemas.openxmlformats.org/officeDocument/2006/relationships/hyperlink" Target="https://www.amazon.com/Clinical-Skills-Infant-Mental-Health/dp/B01K0RSSOC/ref=sr_1_1?ie=UTF8&amp;qid=1501750607&amp;sr=8-1&amp;keywords=clinical+skills+infant+mental+healt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solidFill>
                  <a:schemeClr val="bg1"/>
                </a:solidFill>
              </a:rPr>
              <a:t>TS</a:t>
            </a:r>
          </a:p>
          <a:p>
            <a:endParaRPr lang="en-US" dirty="0"/>
          </a:p>
          <a:p>
            <a:endParaRPr lang="en-US" dirty="0"/>
          </a:p>
          <a:p>
            <a:endParaRPr lang="en-US" dirty="0"/>
          </a:p>
        </p:txBody>
      </p:sp>
      <p:sp>
        <p:nvSpPr>
          <p:cNvPr id="4" name="Title 1"/>
          <p:cNvSpPr>
            <a:spLocks noGrp="1"/>
          </p:cNvSpPr>
          <p:nvPr>
            <p:ph type="ctrTitle"/>
          </p:nvPr>
        </p:nvSpPr>
        <p:spPr>
          <a:xfrm>
            <a:off x="-94882" y="212780"/>
            <a:ext cx="4943184" cy="6465888"/>
          </a:xfrm>
        </p:spPr>
        <p:txBody>
          <a:bodyPr>
            <a:normAutofit/>
          </a:bodyPr>
          <a:lstStyle/>
          <a:p>
            <a:endParaRPr lang="en-US" sz="2000" b="1" dirty="0">
              <a:cs typeface="Arial"/>
            </a:endParaRPr>
          </a:p>
        </p:txBody>
      </p:sp>
      <p:sp>
        <p:nvSpPr>
          <p:cNvPr id="7" name="TextBox 6"/>
          <p:cNvSpPr txBox="1"/>
          <p:nvPr/>
        </p:nvSpPr>
        <p:spPr>
          <a:xfrm>
            <a:off x="4848301" y="-46548"/>
            <a:ext cx="4295699" cy="369332"/>
          </a:xfrm>
          <a:prstGeom prst="rect">
            <a:avLst/>
          </a:prstGeom>
          <a:solidFill>
            <a:srgbClr val="008000"/>
          </a:solidFill>
          <a:ln>
            <a:noFill/>
          </a:ln>
        </p:spPr>
        <p:txBody>
          <a:bodyPr wrap="square" rtlCol="0">
            <a:spAutoFit/>
          </a:bodyPr>
          <a:lstStyle/>
          <a:p>
            <a:pPr algn="ctr"/>
            <a:r>
              <a:rPr lang="en-US" dirty="0">
                <a:solidFill>
                  <a:schemeClr val="bg1"/>
                </a:solidFill>
              </a:rPr>
              <a:t>INTRODUCTION</a:t>
            </a:r>
          </a:p>
        </p:txBody>
      </p:sp>
      <p:sp>
        <p:nvSpPr>
          <p:cNvPr id="8" name="TextBox 7"/>
          <p:cNvSpPr txBox="1"/>
          <p:nvPr/>
        </p:nvSpPr>
        <p:spPr>
          <a:xfrm>
            <a:off x="4848301" y="692115"/>
            <a:ext cx="4295699" cy="3323987"/>
          </a:xfrm>
          <a:prstGeom prst="rect">
            <a:avLst/>
          </a:prstGeom>
          <a:noFill/>
        </p:spPr>
        <p:txBody>
          <a:bodyPr wrap="square" rtlCol="0">
            <a:spAutoFit/>
          </a:bodyPr>
          <a:lstStyle/>
          <a:p>
            <a:pPr algn="ctr"/>
            <a:endParaRPr lang="en-US" dirty="0"/>
          </a:p>
          <a:p>
            <a:pPr algn="ctr"/>
            <a:r>
              <a:rPr lang="en-US" sz="3200" b="1" dirty="0">
                <a:solidFill>
                  <a:srgbClr val="008000"/>
                </a:solidFill>
                <a:latin typeface="Times Bold"/>
                <a:cs typeface="Times Bold"/>
              </a:rPr>
              <a:t>THE CLINICAL ASSESSMENT OF INFANTS, </a:t>
            </a:r>
          </a:p>
          <a:p>
            <a:pPr algn="ctr"/>
            <a:r>
              <a:rPr lang="en-US" sz="3200" b="1" dirty="0">
                <a:solidFill>
                  <a:srgbClr val="008000"/>
                </a:solidFill>
                <a:latin typeface="Times Bold"/>
                <a:cs typeface="Times Bold"/>
              </a:rPr>
              <a:t>PRESCHOOLERS AND THEIR FAMILIES</a:t>
            </a:r>
          </a:p>
        </p:txBody>
      </p:sp>
      <p:sp>
        <p:nvSpPr>
          <p:cNvPr id="9" name="TextBox 8"/>
          <p:cNvSpPr txBox="1"/>
          <p:nvPr/>
        </p:nvSpPr>
        <p:spPr>
          <a:xfrm>
            <a:off x="4848301" y="6530909"/>
            <a:ext cx="4295699" cy="369332"/>
          </a:xfrm>
          <a:prstGeom prst="rect">
            <a:avLst/>
          </a:prstGeom>
          <a:solidFill>
            <a:srgbClr val="008000"/>
          </a:solidFill>
        </p:spPr>
        <p:txBody>
          <a:bodyPr wrap="square" rtlCol="0">
            <a:spAutoFit/>
          </a:bodyPr>
          <a:lstStyle/>
          <a:p>
            <a:pPr algn="ctr"/>
            <a:r>
              <a:rPr lang="en-US" b="1" dirty="0">
                <a:solidFill>
                  <a:schemeClr val="bg1"/>
                </a:solidFill>
              </a:rPr>
              <a:t>Adapted by Grace </a:t>
            </a:r>
            <a:r>
              <a:rPr lang="en-US" b="1" dirty="0" err="1">
                <a:solidFill>
                  <a:schemeClr val="bg1"/>
                </a:solidFill>
              </a:rPr>
              <a:t>Sameve</a:t>
            </a:r>
            <a:r>
              <a:rPr lang="en-US" b="1" dirty="0">
                <a:solidFill>
                  <a:schemeClr val="bg1"/>
                </a:solidFill>
              </a:rPr>
              <a:t> &amp;  Julie Chilton</a:t>
            </a:r>
          </a:p>
        </p:txBody>
      </p:sp>
      <p:sp>
        <p:nvSpPr>
          <p:cNvPr id="10" name="TextBox 9"/>
          <p:cNvSpPr txBox="1"/>
          <p:nvPr/>
        </p:nvSpPr>
        <p:spPr>
          <a:xfrm>
            <a:off x="4848301" y="322784"/>
            <a:ext cx="4295699"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A.4 </a:t>
            </a:r>
          </a:p>
        </p:txBody>
      </p:sp>
      <p:sp>
        <p:nvSpPr>
          <p:cNvPr id="11" name="TextBox 10"/>
          <p:cNvSpPr txBox="1"/>
          <p:nvPr/>
        </p:nvSpPr>
        <p:spPr>
          <a:xfrm>
            <a:off x="4848301" y="6161577"/>
            <a:ext cx="4295699" cy="369332"/>
          </a:xfrm>
          <a:prstGeom prst="rect">
            <a:avLst/>
          </a:prstGeom>
          <a:solidFill>
            <a:schemeClr val="bg1">
              <a:lumMod val="50000"/>
            </a:schemeClr>
          </a:solidFill>
          <a:ln>
            <a:solidFill>
              <a:schemeClr val="bg1"/>
            </a:solid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sp>
        <p:nvSpPr>
          <p:cNvPr id="5" name="TextBox 4"/>
          <p:cNvSpPr txBox="1"/>
          <p:nvPr/>
        </p:nvSpPr>
        <p:spPr>
          <a:xfrm>
            <a:off x="4848302" y="4361646"/>
            <a:ext cx="4295698" cy="954107"/>
          </a:xfrm>
          <a:prstGeom prst="rect">
            <a:avLst/>
          </a:prstGeom>
          <a:noFill/>
          <a:ln>
            <a:solidFill>
              <a:srgbClr val="FFFFFF"/>
            </a:solidFill>
          </a:ln>
        </p:spPr>
        <p:txBody>
          <a:bodyPr wrap="square" rtlCol="0">
            <a:spAutoFit/>
          </a:bodyPr>
          <a:lstStyle/>
          <a:p>
            <a:pPr algn="ctr"/>
            <a:r>
              <a:rPr lang="en-US" sz="2800" b="1" dirty="0">
                <a:latin typeface="Times Roman"/>
                <a:cs typeface="Times Roman"/>
              </a:rPr>
              <a:t>Sarah Mares &amp; Sarah</a:t>
            </a:r>
          </a:p>
          <a:p>
            <a:pPr algn="ctr"/>
            <a:r>
              <a:rPr lang="en-US" sz="2800" b="1" dirty="0">
                <a:latin typeface="Times Roman"/>
                <a:cs typeface="Times Roman"/>
              </a:rPr>
              <a:t> </a:t>
            </a:r>
            <a:r>
              <a:rPr lang="en-US" sz="2800" b="1" dirty="0" err="1">
                <a:latin typeface="Times Roman"/>
                <a:cs typeface="Times Roman"/>
              </a:rPr>
              <a:t>Woodgate</a:t>
            </a:r>
            <a:endParaRPr lang="en-US" sz="2800" b="1" dirty="0">
              <a:latin typeface="Times Roman"/>
              <a:cs typeface="Times Roman"/>
            </a:endParaRPr>
          </a:p>
        </p:txBody>
      </p:sp>
      <p:pic>
        <p:nvPicPr>
          <p:cNvPr id="12" name="Picture 11">
            <a:extLst>
              <a:ext uri="{FF2B5EF4-FFF2-40B4-BE49-F238E27FC236}">
                <a16:creationId xmlns:a16="http://schemas.microsoft.com/office/drawing/2014/main" id="{7788A737-FC0A-4837-A527-AE6E0DA9E233}"/>
              </a:ext>
            </a:extLst>
          </p:cNvPr>
          <p:cNvPicPr>
            <a:picLocks noChangeAspect="1"/>
          </p:cNvPicPr>
          <p:nvPr/>
        </p:nvPicPr>
        <p:blipFill>
          <a:blip r:embed="rId3"/>
          <a:stretch>
            <a:fillRect/>
          </a:stretch>
        </p:blipFill>
        <p:spPr>
          <a:xfrm>
            <a:off x="0" y="953"/>
            <a:ext cx="4848301"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Attachment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1" y="1482109"/>
            <a:ext cx="8229600"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a:t>Primarily biologically determined</a:t>
            </a:r>
          </a:p>
          <a:p>
            <a:pPr marL="457200" indent="-457200">
              <a:buFont typeface="Arial" panose="020B0604020202020204" pitchFamily="34" charset="0"/>
              <a:buChar char="•"/>
            </a:pPr>
            <a:r>
              <a:rPr lang="en-US" sz="2800" dirty="0"/>
              <a:t>Quality impacts later development</a:t>
            </a:r>
          </a:p>
          <a:p>
            <a:pPr marL="457200" indent="-457200">
              <a:buFont typeface="Arial" panose="020B0604020202020204" pitchFamily="34" charset="0"/>
              <a:buChar char="•"/>
            </a:pPr>
            <a:r>
              <a:rPr lang="en-US" sz="2800" dirty="0">
                <a:sym typeface="Wingdings" panose="05000000000000000000" pitchFamily="2" charset="2"/>
              </a:rPr>
              <a:t>Creates internal working models of relationships</a:t>
            </a:r>
          </a:p>
          <a:p>
            <a:pPr marL="457200" indent="-457200">
              <a:buFont typeface="Arial" panose="020B0604020202020204" pitchFamily="34" charset="0"/>
              <a:buChar char="•"/>
            </a:pPr>
            <a:r>
              <a:rPr lang="en-US" sz="2800" dirty="0">
                <a:sym typeface="Wingdings" panose="05000000000000000000" pitchFamily="2" charset="2"/>
              </a:rPr>
              <a:t>Linked to self-regulation, reciprocity and collaborative social interactions</a:t>
            </a:r>
          </a:p>
          <a:p>
            <a:pPr marL="457200" indent="-457200">
              <a:buFont typeface="Arial" panose="020B0604020202020204" pitchFamily="34" charset="0"/>
              <a:buChar char="•"/>
            </a:pPr>
            <a:r>
              <a:rPr lang="en-US" sz="2800" dirty="0">
                <a:sym typeface="Wingdings" panose="05000000000000000000" pitchFamily="2" charset="2"/>
              </a:rPr>
              <a:t>Relationship-based assessment</a:t>
            </a:r>
          </a:p>
          <a:p>
            <a:pPr lvl="1"/>
            <a:r>
              <a:rPr lang="en-US" sz="2800" dirty="0">
                <a:sym typeface="Wingdings" panose="05000000000000000000" pitchFamily="2" charset="2"/>
              </a:rPr>
              <a:t>-Problems in dyad/triad</a:t>
            </a:r>
          </a:p>
          <a:p>
            <a:pPr lvl="1"/>
            <a:r>
              <a:rPr lang="en-US" sz="2800" dirty="0">
                <a:sym typeface="Wingdings" panose="05000000000000000000" pitchFamily="2" charset="2"/>
              </a:rPr>
              <a:t>-Strengths in dyad/triad</a:t>
            </a:r>
          </a:p>
          <a:p>
            <a:pPr marL="457200" indent="-457200">
              <a:buFont typeface="Arial"/>
              <a:buChar char="•"/>
            </a:pPr>
            <a:r>
              <a:rPr lang="en-US" sz="2800" dirty="0">
                <a:sym typeface="Wingdings" panose="05000000000000000000" pitchFamily="2" charset="2"/>
              </a:rPr>
              <a:t>Effects on self-regulation, attention, concentration determine readiness for school</a:t>
            </a:r>
            <a:endParaRPr lang="en-US" sz="2800"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418383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Attachment Theory</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
        <p:nvSpPr>
          <p:cNvPr id="3" name="TextBox 2"/>
          <p:cNvSpPr txBox="1"/>
          <p:nvPr/>
        </p:nvSpPr>
        <p:spPr>
          <a:xfrm>
            <a:off x="457201" y="1536631"/>
            <a:ext cx="8229600" cy="3416320"/>
          </a:xfrm>
          <a:prstGeom prst="rect">
            <a:avLst/>
          </a:prstGeom>
          <a:noFill/>
        </p:spPr>
        <p:txBody>
          <a:bodyPr wrap="square" rtlCol="0">
            <a:spAutoFit/>
          </a:bodyPr>
          <a:lstStyle/>
          <a:p>
            <a:r>
              <a:rPr lang="en-US" sz="3600" dirty="0"/>
              <a:t>Parental capacity to consider child’s mental states:</a:t>
            </a:r>
          </a:p>
          <a:p>
            <a:pPr marL="742950" lvl="1" indent="-285750">
              <a:buFont typeface="Arial"/>
              <a:buChar char="•"/>
            </a:pPr>
            <a:r>
              <a:rPr lang="en-US" sz="3600" dirty="0"/>
              <a:t>Mentalize, reflect on, understand</a:t>
            </a:r>
          </a:p>
          <a:p>
            <a:pPr marL="742950" lvl="1" indent="-285750">
              <a:buFont typeface="Arial"/>
              <a:buChar char="•"/>
            </a:pPr>
            <a:r>
              <a:rPr lang="en-US" sz="3600" dirty="0"/>
              <a:t>Wonder about</a:t>
            </a:r>
          </a:p>
          <a:p>
            <a:pPr marL="742950" lvl="1" indent="-285750">
              <a:buFont typeface="Arial"/>
              <a:buChar char="•"/>
            </a:pPr>
            <a:r>
              <a:rPr lang="en-US" sz="3600" dirty="0"/>
              <a:t>Empathize with </a:t>
            </a:r>
          </a:p>
          <a:p>
            <a:pPr marL="742950" lvl="1" indent="-285750">
              <a:buFont typeface="Arial"/>
              <a:buChar char="•"/>
            </a:pPr>
            <a:r>
              <a:rPr lang="en-US" sz="3600" dirty="0"/>
              <a:t>Consider their own state’s effect</a:t>
            </a:r>
          </a:p>
        </p:txBody>
      </p:sp>
    </p:spTree>
    <p:extLst>
      <p:ext uri="{BB962C8B-B14F-4D97-AF65-F5344CB8AC3E}">
        <p14:creationId xmlns:p14="http://schemas.microsoft.com/office/powerpoint/2010/main" val="168640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Attachment Theory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455767" y="1370962"/>
            <a:ext cx="8607675" cy="4832093"/>
          </a:xfrm>
          <a:prstGeom prst="rect">
            <a:avLst/>
          </a:prstGeom>
          <a:noFill/>
        </p:spPr>
        <p:txBody>
          <a:bodyPr wrap="square" rtlCol="0">
            <a:spAutoFit/>
          </a:bodyPr>
          <a:lstStyle/>
          <a:p>
            <a:r>
              <a:rPr lang="en-US" sz="2800" dirty="0">
                <a:sym typeface="Wingdings" panose="05000000000000000000" pitchFamily="2" charset="2"/>
              </a:rPr>
              <a:t>Attachment Patterns – the ABC+D model</a:t>
            </a:r>
          </a:p>
          <a:p>
            <a:endParaRPr lang="en-US" sz="2800" dirty="0">
              <a:sym typeface="Wingdings" panose="05000000000000000000" pitchFamily="2" charset="2"/>
            </a:endParaRPr>
          </a:p>
          <a:p>
            <a:pPr marL="571500" lvl="1" indent="-571500">
              <a:buFont typeface="Arial"/>
              <a:buChar char="•"/>
            </a:pPr>
            <a:r>
              <a:rPr lang="en-US" sz="2800" dirty="0" err="1">
                <a:sym typeface="Wingdings" panose="05000000000000000000" pitchFamily="2" charset="2"/>
              </a:rPr>
              <a:t>Disorganised</a:t>
            </a:r>
            <a:r>
              <a:rPr lang="en-US" sz="2800" dirty="0">
                <a:sym typeface="Wingdings" panose="05000000000000000000" pitchFamily="2" charset="2"/>
              </a:rPr>
              <a:t>: no coherent strategy for managing distress in relation to caregiver</a:t>
            </a:r>
          </a:p>
          <a:p>
            <a:pPr marL="457200" lvl="2"/>
            <a:endParaRPr lang="en-US" sz="2800" dirty="0">
              <a:sym typeface="Wingdings" panose="05000000000000000000" pitchFamily="2" charset="2"/>
            </a:endParaRPr>
          </a:p>
          <a:p>
            <a:pPr marL="571500" lvl="1" indent="-571500">
              <a:buFont typeface="Arial"/>
              <a:buChar char="•"/>
            </a:pPr>
            <a:r>
              <a:rPr lang="en-US" sz="2800" dirty="0" err="1">
                <a:sym typeface="Wingdings" panose="05000000000000000000" pitchFamily="2" charset="2"/>
              </a:rPr>
              <a:t>Organised</a:t>
            </a:r>
            <a:endParaRPr lang="en-US" sz="2800" dirty="0">
              <a:sym typeface="Wingdings" panose="05000000000000000000" pitchFamily="2" charset="2"/>
            </a:endParaRPr>
          </a:p>
          <a:p>
            <a:pPr lvl="2"/>
            <a:r>
              <a:rPr lang="en-US" sz="2800" dirty="0">
                <a:sym typeface="Wingdings" panose="05000000000000000000" pitchFamily="2" charset="2"/>
              </a:rPr>
              <a:t>-Secure</a:t>
            </a:r>
          </a:p>
          <a:p>
            <a:pPr lvl="2"/>
            <a:r>
              <a:rPr lang="en-US" sz="2800" dirty="0">
                <a:sym typeface="Wingdings" panose="05000000000000000000" pitchFamily="2" charset="2"/>
              </a:rPr>
              <a:t>-Insecure/avoidant</a:t>
            </a:r>
          </a:p>
          <a:p>
            <a:pPr lvl="2"/>
            <a:r>
              <a:rPr lang="en-US" sz="2800" dirty="0">
                <a:sym typeface="Wingdings" panose="05000000000000000000" pitchFamily="2" charset="2"/>
              </a:rPr>
              <a:t>-Insecure/ambivalent</a:t>
            </a:r>
          </a:p>
          <a:p>
            <a:endParaRPr lang="en-US" sz="2800" dirty="0">
              <a:sym typeface="Wingdings" panose="05000000000000000000" pitchFamily="2" charset="2"/>
            </a:endParaRPr>
          </a:p>
          <a:p>
            <a:r>
              <a:rPr lang="en-US" sz="2800" dirty="0">
                <a:sym typeface="Wingdings" panose="05000000000000000000" pitchFamily="2" charset="2"/>
              </a:rPr>
              <a:t>Attachment Patterns ≠ Attachment Disorders</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5475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019" y="5641145"/>
            <a:ext cx="5681429" cy="1216855"/>
          </a:xfrm>
        </p:spPr>
        <p:txBody>
          <a:bodyPr>
            <a:normAutofit/>
          </a:bodyPr>
          <a:lstStyle/>
          <a:p>
            <a:pPr marL="0" indent="0" algn="ctr">
              <a:buNone/>
            </a:pPr>
            <a:r>
              <a:rPr lang="en-US" sz="2000" dirty="0">
                <a:hlinkClick r:id="rId3"/>
              </a:rPr>
              <a:t>https://www.circleofsecurityinternational.com/</a:t>
            </a:r>
            <a:endParaRPr lang="en-US" sz="2000" dirty="0"/>
          </a:p>
        </p:txBody>
      </p:sp>
      <p:pic>
        <p:nvPicPr>
          <p:cNvPr id="2" name="Picture 1">
            <a:hlinkClick r:id="rId3"/>
            <a:extLst>
              <a:ext uri="{FF2B5EF4-FFF2-40B4-BE49-F238E27FC236}">
                <a16:creationId xmlns:a16="http://schemas.microsoft.com/office/drawing/2014/main" id="{31517AA8-A8ED-46A0-A1BC-44885B6C4DB3}"/>
              </a:ext>
            </a:extLst>
          </p:cNvPr>
          <p:cNvPicPr>
            <a:picLocks noChangeAspect="1"/>
          </p:cNvPicPr>
          <p:nvPr/>
        </p:nvPicPr>
        <p:blipFill>
          <a:blip r:embed="rId4"/>
          <a:stretch>
            <a:fillRect/>
          </a:stretch>
        </p:blipFill>
        <p:spPr>
          <a:xfrm>
            <a:off x="2066925" y="1833562"/>
            <a:ext cx="5010150" cy="3190875"/>
          </a:xfrm>
          <a:prstGeom prst="rect">
            <a:avLst/>
          </a:prstGeom>
        </p:spPr>
      </p:pic>
    </p:spTree>
    <p:extLst>
      <p:ext uri="{BB962C8B-B14F-4D97-AF65-F5344CB8AC3E}">
        <p14:creationId xmlns:p14="http://schemas.microsoft.com/office/powerpoint/2010/main" val="17812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1" y="1556426"/>
            <a:ext cx="8229600" cy="3724097"/>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t>Clinical assessment interview</a:t>
            </a:r>
          </a:p>
          <a:p>
            <a:pPr lvl="1"/>
            <a:endParaRPr lang="en-US" sz="3200" dirty="0"/>
          </a:p>
          <a:p>
            <a:pPr marL="914400" lvl="1" indent="-457200">
              <a:buFont typeface="Arial" panose="020B0604020202020204" pitchFamily="34" charset="0"/>
              <a:buChar char="•"/>
            </a:pPr>
            <a:r>
              <a:rPr lang="en-US" sz="3200" dirty="0"/>
              <a:t>Observation of parent-child interaction and relationship</a:t>
            </a:r>
          </a:p>
          <a:p>
            <a:pPr lvl="1"/>
            <a:endParaRPr lang="en-US" sz="3200" dirty="0"/>
          </a:p>
          <a:p>
            <a:pPr marL="914400" lvl="1" indent="-457200">
              <a:buFont typeface="Arial" panose="020B0604020202020204" pitchFamily="34" charset="0"/>
              <a:buChar char="•"/>
            </a:pPr>
            <a:r>
              <a:rPr lang="en-US" sz="3200" dirty="0"/>
              <a:t>Developmental assessment of child</a:t>
            </a:r>
          </a:p>
          <a:p>
            <a:pPr lvl="1"/>
            <a:endParaRPr lang="en-US" sz="2600" dirty="0"/>
          </a:p>
          <a:p>
            <a:endParaRPr lang="en-US"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9346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t>
            </a:r>
            <a:r>
              <a:rPr lang="en-US" sz="3200" b="1" spc="150" dirty="0">
                <a:ln w="11430"/>
                <a:solidFill>
                  <a:schemeClr val="bg1"/>
                </a:solidFill>
                <a:effectLst>
                  <a:outerShdw blurRad="25400" algn="tl" rotWithShape="0">
                    <a:srgbClr val="000000">
                      <a:alpha val="43000"/>
                    </a:srgbClr>
                  </a:outerShdw>
                </a:effectLst>
              </a:rPr>
              <a:t>Case Study</a:t>
            </a:r>
            <a:endParaRPr lang="en-US" sz="3200" b="1" strike="sngStrike" spc="150" dirty="0">
              <a:ln w="11430"/>
              <a:solidFill>
                <a:schemeClr val="bg1"/>
              </a:solidFill>
              <a:effectLst>
                <a:outerShdw blurRad="25400" algn="tl" rotWithShape="0">
                  <a:srgbClr val="000000">
                    <a:alpha val="43000"/>
                  </a:srgbClr>
                </a:outerShdw>
              </a:effectLst>
            </a:endParaRPr>
          </a:p>
        </p:txBody>
      </p:sp>
      <p:sp>
        <p:nvSpPr>
          <p:cNvPr id="8" name="TextBox 7"/>
          <p:cNvSpPr txBox="1"/>
          <p:nvPr/>
        </p:nvSpPr>
        <p:spPr>
          <a:xfrm>
            <a:off x="457200" y="1433331"/>
            <a:ext cx="8647557" cy="6617196"/>
          </a:xfrm>
          <a:prstGeom prst="rect">
            <a:avLst/>
          </a:prstGeom>
          <a:noFill/>
        </p:spPr>
        <p:txBody>
          <a:bodyPr wrap="square" rtlCol="0">
            <a:spAutoFit/>
          </a:bodyPr>
          <a:lstStyle/>
          <a:p>
            <a:r>
              <a:rPr lang="en-US" sz="2600" dirty="0"/>
              <a:t>A two year-old girl </a:t>
            </a:r>
          </a:p>
          <a:p>
            <a:pPr lvl="1"/>
            <a:endParaRPr lang="en-US" sz="2600" dirty="0"/>
          </a:p>
          <a:p>
            <a:pPr lvl="1"/>
            <a:endParaRPr lang="en-US" sz="2600" dirty="0"/>
          </a:p>
          <a:p>
            <a:pPr marL="914400" lvl="1" indent="-457200">
              <a:buFont typeface="Arial" panose="020B0604020202020204" pitchFamily="34" charset="0"/>
              <a:buChar char="•"/>
            </a:pPr>
            <a:r>
              <a:rPr lang="en-US" sz="2600" dirty="0" err="1"/>
              <a:t>Alloanamnesa</a:t>
            </a:r>
            <a:endParaRPr lang="en-US" sz="2600" dirty="0"/>
          </a:p>
          <a:p>
            <a:pPr marL="914400" lvl="1" indent="-457200">
              <a:buFont typeface="Arial" panose="020B0604020202020204" pitchFamily="34" charset="0"/>
              <a:buChar char="•"/>
            </a:pPr>
            <a:r>
              <a:rPr lang="en-US" sz="2600" dirty="0"/>
              <a:t>Observation </a:t>
            </a:r>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lvl="1"/>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88561250"/>
              </p:ext>
            </p:extLst>
          </p:nvPr>
        </p:nvGraphicFramePr>
        <p:xfrm>
          <a:off x="457200" y="1516967"/>
          <a:ext cx="8229600" cy="23774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41851">
                <a:tc>
                  <a:txBody>
                    <a:bodyPr/>
                    <a:lstStyle/>
                    <a:p>
                      <a:pPr algn="ctr"/>
                      <a:r>
                        <a:rPr lang="en-US" sz="2400" dirty="0"/>
                        <a:t>A 2</a:t>
                      </a:r>
                      <a:r>
                        <a:rPr lang="en-US" sz="2400" baseline="0" dirty="0"/>
                        <a:t> year old girl</a:t>
                      </a:r>
                      <a:endParaRPr lang="en-US" sz="2400" dirty="0"/>
                    </a:p>
                  </a:txBody>
                  <a:tcPr/>
                </a:tc>
                <a:extLst>
                  <a:ext uri="{0D108BD9-81ED-4DB2-BD59-A6C34878D82A}">
                    <a16:rowId xmlns:a16="http://schemas.microsoft.com/office/drawing/2014/main" val="10000"/>
                  </a:ext>
                </a:extLst>
              </a:tr>
              <a:tr h="370840">
                <a:tc>
                  <a:txBody>
                    <a:bodyPr/>
                    <a:lstStyle/>
                    <a:p>
                      <a:pPr marL="342900" indent="-342900" algn="l">
                        <a:buFont typeface="Arial" panose="020B0604020202020204" pitchFamily="34" charset="0"/>
                        <a:buChar char="•"/>
                      </a:pPr>
                      <a:r>
                        <a:rPr lang="en-US" sz="2000" dirty="0"/>
                        <a:t>History</a:t>
                      </a:r>
                      <a:r>
                        <a:rPr lang="en-US" sz="2000" baseline="0" dirty="0"/>
                        <a:t> of nervousness and agitation</a:t>
                      </a:r>
                    </a:p>
                    <a:p>
                      <a:pPr marL="342900" indent="-342900" algn="l">
                        <a:buFont typeface="Arial" panose="020B0604020202020204" pitchFamily="34" charset="0"/>
                        <a:buChar char="•"/>
                      </a:pPr>
                      <a:r>
                        <a:rPr lang="en-US" sz="2000" baseline="0" dirty="0"/>
                        <a:t>Often aggressive</a:t>
                      </a:r>
                    </a:p>
                    <a:p>
                      <a:pPr marL="342900" indent="-342900" algn="l">
                        <a:buFont typeface="Arial" panose="020B0604020202020204" pitchFamily="34" charset="0"/>
                        <a:buChar char="•"/>
                      </a:pPr>
                      <a:r>
                        <a:rPr lang="en-US" sz="2000" baseline="0" dirty="0"/>
                        <a:t>Calm with permissive maternal grandfather</a:t>
                      </a:r>
                    </a:p>
                    <a:p>
                      <a:pPr marL="342900" indent="-342900" algn="l">
                        <a:buFont typeface="Arial" panose="020B0604020202020204" pitchFamily="34" charset="0"/>
                        <a:buChar char="•"/>
                      </a:pPr>
                      <a:r>
                        <a:rPr lang="en-US" sz="2000" baseline="0" dirty="0"/>
                        <a:t>Shy with strangers</a:t>
                      </a:r>
                    </a:p>
                    <a:p>
                      <a:pPr marL="342900" indent="-342900" algn="l">
                        <a:buFont typeface="Arial" panose="020B0604020202020204" pitchFamily="34" charset="0"/>
                        <a:buChar char="•"/>
                      </a:pPr>
                      <a:r>
                        <a:rPr lang="en-US" sz="2000" baseline="0" dirty="0"/>
                        <a:t>Nuclear household: 8 years old, </a:t>
                      </a:r>
                      <a:r>
                        <a:rPr lang="en-US" sz="2000" dirty="0">
                          <a:solidFill>
                            <a:schemeClr val="tx1"/>
                          </a:solidFill>
                        </a:rPr>
                        <a:t>problem-free</a:t>
                      </a:r>
                      <a:r>
                        <a:rPr lang="en-US" sz="2000" dirty="0"/>
                        <a:t> brother</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Permissive </a:t>
                      </a:r>
                      <a:r>
                        <a:rPr lang="en-US" sz="2000" dirty="0"/>
                        <a:t>mother, abusive father</a:t>
                      </a:r>
                      <a:endParaRPr lang="en-US" sz="2000" baseline="0"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19677406"/>
              </p:ext>
            </p:extLst>
          </p:nvPr>
        </p:nvGraphicFramePr>
        <p:xfrm>
          <a:off x="457200" y="4415629"/>
          <a:ext cx="8229600" cy="1005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285750" indent="-285750">
                        <a:buFont typeface="Arial" panose="020B0604020202020204" pitchFamily="34" charset="0"/>
                        <a:buChar char="•"/>
                      </a:pPr>
                      <a:r>
                        <a:rPr lang="en-US" sz="2000" b="0" dirty="0">
                          <a:solidFill>
                            <a:schemeClr val="tx1"/>
                          </a:solidFill>
                        </a:rPr>
                        <a:t>4 week assessment: </a:t>
                      </a:r>
                    </a:p>
                    <a:p>
                      <a:pPr marL="285750" indent="-285750">
                        <a:buFont typeface="Arial" panose="020B0604020202020204" pitchFamily="34" charset="0"/>
                        <a:buChar char="•"/>
                      </a:pPr>
                      <a:r>
                        <a:rPr lang="en-US" sz="2000" b="0" dirty="0">
                          <a:solidFill>
                            <a:schemeClr val="tx1"/>
                          </a:solidFill>
                        </a:rPr>
                        <a:t>Interview with parents</a:t>
                      </a:r>
                    </a:p>
                    <a:p>
                      <a:pPr marL="285750" indent="-285750">
                        <a:buFont typeface="Arial" panose="020B0604020202020204" pitchFamily="34" charset="0"/>
                        <a:buChar char="•"/>
                      </a:pPr>
                      <a:r>
                        <a:rPr lang="en-US" sz="2000" b="0" dirty="0">
                          <a:solidFill>
                            <a:schemeClr val="tx1"/>
                          </a:solidFill>
                        </a:rPr>
                        <a:t>Observation with child alone and interacting with parents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64542281"/>
              </p:ext>
            </p:extLst>
          </p:nvPr>
        </p:nvGraphicFramePr>
        <p:xfrm>
          <a:off x="457200" y="5954025"/>
          <a:ext cx="8229600" cy="79610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796109">
                <a:tc>
                  <a:txBody>
                    <a:bodyPr/>
                    <a:lstStyle/>
                    <a:p>
                      <a:pPr marL="0" indent="0">
                        <a:buFont typeface="Arial" panose="020B0604020202020204" pitchFamily="34" charset="0"/>
                        <a:buNone/>
                      </a:pPr>
                      <a:r>
                        <a:rPr lang="en-US" sz="2000" b="0" dirty="0">
                          <a:solidFill>
                            <a:schemeClr val="tx1"/>
                          </a:solidFill>
                        </a:rPr>
                        <a:t>Plan:</a:t>
                      </a:r>
                    </a:p>
                    <a:p>
                      <a:pPr marL="285750" indent="-285750">
                        <a:buFont typeface="Arial" panose="020B0604020202020204" pitchFamily="34" charset="0"/>
                        <a:buChar char="•"/>
                      </a:pPr>
                      <a:r>
                        <a:rPr lang="en-US" sz="2000" b="0" dirty="0">
                          <a:solidFill>
                            <a:schemeClr val="tx1"/>
                          </a:solidFill>
                        </a:rPr>
                        <a:t>Parent</a:t>
                      </a:r>
                      <a:r>
                        <a:rPr lang="en-US" sz="2000" b="0" baseline="0" dirty="0">
                          <a:solidFill>
                            <a:schemeClr val="tx1"/>
                          </a:solidFill>
                        </a:rPr>
                        <a:t> Training Program, Limit setting, Daycare </a:t>
                      </a:r>
                      <a:endParaRPr lang="en-US" sz="20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1" name="Down Arrow 10"/>
          <p:cNvSpPr/>
          <p:nvPr/>
        </p:nvSpPr>
        <p:spPr>
          <a:xfrm>
            <a:off x="4348885" y="5437162"/>
            <a:ext cx="446230" cy="501170"/>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own Arrow 1"/>
          <p:cNvSpPr/>
          <p:nvPr/>
        </p:nvSpPr>
        <p:spPr>
          <a:xfrm>
            <a:off x="4334748" y="3894984"/>
            <a:ext cx="446230" cy="501170"/>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22045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Principles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0" y="1556426"/>
            <a:ext cx="8394969" cy="4216539"/>
          </a:xfrm>
          <a:prstGeom prst="rect">
            <a:avLst/>
          </a:prstGeom>
          <a:noFill/>
        </p:spPr>
        <p:txBody>
          <a:bodyPr wrap="square" rtlCol="0">
            <a:spAutoFit/>
          </a:bodyPr>
          <a:lstStyle/>
          <a:p>
            <a:pPr marL="971550" lvl="1" indent="-514350">
              <a:buFont typeface="+mj-lt"/>
              <a:buAutoNum type="arabicPeriod"/>
            </a:pPr>
            <a:r>
              <a:rPr lang="en-US" sz="3200" dirty="0"/>
              <a:t>Risk assessment</a:t>
            </a:r>
          </a:p>
          <a:p>
            <a:pPr marL="971550" lvl="1" indent="-514350">
              <a:buFont typeface="+mj-lt"/>
              <a:buAutoNum type="arabicPeriod"/>
            </a:pPr>
            <a:r>
              <a:rPr lang="en-US" sz="3200" dirty="0"/>
              <a:t>Parents want the best for their children</a:t>
            </a:r>
          </a:p>
          <a:p>
            <a:pPr marL="971550" lvl="1" indent="-514350">
              <a:buFont typeface="+mj-lt"/>
              <a:buAutoNum type="arabicPeriod"/>
            </a:pPr>
            <a:r>
              <a:rPr lang="en-US" sz="3200" dirty="0"/>
              <a:t>Biopsychosocial framework</a:t>
            </a:r>
          </a:p>
          <a:p>
            <a:pPr marL="971550" lvl="1" indent="-514350">
              <a:buFont typeface="+mj-lt"/>
              <a:buAutoNum type="arabicPeriod"/>
            </a:pPr>
            <a:r>
              <a:rPr lang="en-US" sz="3200" dirty="0"/>
              <a:t>Developmental context</a:t>
            </a:r>
          </a:p>
          <a:p>
            <a:pPr marL="971550" lvl="1" indent="-514350">
              <a:buFont typeface="+mj-lt"/>
              <a:buAutoNum type="arabicPeriod"/>
            </a:pPr>
            <a:r>
              <a:rPr lang="en-US" sz="3200" dirty="0"/>
              <a:t>Relational approach</a:t>
            </a:r>
          </a:p>
          <a:p>
            <a:pPr marL="971550" lvl="1" indent="-514350">
              <a:buFont typeface="+mj-lt"/>
              <a:buAutoNum type="arabicPeriod"/>
            </a:pPr>
            <a:r>
              <a:rPr lang="en-US" sz="3200" dirty="0"/>
              <a:t>Vulnerabilities and strengths</a:t>
            </a:r>
          </a:p>
          <a:p>
            <a:pPr marL="971550" lvl="1" indent="-514350">
              <a:buFont typeface="+mj-lt"/>
              <a:buAutoNum type="arabicPeriod"/>
            </a:pPr>
            <a:r>
              <a:rPr lang="en-US" sz="3200" dirty="0"/>
              <a:t>Transactional model of development</a:t>
            </a:r>
          </a:p>
          <a:p>
            <a:pPr lvl="1"/>
            <a:endParaRPr lang="en-US" sz="2600" dirty="0"/>
          </a:p>
          <a:p>
            <a:endParaRPr lang="en-US"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314110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763193" y="1864196"/>
            <a:ext cx="3923607" cy="4401205"/>
          </a:xfrm>
          <a:prstGeom prst="rect">
            <a:avLst/>
          </a:prstGeom>
          <a:noFill/>
        </p:spPr>
        <p:txBody>
          <a:bodyPr wrap="square" rtlCol="0">
            <a:spAutoFit/>
          </a:bodyPr>
          <a:lstStyle/>
          <a:p>
            <a:r>
              <a:rPr lang="en-US" sz="2800" dirty="0"/>
              <a:t>Sources</a:t>
            </a:r>
          </a:p>
          <a:p>
            <a:pPr marL="914400" lvl="1" indent="-457200">
              <a:buFont typeface="Arial" panose="020B0604020202020204" pitchFamily="34" charset="0"/>
              <a:buChar char="•"/>
            </a:pPr>
            <a:r>
              <a:rPr lang="en-US" sz="2800" dirty="0"/>
              <a:t>Referring agent </a:t>
            </a:r>
          </a:p>
          <a:p>
            <a:pPr marL="914400" lvl="1" indent="-457200">
              <a:buFont typeface="Arial" panose="020B0604020202020204" pitchFamily="34" charset="0"/>
              <a:buChar char="•"/>
            </a:pPr>
            <a:r>
              <a:rPr lang="en-US" sz="2800" dirty="0"/>
              <a:t>Family</a:t>
            </a:r>
          </a:p>
          <a:p>
            <a:pPr marL="914400" lvl="1" indent="-457200">
              <a:buFont typeface="Arial" panose="020B0604020202020204" pitchFamily="34" charset="0"/>
              <a:buChar char="•"/>
            </a:pPr>
            <a:r>
              <a:rPr lang="en-US" sz="2800" dirty="0"/>
              <a:t>Observations</a:t>
            </a:r>
          </a:p>
          <a:p>
            <a:pPr marL="914400" lvl="1" indent="-457200">
              <a:buFont typeface="Arial" panose="020B0604020202020204" pitchFamily="34" charset="0"/>
              <a:buChar char="•"/>
            </a:pPr>
            <a:r>
              <a:rPr lang="en-US" sz="2800" dirty="0"/>
              <a:t>Medical and Developmental tests</a:t>
            </a:r>
          </a:p>
          <a:p>
            <a:pPr marL="914400" lvl="1" indent="-457200">
              <a:buFont typeface="Arial" panose="020B0604020202020204" pitchFamily="34" charset="0"/>
              <a:buChar char="•"/>
            </a:pPr>
            <a:r>
              <a:rPr lang="en-US" sz="2800" dirty="0"/>
              <a:t>Past reports </a:t>
            </a:r>
          </a:p>
          <a:p>
            <a:pPr marL="914400" lvl="1" indent="-457200">
              <a:buFont typeface="Arial" panose="020B0604020202020204" pitchFamily="34" charset="0"/>
              <a:buChar char="•"/>
            </a:pPr>
            <a:r>
              <a:rPr lang="en-US" sz="2800" dirty="0"/>
              <a:t>Clinician impression</a:t>
            </a:r>
            <a:endParaRPr lang="en-US" dirty="0"/>
          </a:p>
        </p:txBody>
      </p:sp>
      <p:sp>
        <p:nvSpPr>
          <p:cNvPr id="3" name="TextBox 2"/>
          <p:cNvSpPr txBox="1"/>
          <p:nvPr/>
        </p:nvSpPr>
        <p:spPr>
          <a:xfrm>
            <a:off x="457200" y="1864196"/>
            <a:ext cx="3657600" cy="3970318"/>
          </a:xfrm>
          <a:prstGeom prst="rect">
            <a:avLst/>
          </a:prstGeom>
          <a:noFill/>
        </p:spPr>
        <p:txBody>
          <a:bodyPr wrap="square" rtlCol="0">
            <a:spAutoFit/>
          </a:bodyPr>
          <a:lstStyle/>
          <a:p>
            <a:r>
              <a:rPr lang="en-US" sz="2800" dirty="0"/>
              <a:t>Varied settings</a:t>
            </a:r>
          </a:p>
          <a:p>
            <a:endParaRPr lang="en-US" sz="2800" dirty="0"/>
          </a:p>
          <a:p>
            <a:r>
              <a:rPr lang="en-US" sz="2800" dirty="0"/>
              <a:t>Aim to identify and understand problems of:</a:t>
            </a:r>
          </a:p>
          <a:p>
            <a:pPr marL="914400" lvl="1" indent="-457200">
              <a:buFont typeface="Arial" panose="020B0604020202020204" pitchFamily="34" charset="0"/>
              <a:buChar char="•"/>
            </a:pPr>
            <a:r>
              <a:rPr lang="en-US" sz="2800" dirty="0"/>
              <a:t>Individual</a:t>
            </a:r>
          </a:p>
          <a:p>
            <a:pPr marL="914400" lvl="1" indent="-457200">
              <a:buFont typeface="Arial" panose="020B0604020202020204" pitchFamily="34" charset="0"/>
              <a:buChar char="•"/>
            </a:pPr>
            <a:r>
              <a:rPr lang="en-US" sz="2800" dirty="0"/>
              <a:t>Family </a:t>
            </a:r>
          </a:p>
          <a:p>
            <a:pPr marL="914400" lvl="1" indent="-457200">
              <a:buFont typeface="Arial" panose="020B0604020202020204" pitchFamily="34" charset="0"/>
              <a:buChar char="•"/>
            </a:pPr>
            <a:r>
              <a:rPr lang="en-US" sz="2800" dirty="0"/>
              <a:t>System</a:t>
            </a:r>
          </a:p>
          <a:p>
            <a:pPr marL="457200" indent="-457200">
              <a:buFont typeface="Arial" panose="020B0604020202020204" pitchFamily="34" charset="0"/>
              <a:buChar char="•"/>
            </a:pPr>
            <a:endParaRPr lang="en-US" sz="28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86481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41228"/>
            <a:ext cx="8432800" cy="4401205"/>
          </a:xfrm>
          <a:prstGeom prst="rect">
            <a:avLst/>
          </a:prstGeom>
          <a:noFill/>
        </p:spPr>
        <p:txBody>
          <a:bodyPr wrap="square" rtlCol="0">
            <a:spAutoFit/>
          </a:bodyPr>
          <a:lstStyle/>
          <a:p>
            <a:r>
              <a:rPr lang="en-US" sz="3200" dirty="0"/>
              <a:t>Key considerations:</a:t>
            </a:r>
          </a:p>
          <a:p>
            <a:pPr marL="457200" indent="-457200">
              <a:buFont typeface="Arial" panose="020B0604020202020204" pitchFamily="34" charset="0"/>
              <a:buChar char="•"/>
            </a:pPr>
            <a:r>
              <a:rPr lang="en-US" sz="3200" dirty="0"/>
              <a:t>‘Parents are experts with their child’s best interests at heart’ </a:t>
            </a:r>
          </a:p>
          <a:p>
            <a:pPr marL="457200" indent="-457200">
              <a:buFont typeface="Arial" panose="020B0604020202020204" pitchFamily="34" charset="0"/>
              <a:buChar char="•"/>
            </a:pPr>
            <a:r>
              <a:rPr lang="en-US" sz="3200" dirty="0"/>
              <a:t>Non-judgmental listening </a:t>
            </a:r>
          </a:p>
          <a:p>
            <a:pPr marL="457200" indent="-457200">
              <a:buFont typeface="Arial" panose="020B0604020202020204" pitchFamily="34" charset="0"/>
              <a:buChar char="•"/>
            </a:pPr>
            <a:r>
              <a:rPr lang="en-US" sz="3200" dirty="0"/>
              <a:t>Genuine curiosity</a:t>
            </a:r>
          </a:p>
          <a:p>
            <a:pPr marL="457200" indent="-457200">
              <a:buFont typeface="Arial" panose="020B0604020202020204" pitchFamily="34" charset="0"/>
              <a:buChar char="•"/>
            </a:pPr>
            <a:r>
              <a:rPr lang="en-US" sz="3200" dirty="0"/>
              <a:t>Observation of behavior and interactions</a:t>
            </a:r>
          </a:p>
          <a:p>
            <a:pPr marL="457200" indent="-457200">
              <a:buFont typeface="Arial" panose="020B0604020202020204" pitchFamily="34" charset="0"/>
              <a:buChar char="•"/>
            </a:pPr>
            <a:r>
              <a:rPr lang="en-US" sz="3200" dirty="0"/>
              <a:t>Understand first, advise last</a:t>
            </a:r>
          </a:p>
          <a:p>
            <a:pPr marL="285750" indent="-285750">
              <a:buFont typeface="Arial"/>
              <a:buChar char="•"/>
            </a:pPr>
            <a:endParaRPr lang="en-US" sz="2800" dirty="0"/>
          </a:p>
          <a:p>
            <a:pPr lvl="1"/>
            <a:r>
              <a:rPr lang="en-US" sz="2800" dirty="0"/>
              <a:t> </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78858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Information Obtained</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0" y="1574011"/>
            <a:ext cx="8394969" cy="3816429"/>
          </a:xfrm>
          <a:prstGeom prst="rect">
            <a:avLst/>
          </a:prstGeom>
          <a:noFill/>
        </p:spPr>
        <p:txBody>
          <a:bodyPr wrap="square" rtlCol="0">
            <a:spAutoFit/>
          </a:bodyPr>
          <a:lstStyle/>
          <a:p>
            <a:pPr lvl="1"/>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86051889"/>
              </p:ext>
            </p:extLst>
          </p:nvPr>
        </p:nvGraphicFramePr>
        <p:xfrm>
          <a:off x="474785" y="1567294"/>
          <a:ext cx="8212015" cy="3291840"/>
        </p:xfrm>
        <a:graphic>
          <a:graphicData uri="http://schemas.openxmlformats.org/drawingml/2006/table">
            <a:tbl>
              <a:tblPr firstRow="1" bandRow="1">
                <a:tableStyleId>{5C22544A-7EE6-4342-B048-85BDC9FD1C3A}</a:tableStyleId>
              </a:tblPr>
              <a:tblGrid>
                <a:gridCol w="8212015">
                  <a:extLst>
                    <a:ext uri="{9D8B030D-6E8A-4147-A177-3AD203B41FA5}">
                      <a16:colId xmlns:a16="http://schemas.microsoft.com/office/drawing/2014/main" val="20000"/>
                    </a:ext>
                  </a:extLst>
                </a:gridCol>
              </a:tblGrid>
              <a:tr h="370840">
                <a:tc>
                  <a:txBody>
                    <a:bodyPr/>
                    <a:lstStyle/>
                    <a:p>
                      <a:pPr algn="ctr"/>
                      <a:r>
                        <a:rPr lang="en-US" sz="2400" dirty="0">
                          <a:solidFill>
                            <a:schemeClr val="bg1"/>
                          </a:solidFill>
                        </a:rPr>
                        <a:t>Current</a:t>
                      </a:r>
                      <a:r>
                        <a:rPr lang="en-US" sz="2400" baseline="0" dirty="0">
                          <a:solidFill>
                            <a:schemeClr val="bg1"/>
                          </a:solidFill>
                        </a:rPr>
                        <a:t> Problem</a:t>
                      </a:r>
                      <a:endParaRPr lang="en-US" sz="2400" dirty="0">
                        <a:solidFill>
                          <a:schemeClr val="bg1"/>
                        </a:solidFill>
                      </a:endParaRP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000" dirty="0"/>
                        <a:t>What is the problem?</a:t>
                      </a:r>
                    </a:p>
                    <a:p>
                      <a:pPr marL="285750" indent="-285750">
                        <a:buFont typeface="Arial" panose="020B0604020202020204" pitchFamily="34" charset="0"/>
                        <a:buChar char="•"/>
                      </a:pPr>
                      <a:r>
                        <a:rPr lang="en-US" sz="2000" dirty="0"/>
                        <a:t>How do family members</a:t>
                      </a:r>
                      <a:r>
                        <a:rPr lang="en-US" sz="2000" baseline="0" dirty="0"/>
                        <a:t> understand and describe what is concerning them?</a:t>
                      </a:r>
                    </a:p>
                    <a:p>
                      <a:pPr marL="285750" indent="-285750">
                        <a:buFont typeface="Arial" panose="020B0604020202020204" pitchFamily="34" charset="0"/>
                        <a:buChar char="•"/>
                      </a:pPr>
                      <a:r>
                        <a:rPr lang="en-US" sz="2000" baseline="0" dirty="0"/>
                        <a:t>Has this happened before?</a:t>
                      </a:r>
                    </a:p>
                    <a:p>
                      <a:pPr marL="285750" indent="-285750">
                        <a:buFont typeface="Arial" panose="020B0604020202020204" pitchFamily="34" charset="0"/>
                        <a:buChar char="•"/>
                      </a:pPr>
                      <a:r>
                        <a:rPr lang="en-US" sz="2000" baseline="0" dirty="0"/>
                        <a:t>Was there a precipitant?</a:t>
                      </a:r>
                    </a:p>
                    <a:p>
                      <a:pPr marL="285750" indent="-285750">
                        <a:buFont typeface="Arial" panose="020B0604020202020204" pitchFamily="34" charset="0"/>
                        <a:buChar char="•"/>
                      </a:pPr>
                      <a:r>
                        <a:rPr lang="en-US" sz="2000" baseline="0" dirty="0"/>
                        <a:t>Why have they sought help now?</a:t>
                      </a:r>
                    </a:p>
                    <a:p>
                      <a:pPr marL="285750" indent="-285750">
                        <a:buFont typeface="Arial" panose="020B0604020202020204" pitchFamily="34" charset="0"/>
                        <a:buChar char="•"/>
                      </a:pPr>
                      <a:r>
                        <a:rPr lang="en-US" sz="2000" baseline="0" dirty="0"/>
                        <a:t>What have they tried and what has been helpful?</a:t>
                      </a:r>
                    </a:p>
                    <a:p>
                      <a:pPr marL="285750" indent="-285750">
                        <a:buFont typeface="Arial" panose="020B0604020202020204" pitchFamily="34" charset="0"/>
                        <a:buChar char="•"/>
                      </a:pPr>
                      <a:r>
                        <a:rPr lang="en-US" sz="2000" baseline="0" dirty="0"/>
                        <a:t>What made them decide to seek help from you?</a:t>
                      </a:r>
                    </a:p>
                    <a:p>
                      <a:pPr marL="285750" indent="-285750">
                        <a:buFont typeface="Arial" panose="020B0604020202020204" pitchFamily="34" charset="0"/>
                        <a:buChar char="•"/>
                      </a:pPr>
                      <a:r>
                        <a:rPr lang="en-US" sz="2000" baseline="0" dirty="0"/>
                        <a:t>What do they want help with?</a:t>
                      </a:r>
                      <a:endParaRPr lang="en-US" sz="2000"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29275148"/>
              </p:ext>
            </p:extLst>
          </p:nvPr>
        </p:nvGraphicFramePr>
        <p:xfrm>
          <a:off x="474784" y="4970370"/>
          <a:ext cx="8212016" cy="1859280"/>
        </p:xfrm>
        <a:graphic>
          <a:graphicData uri="http://schemas.openxmlformats.org/drawingml/2006/table">
            <a:tbl>
              <a:tblPr firstRow="1" bandRow="1">
                <a:tableStyleId>{5C22544A-7EE6-4342-B048-85BDC9FD1C3A}</a:tableStyleId>
              </a:tblPr>
              <a:tblGrid>
                <a:gridCol w="8212016">
                  <a:extLst>
                    <a:ext uri="{9D8B030D-6E8A-4147-A177-3AD203B41FA5}">
                      <a16:colId xmlns:a16="http://schemas.microsoft.com/office/drawing/2014/main" val="20000"/>
                    </a:ext>
                  </a:extLst>
                </a:gridCol>
              </a:tblGrid>
              <a:tr h="361966">
                <a:tc>
                  <a:txBody>
                    <a:bodyPr/>
                    <a:lstStyle/>
                    <a:p>
                      <a:pPr algn="ctr"/>
                      <a:r>
                        <a:rPr lang="en-US" sz="2400" dirty="0"/>
                        <a:t>Background</a:t>
                      </a:r>
                      <a:r>
                        <a:rPr lang="en-US" sz="2400" baseline="0" dirty="0"/>
                        <a:t> &amp; Developmental History</a:t>
                      </a:r>
                      <a:endParaRPr lang="en-US" sz="2400" dirty="0"/>
                    </a:p>
                  </a:txBody>
                  <a:tcPr/>
                </a:tc>
                <a:extLst>
                  <a:ext uri="{0D108BD9-81ED-4DB2-BD59-A6C34878D82A}">
                    <a16:rowId xmlns:a16="http://schemas.microsoft.com/office/drawing/2014/main" val="10000"/>
                  </a:ext>
                </a:extLst>
              </a:tr>
              <a:tr h="796325">
                <a:tc>
                  <a:txBody>
                    <a:bodyPr/>
                    <a:lstStyle/>
                    <a:p>
                      <a:pPr marL="285750" indent="-285750">
                        <a:buFont typeface="Arial" panose="020B0604020202020204" pitchFamily="34" charset="0"/>
                        <a:buChar char="•"/>
                      </a:pPr>
                      <a:r>
                        <a:rPr lang="en-US" sz="2000" dirty="0"/>
                        <a:t>Child, Parents and Family</a:t>
                      </a:r>
                    </a:p>
                    <a:p>
                      <a:pPr marL="285750" indent="-285750">
                        <a:buFont typeface="Arial" panose="020B0604020202020204" pitchFamily="34" charset="0"/>
                        <a:buChar char="•"/>
                      </a:pPr>
                      <a:r>
                        <a:rPr lang="en-US" sz="2000" dirty="0"/>
                        <a:t>Current supports and stressors</a:t>
                      </a:r>
                    </a:p>
                    <a:p>
                      <a:pPr marL="742950" lvl="1" indent="-285750">
                        <a:buFont typeface="Arial" panose="020B0604020202020204" pitchFamily="34" charset="0"/>
                        <a:buChar char="•"/>
                      </a:pPr>
                      <a:r>
                        <a:rPr lang="en-US" sz="2000" dirty="0"/>
                        <a:t>Parents as couple, conception, pregnancy and delivery</a:t>
                      </a:r>
                    </a:p>
                  </a:txBody>
                  <a:tcPr/>
                </a:tc>
                <a:extLst>
                  <a:ext uri="{0D108BD9-81ED-4DB2-BD59-A6C34878D82A}">
                    <a16:rowId xmlns:a16="http://schemas.microsoft.com/office/drawing/2014/main" val="10001"/>
                  </a:ext>
                </a:extLst>
              </a:tr>
              <a:tr h="313704">
                <a:tc>
                  <a:txBody>
                    <a:bodyPr/>
                    <a:lstStyle/>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1745761764"/>
                  </a:ext>
                </a:extLst>
              </a:tr>
            </a:tbl>
          </a:graphicData>
        </a:graphic>
      </p:graphicFrame>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00625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http://iacapap.org/iacapap-textbook-of-child-and-adolescent-mental-health</a:t>
            </a:r>
            <a:br>
              <a:rPr lang="en-US" sz="1800" dirty="0"/>
            </a:br>
            <a:br>
              <a:rPr lang="en-US" sz="1800" dirty="0"/>
            </a:br>
            <a:br>
              <a:rPr lang="en-US" sz="1800" dirty="0"/>
            </a:br>
            <a:r>
              <a:rPr lang="en-US" sz="1800" dirty="0"/>
              <a:t>Please note that this book and its companion PowerPoint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Interview</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55996"/>
            <a:ext cx="3973485" cy="4955203"/>
          </a:xfrm>
          <a:prstGeom prst="rect">
            <a:avLst/>
          </a:prstGeom>
          <a:noFill/>
        </p:spPr>
        <p:txBody>
          <a:bodyPr wrap="square" rtlCol="0">
            <a:spAutoFit/>
          </a:bodyPr>
          <a:lstStyle/>
          <a:p>
            <a:r>
              <a:rPr lang="en-US" sz="2400" dirty="0"/>
              <a:t>Goals: </a:t>
            </a:r>
          </a:p>
          <a:p>
            <a:pPr marL="457200" indent="-457200">
              <a:buFont typeface="Arial" panose="020B0604020202020204" pitchFamily="34" charset="0"/>
              <a:buChar char="•"/>
            </a:pPr>
            <a:r>
              <a:rPr lang="en-US" sz="2400" dirty="0"/>
              <a:t>Gather information and objective data</a:t>
            </a:r>
          </a:p>
          <a:p>
            <a:pPr marL="457200" indent="-457200">
              <a:buFont typeface="Arial" panose="020B0604020202020204" pitchFamily="34" charset="0"/>
              <a:buChar char="•"/>
            </a:pPr>
            <a:r>
              <a:rPr lang="en-US" sz="2400" dirty="0"/>
              <a:t>Form therapeutic relationship</a:t>
            </a:r>
          </a:p>
          <a:p>
            <a:pPr marL="457200" indent="-457200">
              <a:buFont typeface="Arial" panose="020B0604020202020204" pitchFamily="34" charset="0"/>
              <a:buChar char="•"/>
            </a:pPr>
            <a:r>
              <a:rPr lang="en-US" sz="2400" dirty="0"/>
              <a:t>Be clear and direct about purpose, professional roles and responsibilities, confidentiality</a:t>
            </a:r>
          </a:p>
          <a:p>
            <a:pPr marL="457200" indent="-457200">
              <a:buFont typeface="Arial" panose="020B0604020202020204" pitchFamily="34" charset="0"/>
              <a:buChar char="•"/>
            </a:pPr>
            <a:r>
              <a:rPr lang="en-US" sz="2400" dirty="0"/>
              <a:t>Listen carefully</a:t>
            </a:r>
          </a:p>
          <a:p>
            <a:pPr marL="457200" indent="-457200">
              <a:buFont typeface="Arial" panose="020B0604020202020204" pitchFamily="34" charset="0"/>
              <a:buChar char="•"/>
            </a:pPr>
            <a:r>
              <a:rPr lang="en-US" sz="2400" dirty="0"/>
              <a:t>Observe interactions</a:t>
            </a:r>
          </a:p>
          <a:p>
            <a:pPr marL="457200" indent="-457200">
              <a:buFont typeface="Arial" panose="020B0604020202020204" pitchFamily="34" charset="0"/>
              <a:buChar char="•"/>
            </a:pPr>
            <a:r>
              <a:rPr lang="en-US" sz="2400" dirty="0"/>
              <a:t>Construct narrative</a:t>
            </a:r>
          </a:p>
          <a:p>
            <a:pPr lvl="1"/>
            <a:r>
              <a:rPr lang="en-US" sz="28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089" y="1855996"/>
            <a:ext cx="4119843" cy="33206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533089" y="5148960"/>
            <a:ext cx="4119843" cy="4195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err="1">
                <a:solidFill>
                  <a:schemeClr val="tx1"/>
                </a:solidFill>
              </a:rPr>
              <a:t>Cornelis</a:t>
            </a:r>
            <a:r>
              <a:rPr lang="en-US" sz="1200" dirty="0">
                <a:solidFill>
                  <a:schemeClr val="tx1"/>
                </a:solidFill>
              </a:rPr>
              <a:t> de </a:t>
            </a:r>
            <a:r>
              <a:rPr lang="en-US" sz="1200" dirty="0" err="1">
                <a:solidFill>
                  <a:schemeClr val="tx1"/>
                </a:solidFill>
              </a:rPr>
              <a:t>Vos</a:t>
            </a:r>
            <a:r>
              <a:rPr lang="en-US" sz="1200" dirty="0">
                <a:solidFill>
                  <a:schemeClr val="tx1"/>
                </a:solidFill>
              </a:rPr>
              <a:t>. Portrait of Anthony </a:t>
            </a:r>
            <a:r>
              <a:rPr lang="en-US" sz="1200" dirty="0" err="1">
                <a:solidFill>
                  <a:schemeClr val="tx1"/>
                </a:solidFill>
              </a:rPr>
              <a:t>Reyniers</a:t>
            </a:r>
            <a:r>
              <a:rPr lang="en-US" sz="1200" dirty="0">
                <a:solidFill>
                  <a:schemeClr val="tx1"/>
                </a:solidFill>
              </a:rPr>
              <a:t> and his family (1631) </a:t>
            </a:r>
            <a:r>
              <a:rPr lang="en-US" sz="1200" dirty="0" err="1">
                <a:solidFill>
                  <a:schemeClr val="tx1"/>
                </a:solidFill>
              </a:rPr>
              <a:t>Philadephia</a:t>
            </a:r>
            <a:r>
              <a:rPr lang="en-US" sz="1200" dirty="0">
                <a:solidFill>
                  <a:schemeClr val="tx1"/>
                </a:solidFill>
              </a:rPr>
              <a:t> Art Museum</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321540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t>
            </a:r>
            <a:br>
              <a:rPr lang="en-US" sz="3200" b="1" spc="150" dirty="0">
                <a:ln w="11430"/>
                <a:solidFill>
                  <a:schemeClr val="bg1">
                    <a:lumMod val="9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Attachment-Informed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55996"/>
            <a:ext cx="8195732" cy="4832093"/>
          </a:xfrm>
          <a:prstGeom prst="rect">
            <a:avLst/>
          </a:prstGeom>
          <a:noFill/>
        </p:spPr>
        <p:txBody>
          <a:bodyPr wrap="square" rtlCol="0">
            <a:spAutoFit/>
          </a:bodyPr>
          <a:lstStyle/>
          <a:p>
            <a:pPr marL="914400" lvl="1" indent="-457200">
              <a:buFont typeface="Arial"/>
              <a:buChar char="•"/>
            </a:pPr>
            <a:r>
              <a:rPr lang="en-US" sz="2800" dirty="0"/>
              <a:t>Conception, pregnancy and birth</a:t>
            </a:r>
          </a:p>
          <a:p>
            <a:pPr marL="914400" lvl="1" indent="-457200">
              <a:buFont typeface="Arial"/>
              <a:buChar char="•"/>
            </a:pPr>
            <a:r>
              <a:rPr lang="en-US" sz="2800" dirty="0"/>
              <a:t>Losses or significant family difficulties</a:t>
            </a:r>
          </a:p>
          <a:p>
            <a:pPr marL="914400" lvl="1" indent="-457200">
              <a:buFont typeface="Arial"/>
              <a:buChar char="•"/>
            </a:pPr>
            <a:r>
              <a:rPr lang="en-US" sz="2800" dirty="0"/>
              <a:t>Attachment figures</a:t>
            </a:r>
          </a:p>
          <a:p>
            <a:pPr marL="914400" lvl="1" indent="-457200">
              <a:buFont typeface="Arial"/>
              <a:buChar char="•"/>
            </a:pPr>
            <a:r>
              <a:rPr lang="en-US" sz="2800" dirty="0"/>
              <a:t>Peer and sibling relationships</a:t>
            </a:r>
          </a:p>
          <a:p>
            <a:pPr marL="914400" lvl="1" indent="-457200">
              <a:buFont typeface="Arial"/>
              <a:buChar char="•"/>
            </a:pPr>
            <a:r>
              <a:rPr lang="en-US" sz="2800" dirty="0"/>
              <a:t>Current behavior</a:t>
            </a:r>
          </a:p>
          <a:p>
            <a:pPr marL="1371600" lvl="2" indent="-457200">
              <a:buFont typeface="Arial"/>
              <a:buChar char="•"/>
            </a:pPr>
            <a:r>
              <a:rPr lang="en-US" sz="2800" dirty="0"/>
              <a:t>Help or comfort seeking</a:t>
            </a:r>
          </a:p>
          <a:p>
            <a:pPr marL="1371600" lvl="2" indent="-457200">
              <a:buFont typeface="Arial"/>
              <a:buChar char="•"/>
            </a:pPr>
            <a:r>
              <a:rPr lang="en-US" sz="2800" dirty="0"/>
              <a:t>Stranger behavior</a:t>
            </a:r>
          </a:p>
          <a:p>
            <a:pPr marL="914400" lvl="1" indent="-457200">
              <a:buFont typeface="Arial"/>
              <a:buChar char="•"/>
            </a:pPr>
            <a:r>
              <a:rPr lang="en-US" sz="2800" dirty="0"/>
              <a:t>Ability to use others for comfort</a:t>
            </a:r>
          </a:p>
          <a:p>
            <a:pPr marL="1371600" lvl="2" indent="-457200">
              <a:buFont typeface="Arial"/>
              <a:buChar char="•"/>
            </a:pPr>
            <a:r>
              <a:rPr lang="en-US" sz="2800" dirty="0"/>
              <a:t>Explore and play in new setting</a:t>
            </a:r>
          </a:p>
          <a:p>
            <a:pPr marL="1371600" lvl="2" indent="-457200">
              <a:buFont typeface="Arial"/>
              <a:buChar char="•"/>
            </a:pPr>
            <a:r>
              <a:rPr lang="en-US" sz="2800" dirty="0"/>
              <a:t>Response to limit setting</a:t>
            </a:r>
          </a:p>
          <a:p>
            <a:pPr marL="1371600" lvl="2" indent="-457200">
              <a:buFont typeface="Arial"/>
              <a:buChar char="•"/>
            </a:pPr>
            <a:r>
              <a:rPr lang="en-US" sz="2800" dirty="0"/>
              <a:t>Clinician interaction</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63057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t>
            </a:r>
            <a:br>
              <a:rPr lang="en-US" sz="3200" b="1" spc="150" dirty="0">
                <a:ln w="11430"/>
                <a:solidFill>
                  <a:schemeClr val="bg1">
                    <a:lumMod val="9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Bio-Psycho-Social Framework</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55996"/>
            <a:ext cx="8229600" cy="4893647"/>
          </a:xfrm>
          <a:prstGeom prst="rect">
            <a:avLst/>
          </a:prstGeom>
          <a:noFill/>
        </p:spPr>
        <p:txBody>
          <a:bodyPr wrap="square" rtlCol="0">
            <a:spAutoFit/>
          </a:bodyPr>
          <a:lstStyle/>
          <a:p>
            <a:r>
              <a:rPr lang="en-US" sz="2400" dirty="0"/>
              <a:t>Biological:</a:t>
            </a:r>
          </a:p>
          <a:p>
            <a:pPr marL="914400" lvl="1" indent="-457200">
              <a:buFont typeface="Arial"/>
              <a:buChar char="•"/>
            </a:pPr>
            <a:r>
              <a:rPr lang="en-US" sz="2400" dirty="0"/>
              <a:t>Temperament</a:t>
            </a:r>
          </a:p>
          <a:p>
            <a:pPr marL="914400" lvl="1" indent="-457200">
              <a:buFont typeface="Arial"/>
              <a:buChar char="•"/>
            </a:pPr>
            <a:r>
              <a:rPr lang="en-US" sz="2400" dirty="0"/>
              <a:t>Genetic vulnerability and family history</a:t>
            </a:r>
          </a:p>
          <a:p>
            <a:pPr marL="914400" lvl="1" indent="-457200">
              <a:buFont typeface="Arial"/>
              <a:buChar char="•"/>
            </a:pPr>
            <a:r>
              <a:rPr lang="en-US" sz="2400" dirty="0"/>
              <a:t>Environment in utero, past and current health</a:t>
            </a:r>
          </a:p>
          <a:p>
            <a:pPr lvl="1"/>
            <a:endParaRPr lang="en-US" sz="2400" dirty="0"/>
          </a:p>
          <a:p>
            <a:r>
              <a:rPr lang="en-US" sz="2400" dirty="0"/>
              <a:t>Psychological:</a:t>
            </a:r>
          </a:p>
          <a:p>
            <a:pPr marL="914400" lvl="1" indent="-457200">
              <a:buFont typeface="Arial"/>
              <a:buChar char="•"/>
            </a:pPr>
            <a:r>
              <a:rPr lang="en-US" sz="2400" dirty="0"/>
              <a:t>Current psychiatric illness</a:t>
            </a:r>
          </a:p>
          <a:p>
            <a:pPr marL="914400" lvl="1" indent="-457200">
              <a:buFont typeface="Arial"/>
              <a:buChar char="•"/>
            </a:pPr>
            <a:r>
              <a:rPr lang="en-US" sz="2400" dirty="0"/>
              <a:t>Personality, attachment style, interpersonal factors</a:t>
            </a:r>
          </a:p>
          <a:p>
            <a:pPr lvl="1"/>
            <a:endParaRPr lang="en-US" sz="2400" dirty="0"/>
          </a:p>
          <a:p>
            <a:r>
              <a:rPr lang="en-US" sz="2400" dirty="0"/>
              <a:t>Social:</a:t>
            </a:r>
          </a:p>
          <a:p>
            <a:pPr marL="800100" lvl="1" indent="-342900">
              <a:buFont typeface="Arial"/>
              <a:buChar char="•"/>
            </a:pPr>
            <a:r>
              <a:rPr lang="en-US" sz="2400" dirty="0"/>
              <a:t>Cultural/social isolation or support</a:t>
            </a:r>
          </a:p>
          <a:p>
            <a:pPr marL="800100" lvl="1" indent="-342900">
              <a:buFont typeface="Arial"/>
              <a:buChar char="•"/>
            </a:pPr>
            <a:r>
              <a:rPr lang="en-US" sz="2400" dirty="0"/>
              <a:t>Financial security and parental employment</a:t>
            </a:r>
          </a:p>
          <a:p>
            <a:pPr marL="800100" lvl="1" indent="-342900">
              <a:buFont typeface="Arial"/>
              <a:buChar char="•"/>
            </a:pPr>
            <a:r>
              <a:rPr lang="en-US" sz="2400" dirty="0"/>
              <a:t>Family openness for support</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03420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t>
            </a:r>
            <a:br>
              <a:rPr lang="en-US" sz="3200" b="1" spc="150" dirty="0">
                <a:ln w="11430"/>
                <a:solidFill>
                  <a:schemeClr val="bg1">
                    <a:lumMod val="9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Transgenerational Issues in Parenting</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
        <p:nvSpPr>
          <p:cNvPr id="2" name="TextBox 1"/>
          <p:cNvSpPr txBox="1"/>
          <p:nvPr/>
        </p:nvSpPr>
        <p:spPr>
          <a:xfrm>
            <a:off x="457201" y="1938539"/>
            <a:ext cx="8229600" cy="4214487"/>
          </a:xfrm>
          <a:prstGeom prst="rect">
            <a:avLst/>
          </a:prstGeom>
          <a:noFill/>
        </p:spPr>
        <p:txBody>
          <a:bodyPr wrap="square" rtlCol="0">
            <a:spAutoFit/>
          </a:bodyPr>
          <a:lstStyle/>
          <a:p>
            <a:pPr marL="285750" indent="-285750">
              <a:lnSpc>
                <a:spcPct val="120000"/>
              </a:lnSpc>
              <a:buFont typeface="Arial"/>
              <a:buChar char="•"/>
            </a:pPr>
            <a:r>
              <a:rPr lang="en-US" sz="2800" dirty="0"/>
              <a:t>How caregivers were parented</a:t>
            </a:r>
          </a:p>
          <a:p>
            <a:pPr marL="285750" indent="-285750">
              <a:lnSpc>
                <a:spcPct val="120000"/>
              </a:lnSpc>
              <a:buFont typeface="Arial"/>
              <a:buChar char="•"/>
            </a:pPr>
            <a:endParaRPr lang="en-US" sz="2800" dirty="0"/>
          </a:p>
          <a:p>
            <a:pPr marL="285750" indent="-285750">
              <a:lnSpc>
                <a:spcPct val="120000"/>
              </a:lnSpc>
              <a:buFont typeface="Arial"/>
              <a:buChar char="•"/>
            </a:pPr>
            <a:r>
              <a:rPr lang="en-US" sz="2800" dirty="0"/>
              <a:t>Stored in procedural memory</a:t>
            </a:r>
          </a:p>
          <a:p>
            <a:pPr>
              <a:lnSpc>
                <a:spcPct val="120000"/>
              </a:lnSpc>
            </a:pPr>
            <a:endParaRPr lang="en-US" sz="2800" dirty="0"/>
          </a:p>
          <a:p>
            <a:pPr marL="285750" indent="-285750">
              <a:lnSpc>
                <a:spcPct val="120000"/>
              </a:lnSpc>
              <a:buFont typeface="Arial"/>
              <a:buChar char="•"/>
            </a:pPr>
            <a:r>
              <a:rPr lang="en-US" sz="2800" dirty="0"/>
              <a:t>History of abuse or neglect</a:t>
            </a:r>
          </a:p>
          <a:p>
            <a:pPr marL="742950" lvl="1" indent="-285750">
              <a:lnSpc>
                <a:spcPct val="120000"/>
              </a:lnSpc>
              <a:buFont typeface="Arial"/>
              <a:buChar char="•"/>
            </a:pPr>
            <a:r>
              <a:rPr lang="en-US" sz="2800" dirty="0"/>
              <a:t>Association with limited current family and social support</a:t>
            </a:r>
          </a:p>
          <a:p>
            <a:pPr marL="742950" lvl="1" indent="-285750">
              <a:lnSpc>
                <a:spcPct val="120000"/>
              </a:lnSpc>
              <a:buFont typeface="Arial"/>
              <a:buChar char="•"/>
            </a:pPr>
            <a:r>
              <a:rPr lang="en-US" sz="2800" dirty="0"/>
              <a:t>1/3 abused children become abusive parents</a:t>
            </a:r>
          </a:p>
        </p:txBody>
      </p:sp>
    </p:spTree>
    <p:extLst>
      <p:ext uri="{BB962C8B-B14F-4D97-AF65-F5344CB8AC3E}">
        <p14:creationId xmlns:p14="http://schemas.microsoft.com/office/powerpoint/2010/main" val="428621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Rating Scales and Questionnaires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476003"/>
            <a:ext cx="8229600" cy="4420890"/>
          </a:xfrm>
          <a:prstGeom prst="rect">
            <a:avLst/>
          </a:prstGeom>
          <a:noFill/>
        </p:spPr>
        <p:txBody>
          <a:bodyPr wrap="square" rtlCol="0">
            <a:spAutoFit/>
          </a:bodyPr>
          <a:lstStyle/>
          <a:p>
            <a:pPr marL="285750" indent="-285750">
              <a:lnSpc>
                <a:spcPct val="200000"/>
              </a:lnSpc>
              <a:buFont typeface="Arial"/>
              <a:buChar char="•"/>
            </a:pPr>
            <a:r>
              <a:rPr lang="en-US" sz="2400" dirty="0">
                <a:hlinkClick r:id="rId3"/>
              </a:rPr>
              <a:t>Child </a:t>
            </a:r>
            <a:r>
              <a:rPr lang="en-US" sz="2400" dirty="0" err="1">
                <a:hlinkClick r:id="rId3"/>
              </a:rPr>
              <a:t>Behaviour</a:t>
            </a:r>
            <a:r>
              <a:rPr lang="en-US" sz="2400" dirty="0">
                <a:hlinkClick r:id="rId3"/>
              </a:rPr>
              <a:t> Checklist (CBCL) for 1.5- years</a:t>
            </a:r>
            <a:endParaRPr lang="en-US" sz="2400" dirty="0"/>
          </a:p>
          <a:p>
            <a:pPr marL="285750" indent="-285750">
              <a:lnSpc>
                <a:spcPct val="200000"/>
              </a:lnSpc>
              <a:buFont typeface="Arial"/>
              <a:buChar char="•"/>
            </a:pPr>
            <a:r>
              <a:rPr lang="en-US" sz="2400" dirty="0">
                <a:hlinkClick r:id="rId4"/>
              </a:rPr>
              <a:t>Strengths and Difficulties Questionnaire (SDQ)</a:t>
            </a:r>
            <a:endParaRPr lang="en-US" sz="2400" dirty="0"/>
          </a:p>
          <a:p>
            <a:pPr marL="285750" indent="-285750">
              <a:lnSpc>
                <a:spcPct val="200000"/>
              </a:lnSpc>
              <a:buFont typeface="Arial"/>
              <a:buChar char="•"/>
            </a:pPr>
            <a:r>
              <a:rPr lang="en-US" sz="2400" dirty="0">
                <a:hlinkClick r:id="rId5"/>
              </a:rPr>
              <a:t>The Ages and Stages Questionnaire (ASQ-3)</a:t>
            </a:r>
            <a:endParaRPr lang="en-US" sz="2400" dirty="0"/>
          </a:p>
          <a:p>
            <a:pPr marL="285750" indent="-285750">
              <a:lnSpc>
                <a:spcPct val="200000"/>
              </a:lnSpc>
              <a:buFont typeface="Arial"/>
              <a:buChar char="•"/>
            </a:pPr>
            <a:r>
              <a:rPr lang="en-US" sz="2400" dirty="0">
                <a:hlinkClick r:id="rId6"/>
              </a:rPr>
              <a:t>The Ages and Stages Questionnaire: Social Emotional (ASQ:SE)</a:t>
            </a:r>
            <a:endParaRPr lang="en-US" sz="2400" dirty="0"/>
          </a:p>
          <a:p>
            <a:pPr marL="285750" indent="-285750">
              <a:lnSpc>
                <a:spcPct val="200000"/>
              </a:lnSpc>
              <a:buFont typeface="Arial"/>
              <a:buChar char="•"/>
            </a:pPr>
            <a:r>
              <a:rPr lang="en-US" sz="2400" dirty="0">
                <a:hlinkClick r:id="rId7"/>
              </a:rPr>
              <a:t>Preschool Age Psychiatric Assessment (PAPA)</a:t>
            </a:r>
            <a:endParaRPr lang="en-US" sz="2400" dirty="0"/>
          </a:p>
          <a:p>
            <a:pPr marL="285750" indent="-285750">
              <a:lnSpc>
                <a:spcPct val="200000"/>
              </a:lnSpc>
              <a:buFont typeface="Arial"/>
              <a:buChar char="•"/>
            </a:pPr>
            <a:r>
              <a:rPr lang="en-US" sz="2400" dirty="0">
                <a:hlinkClick r:id="rId8"/>
              </a:rPr>
              <a:t>The Parenting Stress Index – Short Form (PSI-SF)</a:t>
            </a:r>
            <a:endParaRPr lang="en-US" sz="24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9"/>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30202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971791"/>
              </p:ext>
            </p:extLst>
          </p:nvPr>
        </p:nvGraphicFramePr>
        <p:xfrm>
          <a:off x="457200" y="1872394"/>
          <a:ext cx="8229600" cy="41757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1191">
                <a:tc gridSpan="2">
                  <a:txBody>
                    <a:bodyPr/>
                    <a:lstStyle/>
                    <a:p>
                      <a:pPr algn="ctr"/>
                      <a:r>
                        <a:rPr lang="en-US" sz="2800" dirty="0"/>
                        <a:t>Observation Data</a:t>
                      </a:r>
                    </a:p>
                  </a:txBody>
                  <a:tcPr/>
                </a:tc>
                <a:tc hMerge="1">
                  <a:txBody>
                    <a:bodyPr/>
                    <a:lstStyle/>
                    <a:p>
                      <a:endParaRPr lang="en-US" dirty="0"/>
                    </a:p>
                  </a:txBody>
                  <a:tcPr/>
                </a:tc>
                <a:extLst>
                  <a:ext uri="{0D108BD9-81ED-4DB2-BD59-A6C34878D82A}">
                    <a16:rowId xmlns:a16="http://schemas.microsoft.com/office/drawing/2014/main" val="10000"/>
                  </a:ext>
                </a:extLst>
              </a:tr>
              <a:tr h="1755013">
                <a:tc>
                  <a:txBody>
                    <a:bodyPr/>
                    <a:lstStyle/>
                    <a:p>
                      <a:pPr marL="285750" indent="-285750">
                        <a:buFont typeface="Arial" panose="020B0604020202020204" pitchFamily="34" charset="0"/>
                        <a:buChar char="•"/>
                      </a:pPr>
                      <a:r>
                        <a:rPr lang="en-US" sz="2600" dirty="0"/>
                        <a:t>Sense of safety</a:t>
                      </a:r>
                    </a:p>
                    <a:p>
                      <a:pPr marL="285750" indent="-285750">
                        <a:buFont typeface="Arial" panose="020B0604020202020204" pitchFamily="34" charset="0"/>
                        <a:buChar char="•"/>
                      </a:pPr>
                      <a:r>
                        <a:rPr lang="en-US" sz="2600" dirty="0"/>
                        <a:t>Parental sensitivity</a:t>
                      </a:r>
                    </a:p>
                    <a:p>
                      <a:pPr marL="285750" indent="-285750">
                        <a:buFont typeface="Arial" panose="020B0604020202020204" pitchFamily="34" charset="0"/>
                        <a:buChar char="•"/>
                      </a:pPr>
                      <a:r>
                        <a:rPr lang="en-US" sz="2600" dirty="0"/>
                        <a:t>Child’s</a:t>
                      </a:r>
                      <a:r>
                        <a:rPr lang="en-US" sz="2600" baseline="0" dirty="0"/>
                        <a:t> responsiveness</a:t>
                      </a:r>
                    </a:p>
                    <a:p>
                      <a:pPr marL="285750" indent="-285750">
                        <a:buFont typeface="Arial" panose="020B0604020202020204" pitchFamily="34" charset="0"/>
                        <a:buChar char="•"/>
                      </a:pPr>
                      <a:r>
                        <a:rPr lang="en-US" sz="2600" baseline="0" dirty="0"/>
                        <a:t>Child’s help- and comfort-seeking</a:t>
                      </a:r>
                    </a:p>
                    <a:p>
                      <a:pPr marL="285750" indent="-285750">
                        <a:buFont typeface="Arial" panose="020B0604020202020204" pitchFamily="34" charset="0"/>
                        <a:buChar char="•"/>
                      </a:pPr>
                      <a:r>
                        <a:rPr lang="en-US" sz="2600" baseline="0" dirty="0"/>
                        <a:t>Shared attention and enjoyment</a:t>
                      </a:r>
                    </a:p>
                    <a:p>
                      <a:pPr marL="285750" indent="-285750">
                        <a:buFont typeface="Arial" panose="020B0604020202020204" pitchFamily="34" charset="0"/>
                        <a:buChar char="•"/>
                      </a:pPr>
                      <a:r>
                        <a:rPr lang="en-US" sz="2600" baseline="0" dirty="0"/>
                        <a:t>Parent-child fit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aseline="0" dirty="0"/>
                        <a:t>Child and parent safety</a:t>
                      </a:r>
                      <a:endParaRPr lang="en-US" sz="2600" dirty="0"/>
                    </a:p>
                  </a:txBody>
                  <a:tcPr/>
                </a:tc>
                <a:tc>
                  <a:txBody>
                    <a:bodyPr/>
                    <a:lstStyle/>
                    <a:p>
                      <a:pPr marL="285750" indent="-285750">
                        <a:buFont typeface="Arial" panose="020B0604020202020204" pitchFamily="34" charset="0"/>
                        <a:buChar char="•"/>
                      </a:pPr>
                      <a:r>
                        <a:rPr lang="en-US" sz="2600" dirty="0"/>
                        <a:t>Parent’s quality of relationship and collaborative</a:t>
                      </a:r>
                      <a:r>
                        <a:rPr lang="en-US" sz="2600" baseline="0" dirty="0"/>
                        <a:t> capacity</a:t>
                      </a:r>
                    </a:p>
                    <a:p>
                      <a:pPr marL="285750" indent="-285750">
                        <a:buFont typeface="Arial" panose="020B0604020202020204" pitchFamily="34" charset="0"/>
                        <a:buChar char="•"/>
                      </a:pPr>
                      <a:r>
                        <a:rPr lang="en-US" sz="2600" baseline="0" dirty="0"/>
                        <a:t>Factors that influence relationship and interaction with child</a:t>
                      </a:r>
                    </a:p>
                    <a:p>
                      <a:pPr marL="285750" indent="-285750">
                        <a:buFont typeface="Arial" panose="020B0604020202020204" pitchFamily="34" charset="0"/>
                        <a:buChar char="•"/>
                      </a:pPr>
                      <a:r>
                        <a:rPr lang="en-US" sz="2600" baseline="0" dirty="0"/>
                        <a:t>Language used by parents</a:t>
                      </a:r>
                    </a:p>
                    <a:p>
                      <a:pPr marL="285750" indent="-285750">
                        <a:buFont typeface="Arial" panose="020B0604020202020204" pitchFamily="34" charset="0"/>
                        <a:buChar char="•"/>
                      </a:pPr>
                      <a:r>
                        <a:rPr lang="en-US" sz="2600" baseline="0" dirty="0"/>
                        <a:t>Parent-child communication</a:t>
                      </a:r>
                      <a:endParaRPr lang="en-US" sz="2600"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457200" y="1841228"/>
            <a:ext cx="8432800" cy="1354217"/>
          </a:xfrm>
          <a:prstGeom prst="rect">
            <a:avLst/>
          </a:prstGeom>
          <a:noFill/>
        </p:spPr>
        <p:txBody>
          <a:bodyPr wrap="square" rtlCol="0">
            <a:spAutoFit/>
          </a:bodyPr>
          <a:lstStyle/>
          <a:p>
            <a:pPr marL="742950" lvl="1" indent="-285750">
              <a:buFont typeface="Arial"/>
              <a:buChar char="•"/>
            </a:pPr>
            <a:endParaRPr lang="en-US" sz="2600" dirty="0"/>
          </a:p>
          <a:p>
            <a:pPr marL="285750" indent="-285750">
              <a:buFont typeface="Arial"/>
              <a:buChar char="•"/>
            </a:pPr>
            <a:endParaRPr lang="en-US" sz="2800" dirty="0"/>
          </a:p>
          <a:p>
            <a:pPr lvl="1"/>
            <a:r>
              <a:rPr lang="en-US" sz="2800" dirty="0"/>
              <a:t> </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3857052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25093185"/>
              </p:ext>
            </p:extLst>
          </p:nvPr>
        </p:nvGraphicFramePr>
        <p:xfrm>
          <a:off x="457200" y="1942123"/>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r>
                        <a:rPr lang="en-US" sz="2400" dirty="0"/>
                        <a:t>Context </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400" dirty="0"/>
                        <a:t>Family functioning</a:t>
                      </a:r>
                    </a:p>
                    <a:p>
                      <a:pPr marL="285750" indent="-285750">
                        <a:buFont typeface="Arial" panose="020B0604020202020204" pitchFamily="34" charset="0"/>
                        <a:buChar char="•"/>
                      </a:pPr>
                      <a:r>
                        <a:rPr lang="en-US" sz="2400" dirty="0"/>
                        <a:t>Stability</a:t>
                      </a:r>
                    </a:p>
                    <a:p>
                      <a:pPr marL="285750" indent="-285750">
                        <a:buFont typeface="Arial" panose="020B0604020202020204" pitchFamily="34" charset="0"/>
                        <a:buChar char="•"/>
                      </a:pPr>
                      <a:r>
                        <a:rPr lang="en-US" sz="2400" dirty="0"/>
                        <a:t>Utilization</a:t>
                      </a:r>
                      <a:r>
                        <a:rPr lang="en-US" sz="2400" baseline="0" dirty="0"/>
                        <a:t> of support</a:t>
                      </a:r>
                    </a:p>
                    <a:p>
                      <a:pPr marL="285750" indent="-285750">
                        <a:buFont typeface="Arial" panose="020B0604020202020204" pitchFamily="34" charset="0"/>
                        <a:buChar char="•"/>
                      </a:pPr>
                      <a:r>
                        <a:rPr lang="en-US" sz="2400" baseline="0" dirty="0"/>
                        <a:t>Extended networks’ contributions</a:t>
                      </a:r>
                    </a:p>
                    <a:p>
                      <a:pPr marL="285750" indent="-285750">
                        <a:buFont typeface="Arial" panose="020B0604020202020204" pitchFamily="34" charset="0"/>
                        <a:buChar char="•"/>
                      </a:pPr>
                      <a:r>
                        <a:rPr lang="en-US" sz="2400" dirty="0"/>
                        <a:t>Family’s</a:t>
                      </a:r>
                      <a:r>
                        <a:rPr lang="en-US" sz="2400" baseline="0" dirty="0"/>
                        <a:t> social and cultural factors</a:t>
                      </a:r>
                    </a:p>
                    <a:p>
                      <a:pPr marL="285750" indent="-285750">
                        <a:buFont typeface="Arial" panose="020B0604020202020204" pitchFamily="34" charset="0"/>
                        <a:buChar char="•"/>
                      </a:pPr>
                      <a:r>
                        <a:rPr lang="en-US" sz="2400" baseline="0" dirty="0"/>
                        <a:t>Relationship quality</a:t>
                      </a:r>
                    </a:p>
                    <a:p>
                      <a:pPr marL="285750" indent="-285750">
                        <a:buFont typeface="Arial" panose="020B0604020202020204" pitchFamily="34" charset="0"/>
                        <a:buChar char="•"/>
                      </a:pPr>
                      <a:r>
                        <a:rPr lang="en-US" sz="2400" baseline="0" dirty="0"/>
                        <a:t>Family violence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Practical</a:t>
                      </a:r>
                      <a:r>
                        <a:rPr lang="en-US" sz="2400" baseline="0" dirty="0"/>
                        <a:t> issues and circumstances</a:t>
                      </a:r>
                    </a:p>
                  </a:txBody>
                  <a:tcPr/>
                </a:tc>
                <a:tc>
                  <a:txBody>
                    <a:bodyPr/>
                    <a:lstStyle/>
                    <a:p>
                      <a:pPr marL="285750" indent="-285750">
                        <a:buFont typeface="Arial" panose="020B0604020202020204" pitchFamily="34" charset="0"/>
                        <a:buChar char="•"/>
                      </a:pPr>
                      <a:r>
                        <a:rPr lang="en-US" sz="2400" baseline="0" dirty="0"/>
                        <a:t>What do parents bring to parenting?</a:t>
                      </a:r>
                    </a:p>
                    <a:p>
                      <a:pPr marL="285750" indent="-285750">
                        <a:buFont typeface="Arial" panose="020B0604020202020204" pitchFamily="34" charset="0"/>
                        <a:buChar char="•"/>
                      </a:pPr>
                      <a:r>
                        <a:rPr lang="en-US" sz="2400" baseline="0" dirty="0"/>
                        <a:t>Family’s strengths  and resources</a:t>
                      </a:r>
                    </a:p>
                    <a:p>
                      <a:pPr marL="285750" indent="-285750">
                        <a:buFont typeface="Arial" panose="020B0604020202020204" pitchFamily="34" charset="0"/>
                        <a:buChar char="•"/>
                      </a:pPr>
                      <a:r>
                        <a:rPr lang="en-US" sz="2400" baseline="0" dirty="0"/>
                        <a:t>Phantasies about child</a:t>
                      </a:r>
                    </a:p>
                    <a:p>
                      <a:pPr marL="285750" indent="-285750">
                        <a:buFont typeface="Arial" panose="020B0604020202020204" pitchFamily="34" charset="0"/>
                        <a:buChar char="•"/>
                      </a:pPr>
                      <a:r>
                        <a:rPr lang="en-US" sz="2400" baseline="0" dirty="0"/>
                        <a:t>Pre-conception history</a:t>
                      </a:r>
                    </a:p>
                    <a:p>
                      <a:pPr marL="285750" indent="-285750">
                        <a:buFont typeface="Arial" panose="020B0604020202020204" pitchFamily="34" charset="0"/>
                        <a:buChar char="•"/>
                      </a:pPr>
                      <a:r>
                        <a:rPr lang="en-US" sz="2400" baseline="0" dirty="0"/>
                        <a:t>Expectations toward self</a:t>
                      </a:r>
                    </a:p>
                    <a:p>
                      <a:pPr marL="285750" indent="-285750">
                        <a:buFont typeface="Arial" panose="020B0604020202020204" pitchFamily="34" charset="0"/>
                        <a:buChar char="•"/>
                      </a:pPr>
                      <a:r>
                        <a:rPr lang="en-US" sz="2400" baseline="0" dirty="0"/>
                        <a:t>Personal psychopathology</a:t>
                      </a:r>
                    </a:p>
                    <a:p>
                      <a:pPr marL="285750" indent="-285750">
                        <a:buFont typeface="Arial" panose="020B0604020202020204" pitchFamily="34" charset="0"/>
                        <a:buChar char="•"/>
                      </a:pPr>
                      <a:r>
                        <a:rPr lang="en-US" sz="2400" dirty="0"/>
                        <a:t>Age and life stage</a:t>
                      </a:r>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80498"/>
            <a:ext cx="835914" cy="1182414"/>
          </a:xfrm>
          <a:prstGeom prst="rect">
            <a:avLst/>
          </a:prstGeom>
        </p:spPr>
      </p:pic>
    </p:spTree>
    <p:extLst>
      <p:ext uri="{BB962C8B-B14F-4D97-AF65-F5344CB8AC3E}">
        <p14:creationId xmlns:p14="http://schemas.microsoft.com/office/powerpoint/2010/main" val="3983598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Assessing Interaction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41228"/>
            <a:ext cx="8929990" cy="954107"/>
          </a:xfrm>
          <a:prstGeom prst="rect">
            <a:avLst/>
          </a:prstGeom>
          <a:noFill/>
        </p:spPr>
        <p:txBody>
          <a:bodyPr wrap="square" rtlCol="0">
            <a:spAutoFit/>
          </a:bodyPr>
          <a:lstStyle/>
          <a:p>
            <a:pPr lvl="1"/>
            <a:endParaRPr lang="en-US" sz="2800" dirty="0"/>
          </a:p>
          <a:p>
            <a:pPr lvl="1"/>
            <a:r>
              <a:rPr lang="en-US" sz="2800" dirty="0"/>
              <a:t> </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40542830"/>
              </p:ext>
            </p:extLst>
          </p:nvPr>
        </p:nvGraphicFramePr>
        <p:xfrm>
          <a:off x="457200" y="1805666"/>
          <a:ext cx="8229600" cy="3647821"/>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2800" dirty="0"/>
                        <a:t>Case I: A mother</a:t>
                      </a:r>
                      <a:r>
                        <a:rPr lang="en-US" sz="2800" baseline="0" dirty="0"/>
                        <a:t> with postpartum psychosis</a:t>
                      </a:r>
                      <a:endParaRPr lang="en-US" sz="2800" dirty="0"/>
                    </a:p>
                  </a:txBody>
                  <a:tcPr>
                    <a:solidFill>
                      <a:schemeClr val="accent1"/>
                    </a:solidFill>
                  </a:tcPr>
                </a:tc>
                <a:extLst>
                  <a:ext uri="{0D108BD9-81ED-4DB2-BD59-A6C34878D82A}">
                    <a16:rowId xmlns:a16="http://schemas.microsoft.com/office/drawing/2014/main" val="10000"/>
                  </a:ext>
                </a:extLst>
              </a:tr>
              <a:tr h="370840">
                <a:tc>
                  <a:txBody>
                    <a:bodyPr/>
                    <a:lstStyle/>
                    <a:p>
                      <a:pPr>
                        <a:lnSpc>
                          <a:spcPct val="120000"/>
                        </a:lnSpc>
                      </a:pPr>
                      <a:r>
                        <a:rPr lang="en-US" sz="2800" dirty="0"/>
                        <a:t>Breastfeeding:</a:t>
                      </a:r>
                    </a:p>
                    <a:p>
                      <a:pPr marL="342900" indent="-342900">
                        <a:lnSpc>
                          <a:spcPct val="120000"/>
                        </a:lnSpc>
                        <a:buFont typeface="Arial" panose="020B0604020202020204" pitchFamily="34" charset="0"/>
                        <a:buChar char="•"/>
                      </a:pPr>
                      <a:r>
                        <a:rPr lang="en-US" sz="2800" dirty="0"/>
                        <a:t>Picked moaning baby</a:t>
                      </a:r>
                    </a:p>
                    <a:p>
                      <a:pPr marL="342900" indent="-342900">
                        <a:lnSpc>
                          <a:spcPct val="120000"/>
                        </a:lnSpc>
                        <a:buFont typeface="Arial" panose="020B0604020202020204" pitchFamily="34" charset="0"/>
                        <a:buChar char="•"/>
                      </a:pPr>
                      <a:r>
                        <a:rPr lang="en-US" sz="2800" dirty="0"/>
                        <a:t>Positioned baby well</a:t>
                      </a:r>
                    </a:p>
                    <a:p>
                      <a:pPr marL="342900" indent="-342900">
                        <a:lnSpc>
                          <a:spcPct val="120000"/>
                        </a:lnSpc>
                        <a:buFont typeface="Arial" panose="020B0604020202020204" pitchFamily="34" charset="0"/>
                        <a:buChar char="•"/>
                      </a:pPr>
                      <a:r>
                        <a:rPr lang="en-US" sz="2800" baseline="0" dirty="0"/>
                        <a:t>Did not give access to breast</a:t>
                      </a:r>
                    </a:p>
                    <a:p>
                      <a:pPr marL="342900" indent="-342900">
                        <a:lnSpc>
                          <a:spcPct val="120000"/>
                        </a:lnSpc>
                        <a:buFont typeface="Arial" panose="020B0604020202020204" pitchFamily="34" charset="0"/>
                        <a:buChar char="•"/>
                      </a:pPr>
                      <a:r>
                        <a:rPr lang="en-US" sz="2800" baseline="0" dirty="0"/>
                        <a:t>Hold baby against shirt</a:t>
                      </a:r>
                    </a:p>
                    <a:p>
                      <a:pPr marL="342900" indent="-342900">
                        <a:lnSpc>
                          <a:spcPct val="120000"/>
                        </a:lnSpc>
                        <a:buFont typeface="Arial" panose="020B0604020202020204" pitchFamily="34" charset="0"/>
                        <a:buChar char="•"/>
                      </a:pPr>
                      <a:r>
                        <a:rPr lang="en-US" sz="2800" baseline="0" dirty="0"/>
                        <a:t>Unaware of baby’s struggle to latch</a:t>
                      </a:r>
                      <a:endParaRPr lang="en-US" sz="2800" dirty="0"/>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356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Assessing Interaction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41228"/>
            <a:ext cx="8929990" cy="954107"/>
          </a:xfrm>
          <a:prstGeom prst="rect">
            <a:avLst/>
          </a:prstGeom>
          <a:noFill/>
        </p:spPr>
        <p:txBody>
          <a:bodyPr wrap="square" rtlCol="0">
            <a:spAutoFit/>
          </a:bodyPr>
          <a:lstStyle/>
          <a:p>
            <a:pPr lvl="1"/>
            <a:endParaRPr lang="en-US" sz="2800" dirty="0"/>
          </a:p>
          <a:p>
            <a:pPr lvl="1"/>
            <a:r>
              <a:rPr lang="en-US" sz="2800" dirty="0"/>
              <a:t> </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563574727"/>
              </p:ext>
            </p:extLst>
          </p:nvPr>
        </p:nvGraphicFramePr>
        <p:xfrm>
          <a:off x="471856" y="2010773"/>
          <a:ext cx="8214944" cy="3135757"/>
        </p:xfrm>
        <a:graphic>
          <a:graphicData uri="http://schemas.openxmlformats.org/drawingml/2006/table">
            <a:tbl>
              <a:tblPr firstRow="1" bandRow="1">
                <a:tableStyleId>{5C22544A-7EE6-4342-B048-85BDC9FD1C3A}</a:tableStyleId>
              </a:tblPr>
              <a:tblGrid>
                <a:gridCol w="8214944">
                  <a:extLst>
                    <a:ext uri="{9D8B030D-6E8A-4147-A177-3AD203B41FA5}">
                      <a16:colId xmlns:a16="http://schemas.microsoft.com/office/drawing/2014/main" val="20000"/>
                    </a:ext>
                  </a:extLst>
                </a:gridCol>
              </a:tblGrid>
              <a:tr h="466420">
                <a:tc>
                  <a:txBody>
                    <a:bodyPr/>
                    <a:lstStyle/>
                    <a:p>
                      <a:pPr algn="ctr"/>
                      <a:r>
                        <a:rPr lang="en-US" sz="2800" dirty="0"/>
                        <a:t>Case II: A two</a:t>
                      </a:r>
                      <a:r>
                        <a:rPr lang="en-US" sz="2800" baseline="0" dirty="0"/>
                        <a:t> year old boy</a:t>
                      </a:r>
                      <a:endParaRPr lang="en-US" sz="2800" dirty="0"/>
                    </a:p>
                  </a:txBody>
                  <a:tcPr>
                    <a:solidFill>
                      <a:schemeClr val="accent1"/>
                    </a:solidFill>
                  </a:tcPr>
                </a:tc>
                <a:extLst>
                  <a:ext uri="{0D108BD9-81ED-4DB2-BD59-A6C34878D82A}">
                    <a16:rowId xmlns:a16="http://schemas.microsoft.com/office/drawing/2014/main" val="10000"/>
                  </a:ext>
                </a:extLst>
              </a:tr>
              <a:tr h="1074944">
                <a:tc>
                  <a:txBody>
                    <a:bodyPr/>
                    <a:lstStyle/>
                    <a:p>
                      <a:pPr>
                        <a:lnSpc>
                          <a:spcPct val="120000"/>
                        </a:lnSpc>
                      </a:pPr>
                      <a:r>
                        <a:rPr lang="en-US" sz="2800" dirty="0"/>
                        <a:t>‘Independent’</a:t>
                      </a:r>
                      <a:r>
                        <a:rPr lang="en-US" sz="2800" baseline="0" dirty="0"/>
                        <a:t> after getting hurt</a:t>
                      </a:r>
                      <a:r>
                        <a:rPr lang="en-US" sz="2800" dirty="0"/>
                        <a:t>:</a:t>
                      </a:r>
                    </a:p>
                    <a:p>
                      <a:pPr marL="342900" indent="-342900">
                        <a:lnSpc>
                          <a:spcPct val="120000"/>
                        </a:lnSpc>
                        <a:buFont typeface="Arial" panose="020B0604020202020204" pitchFamily="34" charset="0"/>
                        <a:buChar char="•"/>
                      </a:pPr>
                      <a:r>
                        <a:rPr lang="en-US" sz="2800" dirty="0"/>
                        <a:t>Did not cry</a:t>
                      </a:r>
                    </a:p>
                    <a:p>
                      <a:pPr marL="342900" indent="-342900">
                        <a:lnSpc>
                          <a:spcPct val="120000"/>
                        </a:lnSpc>
                        <a:buFont typeface="Arial" panose="020B0604020202020204" pitchFamily="34" charset="0"/>
                        <a:buChar char="•"/>
                      </a:pPr>
                      <a:r>
                        <a:rPr lang="en-US" sz="2800" dirty="0"/>
                        <a:t>Did</a:t>
                      </a:r>
                      <a:r>
                        <a:rPr lang="en-US" sz="2800" baseline="0" dirty="0"/>
                        <a:t> not </a:t>
                      </a:r>
                      <a:r>
                        <a:rPr lang="en-US" sz="2800" dirty="0"/>
                        <a:t>go to mother </a:t>
                      </a:r>
                    </a:p>
                    <a:p>
                      <a:pPr marL="342900" indent="-342900">
                        <a:lnSpc>
                          <a:spcPct val="120000"/>
                        </a:lnSpc>
                        <a:buFont typeface="Arial" panose="020B0604020202020204" pitchFamily="34" charset="0"/>
                        <a:buChar char="•"/>
                      </a:pPr>
                      <a:r>
                        <a:rPr lang="en-US" sz="2800" dirty="0"/>
                        <a:t>Walked</a:t>
                      </a:r>
                      <a:r>
                        <a:rPr lang="en-US" sz="2800" baseline="0" dirty="0"/>
                        <a:t> to the window </a:t>
                      </a:r>
                    </a:p>
                    <a:p>
                      <a:pPr marL="342900" indent="-342900">
                        <a:lnSpc>
                          <a:spcPct val="120000"/>
                        </a:lnSpc>
                        <a:buFont typeface="Arial" panose="020B0604020202020204" pitchFamily="34" charset="0"/>
                        <a:buChar char="•"/>
                      </a:pPr>
                      <a:r>
                        <a:rPr lang="en-US" sz="2800" baseline="0" dirty="0"/>
                        <a:t>Looked outside</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092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Clinical Assessment: Assessing Interaction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841228"/>
            <a:ext cx="8929990" cy="954107"/>
          </a:xfrm>
          <a:prstGeom prst="rect">
            <a:avLst/>
          </a:prstGeom>
          <a:noFill/>
        </p:spPr>
        <p:txBody>
          <a:bodyPr wrap="square" rtlCol="0">
            <a:spAutoFit/>
          </a:bodyPr>
          <a:lstStyle/>
          <a:p>
            <a:pPr lvl="1"/>
            <a:endParaRPr lang="en-US" sz="2800" dirty="0"/>
          </a:p>
          <a:p>
            <a:pPr lvl="1"/>
            <a:r>
              <a:rPr lang="en-US" sz="2800" dirty="0"/>
              <a:t> </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69918351"/>
              </p:ext>
            </p:extLst>
          </p:nvPr>
        </p:nvGraphicFramePr>
        <p:xfrm>
          <a:off x="457200" y="1805666"/>
          <a:ext cx="8229600" cy="3647821"/>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2800" dirty="0"/>
                        <a:t>Case III: A five</a:t>
                      </a:r>
                      <a:r>
                        <a:rPr lang="en-US" sz="2800" baseline="0" dirty="0"/>
                        <a:t> year old boy</a:t>
                      </a:r>
                      <a:endParaRPr lang="en-US" sz="2800" dirty="0"/>
                    </a:p>
                  </a:txBody>
                  <a:tcPr>
                    <a:solidFill>
                      <a:schemeClr val="accent1"/>
                    </a:solidFill>
                  </a:tcPr>
                </a:tc>
                <a:extLst>
                  <a:ext uri="{0D108BD9-81ED-4DB2-BD59-A6C34878D82A}">
                    <a16:rowId xmlns:a16="http://schemas.microsoft.com/office/drawing/2014/main" val="10000"/>
                  </a:ext>
                </a:extLst>
              </a:tr>
              <a:tr h="370840">
                <a:tc>
                  <a:txBody>
                    <a:bodyPr/>
                    <a:lstStyle/>
                    <a:p>
                      <a:pPr marL="0" indent="0">
                        <a:lnSpc>
                          <a:spcPct val="120000"/>
                        </a:lnSpc>
                        <a:buFont typeface="Arial" panose="020B0604020202020204" pitchFamily="34" charset="0"/>
                        <a:buNone/>
                      </a:pPr>
                      <a:r>
                        <a:rPr lang="en-US" sz="2800" dirty="0"/>
                        <a:t>Teacher’s referral:</a:t>
                      </a:r>
                    </a:p>
                    <a:p>
                      <a:pPr marL="342900" indent="-342900">
                        <a:lnSpc>
                          <a:spcPct val="120000"/>
                        </a:lnSpc>
                        <a:buFont typeface="Arial" panose="020B0604020202020204" pitchFamily="34" charset="0"/>
                        <a:buChar char="•"/>
                      </a:pPr>
                      <a:r>
                        <a:rPr lang="en-US" sz="2800" dirty="0"/>
                        <a:t>Unable</a:t>
                      </a:r>
                      <a:r>
                        <a:rPr lang="en-US" sz="2800" baseline="0" dirty="0"/>
                        <a:t> to do activities</a:t>
                      </a:r>
                    </a:p>
                    <a:p>
                      <a:pPr marL="342900" indent="-342900">
                        <a:lnSpc>
                          <a:spcPct val="120000"/>
                        </a:lnSpc>
                        <a:buFont typeface="Arial" panose="020B0604020202020204" pitchFamily="34" charset="0"/>
                        <a:buChar char="•"/>
                      </a:pPr>
                      <a:r>
                        <a:rPr lang="en-US" sz="2800" baseline="0" dirty="0"/>
                        <a:t>Quiet</a:t>
                      </a:r>
                    </a:p>
                    <a:p>
                      <a:pPr marL="342900" indent="-342900">
                        <a:lnSpc>
                          <a:spcPct val="120000"/>
                        </a:lnSpc>
                        <a:buFont typeface="Arial" panose="020B0604020202020204" pitchFamily="34" charset="0"/>
                        <a:buChar char="•"/>
                      </a:pPr>
                      <a:r>
                        <a:rPr lang="en-US" sz="2800" baseline="0" dirty="0"/>
                        <a:t>Refuse social invitations</a:t>
                      </a:r>
                      <a:endParaRPr lang="en-US" sz="2800" dirty="0"/>
                    </a:p>
                    <a:p>
                      <a:pPr marL="342900" indent="-342900">
                        <a:lnSpc>
                          <a:spcPct val="120000"/>
                        </a:lnSpc>
                        <a:buFont typeface="Arial" panose="020B0604020202020204" pitchFamily="34" charset="0"/>
                        <a:buChar char="•"/>
                      </a:pPr>
                      <a:r>
                        <a:rPr lang="en-US" sz="2800" dirty="0"/>
                        <a:t>Display instruction-based play</a:t>
                      </a:r>
                    </a:p>
                    <a:p>
                      <a:pPr marL="342900" indent="-342900">
                        <a:lnSpc>
                          <a:spcPct val="120000"/>
                        </a:lnSpc>
                        <a:buFont typeface="Arial" panose="020B0604020202020204" pitchFamily="34" charset="0"/>
                        <a:buChar char="•"/>
                      </a:pPr>
                      <a:r>
                        <a:rPr lang="en-US" sz="2800" dirty="0"/>
                        <a:t>Prohibited from unplanned activities</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583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Outline</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9255" y="1514913"/>
            <a:ext cx="8455875" cy="5440362"/>
          </a:xfrm>
        </p:spPr>
        <p:txBody>
          <a:bodyPr>
            <a:normAutofit fontScale="92500" lnSpcReduction="10000"/>
          </a:bodyPr>
          <a:lstStyle/>
          <a:p>
            <a:r>
              <a:rPr lang="en-US" dirty="0"/>
              <a:t>Early Relationships</a:t>
            </a:r>
          </a:p>
          <a:p>
            <a:r>
              <a:rPr lang="en-US" dirty="0"/>
              <a:t>Attachment Theory</a:t>
            </a:r>
          </a:p>
          <a:p>
            <a:r>
              <a:rPr lang="en-US" dirty="0"/>
              <a:t>Clinical Assessment</a:t>
            </a:r>
          </a:p>
          <a:p>
            <a:r>
              <a:rPr lang="en-US" dirty="0"/>
              <a:t>Parent Interactions</a:t>
            </a:r>
          </a:p>
          <a:p>
            <a:r>
              <a:rPr lang="en-US" dirty="0"/>
              <a:t>Developmental Assessment</a:t>
            </a:r>
          </a:p>
          <a:p>
            <a:r>
              <a:rPr lang="en-US" dirty="0"/>
              <a:t>Formulation</a:t>
            </a:r>
          </a:p>
          <a:p>
            <a:r>
              <a:rPr lang="en-US" dirty="0"/>
              <a:t>Diagnosis </a:t>
            </a:r>
          </a:p>
          <a:p>
            <a:r>
              <a:rPr lang="en-US" dirty="0"/>
              <a:t>Medical Settings</a:t>
            </a:r>
          </a:p>
          <a:p>
            <a:r>
              <a:rPr lang="en-US" dirty="0"/>
              <a:t>Assessing Risk</a:t>
            </a:r>
          </a:p>
          <a:p>
            <a:r>
              <a:rPr lang="en-US" dirty="0"/>
              <a:t>Conclusions</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28752" y="2116787"/>
            <a:ext cx="2840090" cy="3868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28752" y="5948423"/>
            <a:ext cx="2562701" cy="56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a:solidFill>
                  <a:schemeClr val="tx1"/>
                </a:solidFill>
              </a:rPr>
              <a:t>Mother breastfeeding her son by Kitagawa </a:t>
            </a:r>
            <a:r>
              <a:rPr lang="en-US" sz="1200" dirty="0" err="1">
                <a:solidFill>
                  <a:schemeClr val="tx1"/>
                </a:solidFill>
              </a:rPr>
              <a:t>Utamaro</a:t>
            </a:r>
            <a:r>
              <a:rPr lang="en-US" sz="1200" dirty="0">
                <a:solidFill>
                  <a:schemeClr val="tx1"/>
                </a:solidFill>
              </a:rPr>
              <a:t> (Japan, 1753-1806)</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178629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Assessing and Supporting Interactions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579581"/>
            <a:ext cx="5937206" cy="5663089"/>
          </a:xfrm>
          <a:prstGeom prst="rect">
            <a:avLst/>
          </a:prstGeom>
          <a:noFill/>
        </p:spPr>
        <p:txBody>
          <a:bodyPr wrap="square" rtlCol="0">
            <a:spAutoFit/>
          </a:bodyPr>
          <a:lstStyle/>
          <a:p>
            <a:r>
              <a:rPr lang="en-US" sz="2800" dirty="0"/>
              <a:t>Parents ability to: </a:t>
            </a:r>
          </a:p>
          <a:p>
            <a:pPr marL="457200" indent="-457200">
              <a:buFont typeface="Arial" panose="020B0604020202020204" pitchFamily="34" charset="0"/>
              <a:buChar char="•"/>
            </a:pPr>
            <a:r>
              <a:rPr lang="en-US" sz="2800" dirty="0"/>
              <a:t>Nurture</a:t>
            </a:r>
          </a:p>
          <a:p>
            <a:pPr marL="457200" indent="-457200">
              <a:buFont typeface="Arial" panose="020B0604020202020204" pitchFamily="34" charset="0"/>
              <a:buChar char="•"/>
            </a:pPr>
            <a:r>
              <a:rPr lang="en-US" sz="2800" dirty="0"/>
              <a:t>Interpret</a:t>
            </a:r>
          </a:p>
          <a:p>
            <a:pPr marL="457200" indent="-457200">
              <a:buFont typeface="Arial" panose="020B0604020202020204" pitchFamily="34" charset="0"/>
              <a:buChar char="•"/>
            </a:pPr>
            <a:r>
              <a:rPr lang="en-US" sz="2800" dirty="0"/>
              <a:t>Respond sensitively and appropriately</a:t>
            </a:r>
          </a:p>
          <a:p>
            <a:pPr marL="457200" indent="-457200">
              <a:buFont typeface="Arial" panose="020B0604020202020204" pitchFamily="34" charset="0"/>
              <a:buChar char="•"/>
            </a:pPr>
            <a:r>
              <a:rPr lang="en-US" sz="2800" dirty="0"/>
              <a:t>Mentalize</a:t>
            </a:r>
          </a:p>
          <a:p>
            <a:endParaRPr lang="en-US" sz="2800" dirty="0"/>
          </a:p>
          <a:p>
            <a:r>
              <a:rPr lang="en-US" sz="2800" dirty="0"/>
              <a:t>Child’s ability to:</a:t>
            </a:r>
          </a:p>
          <a:p>
            <a:pPr marL="457200" indent="-457200">
              <a:buFont typeface="Arial" panose="020B0604020202020204" pitchFamily="34" charset="0"/>
              <a:buChar char="•"/>
            </a:pPr>
            <a:r>
              <a:rPr lang="en-US" sz="2800" dirty="0"/>
              <a:t>Indicate needs</a:t>
            </a:r>
          </a:p>
          <a:p>
            <a:pPr marL="457200" indent="-457200">
              <a:buFont typeface="Arial" panose="020B0604020202020204" pitchFamily="34" charset="0"/>
              <a:buChar char="•"/>
            </a:pPr>
            <a:r>
              <a:rPr lang="en-US" sz="2800" dirty="0"/>
              <a:t>Accept and respond to parental care</a:t>
            </a:r>
          </a:p>
          <a:p>
            <a:pPr marL="457200" indent="-457200">
              <a:buFont typeface="Arial" panose="020B0604020202020204" pitchFamily="34" charset="0"/>
              <a:buChar char="•"/>
            </a:pPr>
            <a:r>
              <a:rPr lang="en-US" sz="2800" dirty="0"/>
              <a:t>Freely explore</a:t>
            </a:r>
          </a:p>
          <a:p>
            <a:pPr marL="457200" indent="-457200">
              <a:buFont typeface="Arial" panose="020B0604020202020204" pitchFamily="34" charset="0"/>
              <a:buChar char="•"/>
            </a:pPr>
            <a:r>
              <a:rPr lang="en-US" sz="2800" dirty="0"/>
              <a:t>Relate to you</a:t>
            </a:r>
          </a:p>
          <a:p>
            <a:pPr marL="285750" indent="-285750">
              <a:buFont typeface="Arial"/>
              <a:buChar char="•"/>
            </a:pPr>
            <a:endParaRPr lang="en-US" sz="2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672" y="1839999"/>
            <a:ext cx="2335259" cy="31989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6317672" y="5038927"/>
            <a:ext cx="2335259" cy="362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Father and child, Dhaka, Bangladesh. Photo Steve Evans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63175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Reflective or Mentalizing Capacity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630736"/>
            <a:ext cx="7922029"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t>“Holding mind in mind”</a:t>
            </a:r>
          </a:p>
          <a:p>
            <a:endParaRPr lang="en-US" sz="2600" dirty="0"/>
          </a:p>
          <a:p>
            <a:pPr marL="457200" indent="-457200">
              <a:buFont typeface="Arial" panose="020B0604020202020204" pitchFamily="34" charset="0"/>
              <a:buChar char="•"/>
            </a:pPr>
            <a:r>
              <a:rPr lang="en-US" sz="2600" dirty="0"/>
              <a:t>“The capacity to think about feeling and feel about thinking”</a:t>
            </a:r>
          </a:p>
          <a:p>
            <a:endParaRPr lang="en-US" sz="2600" dirty="0"/>
          </a:p>
          <a:p>
            <a:pPr marL="457200" indent="-457200">
              <a:buFont typeface="Arial" panose="020B0604020202020204" pitchFamily="34" charset="0"/>
              <a:buChar char="•"/>
            </a:pPr>
            <a:r>
              <a:rPr lang="en-US" sz="2600" dirty="0"/>
              <a:t>Linked to the intergenerational transmission of attachment security</a:t>
            </a:r>
          </a:p>
          <a:p>
            <a:endParaRPr lang="en-US" sz="2600" dirty="0"/>
          </a:p>
          <a:p>
            <a:pPr marL="457200" indent="-457200">
              <a:buFont typeface="Arial" panose="020B0604020202020204" pitchFamily="34" charset="0"/>
              <a:buChar char="•"/>
            </a:pPr>
            <a:r>
              <a:rPr lang="en-US" sz="2600" dirty="0"/>
              <a:t>Parent development Interview</a:t>
            </a:r>
          </a:p>
          <a:p>
            <a:endParaRPr lang="en-US" sz="2600" dirty="0"/>
          </a:p>
          <a:p>
            <a:pPr marL="457200" indent="-457200">
              <a:buFont typeface="Arial" panose="020B0604020202020204" pitchFamily="34" charset="0"/>
              <a:buChar char="•"/>
            </a:pPr>
            <a:r>
              <a:rPr lang="en-US" sz="2600" dirty="0"/>
              <a:t>Appreciation that the child has an experience separate from parent’s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33526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chemeClr val="bg1">
                    <a:lumMod val="95000"/>
                  </a:schemeClr>
                </a:solidFill>
                <a:effectLst>
                  <a:outerShdw blurRad="25400" algn="tl" rotWithShape="0">
                    <a:srgbClr val="000000">
                      <a:alpha val="43000"/>
                    </a:srgbClr>
                  </a:outerShdw>
                </a:effectLst>
              </a:rPr>
              <a:t>Semi-Structured Play Assessment: </a:t>
            </a:r>
            <a:br>
              <a:rPr lang="en-US" sz="2800" b="1" spc="150" dirty="0">
                <a:ln w="11430"/>
                <a:solidFill>
                  <a:schemeClr val="bg1">
                    <a:lumMod val="95000"/>
                  </a:schemeClr>
                </a:solidFill>
                <a:effectLst>
                  <a:outerShdw blurRad="25400" algn="tl" rotWithShape="0">
                    <a:srgbClr val="000000">
                      <a:alpha val="43000"/>
                    </a:srgbClr>
                  </a:outerShdw>
                </a:effectLst>
              </a:rPr>
            </a:br>
            <a:r>
              <a:rPr lang="en-US" sz="2800" b="1" spc="150" dirty="0">
                <a:ln w="11430"/>
                <a:solidFill>
                  <a:schemeClr val="bg1">
                    <a:lumMod val="95000"/>
                  </a:schemeClr>
                </a:solidFill>
                <a:effectLst>
                  <a:outerShdw blurRad="25400" algn="tl" rotWithShape="0">
                    <a:srgbClr val="000000">
                      <a:alpha val="43000"/>
                    </a:srgbClr>
                  </a:outerShdw>
                </a:effectLst>
              </a:rPr>
              <a:t>Modified Crowell Procedure</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54055" y="1888405"/>
            <a:ext cx="4132745" cy="4493538"/>
          </a:xfrm>
          <a:prstGeom prst="rect">
            <a:avLst/>
          </a:prstGeom>
          <a:noFill/>
        </p:spPr>
        <p:txBody>
          <a:bodyPr wrap="square" rtlCol="0">
            <a:spAutoFit/>
          </a:bodyPr>
          <a:lstStyle/>
          <a:p>
            <a:pPr marL="285750" indent="-285750">
              <a:buFont typeface="Arial"/>
              <a:buChar char="•"/>
            </a:pPr>
            <a:r>
              <a:rPr lang="en-US" sz="2600" dirty="0"/>
              <a:t>Observation of:</a:t>
            </a:r>
          </a:p>
          <a:p>
            <a:pPr marL="742950" lvl="1" indent="-285750">
              <a:buFont typeface="Arial"/>
              <a:buChar char="•"/>
            </a:pPr>
            <a:r>
              <a:rPr lang="en-US" sz="2600" dirty="0"/>
              <a:t>Child’s persistence</a:t>
            </a:r>
          </a:p>
          <a:p>
            <a:pPr marL="742950" lvl="1" indent="-285750">
              <a:buFont typeface="Arial"/>
              <a:buChar char="•"/>
            </a:pPr>
            <a:r>
              <a:rPr lang="en-US" sz="2600" dirty="0"/>
              <a:t>Use of caregiver for support</a:t>
            </a:r>
          </a:p>
          <a:p>
            <a:pPr marL="742950" lvl="1" indent="-285750">
              <a:buFont typeface="Arial"/>
              <a:buChar char="•"/>
            </a:pPr>
            <a:r>
              <a:rPr lang="en-US" sz="2600" dirty="0"/>
              <a:t>Ability and willingness to ask for help</a:t>
            </a:r>
          </a:p>
          <a:p>
            <a:pPr marL="742950" lvl="1" indent="-285750">
              <a:buFont typeface="Arial"/>
              <a:buChar char="•"/>
            </a:pPr>
            <a:r>
              <a:rPr lang="en-US" sz="2600" dirty="0"/>
              <a:t>Fine and gross motor skills</a:t>
            </a:r>
          </a:p>
          <a:p>
            <a:pPr marL="742950" lvl="1" indent="-285750">
              <a:buFont typeface="Arial"/>
              <a:buChar char="•"/>
            </a:pPr>
            <a:r>
              <a:rPr lang="en-US" sz="2600" dirty="0"/>
              <a:t>Degree of enjoyment, ease and pleasure in interaction</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
        <p:nvSpPr>
          <p:cNvPr id="2" name="TextBox 1"/>
          <p:cNvSpPr txBox="1"/>
          <p:nvPr/>
        </p:nvSpPr>
        <p:spPr>
          <a:xfrm>
            <a:off x="490618" y="1888405"/>
            <a:ext cx="3970685" cy="4493538"/>
          </a:xfrm>
          <a:prstGeom prst="rect">
            <a:avLst/>
          </a:prstGeom>
          <a:noFill/>
        </p:spPr>
        <p:txBody>
          <a:bodyPr wrap="square" rtlCol="0">
            <a:spAutoFit/>
          </a:bodyPr>
          <a:lstStyle/>
          <a:p>
            <a:pPr marL="285750" indent="-285750">
              <a:buFont typeface="Arial"/>
              <a:buChar char="•"/>
            </a:pPr>
            <a:r>
              <a:rPr lang="en-US" sz="2600" dirty="0"/>
              <a:t>Children 12-60 months</a:t>
            </a:r>
          </a:p>
          <a:p>
            <a:pPr marL="285750" indent="-285750">
              <a:buFont typeface="Arial"/>
              <a:buChar char="•"/>
            </a:pPr>
            <a:r>
              <a:rPr lang="en-US" sz="2600" dirty="0"/>
              <a:t>30-45 minutes </a:t>
            </a:r>
          </a:p>
          <a:p>
            <a:pPr marL="285750" indent="-285750">
              <a:buFont typeface="Arial"/>
              <a:buChar char="•"/>
            </a:pPr>
            <a:r>
              <a:rPr lang="en-US" sz="2600" dirty="0"/>
              <a:t>Play with varying degrees of frustration</a:t>
            </a:r>
          </a:p>
          <a:p>
            <a:pPr marL="285750" indent="-285750">
              <a:buFont typeface="Arial"/>
              <a:buChar char="•"/>
            </a:pPr>
            <a:r>
              <a:rPr lang="en-US" sz="2600" dirty="0"/>
              <a:t>Identification of strengths and weaknesses </a:t>
            </a:r>
          </a:p>
          <a:p>
            <a:pPr marL="285750" indent="-285750">
              <a:buFont typeface="Arial"/>
              <a:buChar char="•"/>
            </a:pPr>
            <a:r>
              <a:rPr lang="en-US" sz="2600" dirty="0"/>
              <a:t>Focus</a:t>
            </a:r>
          </a:p>
          <a:p>
            <a:pPr marL="742950" lvl="1" indent="-285750">
              <a:buFont typeface="Arial"/>
              <a:buChar char="•"/>
            </a:pPr>
            <a:r>
              <a:rPr lang="en-US" sz="2600" dirty="0"/>
              <a:t>Problem solving</a:t>
            </a:r>
          </a:p>
          <a:p>
            <a:pPr marL="742950" lvl="1" indent="-285750">
              <a:buFont typeface="Arial"/>
              <a:buChar char="•"/>
            </a:pPr>
            <a:r>
              <a:rPr lang="en-US" sz="2600" dirty="0"/>
              <a:t>Play and enjoyment</a:t>
            </a:r>
          </a:p>
          <a:p>
            <a:pPr marL="742950" lvl="1" indent="-285750">
              <a:buFont typeface="Arial"/>
              <a:buChar char="•"/>
            </a:pPr>
            <a:r>
              <a:rPr lang="en-US" sz="2600" dirty="0"/>
              <a:t>Informal attachment assessment</a:t>
            </a:r>
          </a:p>
        </p:txBody>
      </p:sp>
    </p:spTree>
    <p:extLst>
      <p:ext uri="{BB962C8B-B14F-4D97-AF65-F5344CB8AC3E}">
        <p14:creationId xmlns:p14="http://schemas.microsoft.com/office/powerpoint/2010/main" val="2063951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Young Children’s Symptoms of Concern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rmAutofit/>
          </a:bodyPr>
          <a:lstStyle/>
          <a:p>
            <a:r>
              <a:rPr lang="en-US" sz="2800" dirty="0"/>
              <a:t>Very frequent tantrums</a:t>
            </a:r>
          </a:p>
          <a:p>
            <a:r>
              <a:rPr lang="en-US" sz="2800" dirty="0"/>
              <a:t>No tantrums at all, too quiet and compliant</a:t>
            </a:r>
          </a:p>
          <a:p>
            <a:r>
              <a:rPr lang="en-US" sz="2800" dirty="0"/>
              <a:t>Role reversal</a:t>
            </a:r>
          </a:p>
          <a:p>
            <a:pPr lvl="1"/>
            <a:r>
              <a:rPr lang="en-US" sz="2400"/>
              <a:t>Controlling </a:t>
            </a:r>
            <a:r>
              <a:rPr lang="en-US" sz="2400" dirty="0"/>
              <a:t>and punitive</a:t>
            </a:r>
          </a:p>
          <a:p>
            <a:pPr lvl="1"/>
            <a:r>
              <a:rPr lang="en-US" sz="2400" dirty="0"/>
              <a:t>Compulsive caregiving</a:t>
            </a:r>
          </a:p>
          <a:p>
            <a:r>
              <a:rPr lang="en-US" sz="2800" dirty="0"/>
              <a:t>Self-soothing, masturbating</a:t>
            </a:r>
          </a:p>
          <a:p>
            <a:r>
              <a:rPr lang="en-US" sz="2800" dirty="0"/>
              <a:t>Self-harming, head banging</a:t>
            </a:r>
          </a:p>
          <a:p>
            <a:r>
              <a:rPr lang="en-US" sz="2800" dirty="0"/>
              <a:t>Persistent regression, loss of toileting, more clingy</a:t>
            </a:r>
          </a:p>
          <a:p>
            <a:r>
              <a:rPr lang="en-US" sz="2800" dirty="0"/>
              <a:t>Persistent precocity and over maturity</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658280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Relationship-Building Tools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630736"/>
            <a:ext cx="8443605" cy="4801314"/>
          </a:xfrm>
          <a:prstGeom prst="rect">
            <a:avLst/>
          </a:prstGeom>
          <a:noFill/>
        </p:spPr>
        <p:txBody>
          <a:bodyPr wrap="square" rtlCol="0">
            <a:spAutoFit/>
          </a:bodyPr>
          <a:lstStyle/>
          <a:p>
            <a:r>
              <a:rPr lang="en-US" sz="2800" dirty="0"/>
              <a:t>The Newborn </a:t>
            </a:r>
            <a:r>
              <a:rPr lang="en-US" sz="2800" dirty="0" err="1"/>
              <a:t>Behavioural</a:t>
            </a:r>
            <a:r>
              <a:rPr lang="en-US" sz="2800" dirty="0"/>
              <a:t> Observation (NBO) system</a:t>
            </a:r>
          </a:p>
          <a:p>
            <a:pPr marL="914400" lvl="1" indent="-457200">
              <a:buFont typeface="Arial" panose="020B0604020202020204" pitchFamily="34" charset="0"/>
              <a:buChar char="•"/>
            </a:pPr>
            <a:r>
              <a:rPr lang="en-US" sz="2800" dirty="0"/>
              <a:t>Infant-focused</a:t>
            </a:r>
          </a:p>
          <a:p>
            <a:pPr marL="914400" lvl="1" indent="-457200">
              <a:buFont typeface="Arial" panose="020B0604020202020204" pitchFamily="34" charset="0"/>
              <a:buChar char="•"/>
            </a:pPr>
            <a:r>
              <a:rPr lang="en-US" sz="2800" dirty="0"/>
              <a:t>Family-centered</a:t>
            </a:r>
          </a:p>
          <a:p>
            <a:pPr marL="914400" lvl="1" indent="-457200">
              <a:buFont typeface="Arial" panose="020B0604020202020204" pitchFamily="34" charset="0"/>
              <a:buChar char="•"/>
            </a:pPr>
            <a:r>
              <a:rPr lang="en-US" sz="2800" dirty="0"/>
              <a:t>Relationship-building</a:t>
            </a:r>
          </a:p>
          <a:p>
            <a:pPr marL="914400" lvl="1" indent="-457200">
              <a:buFont typeface="Arial" panose="020B0604020202020204" pitchFamily="34" charset="0"/>
              <a:buChar char="•"/>
            </a:pPr>
            <a:r>
              <a:rPr lang="en-US" sz="2800" dirty="0"/>
              <a:t>Professionals-parents collaboration</a:t>
            </a:r>
          </a:p>
          <a:p>
            <a:pPr marL="914400" lvl="1" indent="-457200">
              <a:buFont typeface="Arial" panose="020B0604020202020204" pitchFamily="34" charset="0"/>
              <a:buChar char="•"/>
            </a:pPr>
            <a:r>
              <a:rPr lang="en-US" sz="2800" dirty="0"/>
              <a:t>Aim: </a:t>
            </a:r>
          </a:p>
          <a:p>
            <a:pPr marL="1371600" lvl="2" indent="-457200">
              <a:buFont typeface="Arial" panose="020B0604020202020204" pitchFamily="34" charset="0"/>
              <a:buChar char="•"/>
            </a:pPr>
            <a:r>
              <a:rPr lang="en-US" sz="2800" dirty="0"/>
              <a:t>Describe infant’s communication cues, competences and individuality</a:t>
            </a:r>
          </a:p>
          <a:p>
            <a:pPr marL="1371600" lvl="2" indent="-457200">
              <a:buFont typeface="Arial" panose="020B0604020202020204" pitchFamily="34" charset="0"/>
              <a:buChar char="•"/>
            </a:pPr>
            <a:r>
              <a:rPr lang="en-US" sz="2800" dirty="0"/>
              <a:t>Promote and foster a positive parent-infant relationship</a:t>
            </a:r>
          </a:p>
          <a:p>
            <a:pPr marL="285750" indent="-285750">
              <a:buFont typeface="Arial"/>
              <a:buChar cha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62537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Parent Interaction: Case Example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p:cNvSpPr/>
          <p:nvPr/>
        </p:nvSpPr>
        <p:spPr>
          <a:xfrm>
            <a:off x="5752786" y="5038927"/>
            <a:ext cx="2900146" cy="362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200" dirty="0">
              <a:solidFill>
                <a:schemeClr val="tx1"/>
              </a:solidFill>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02885787"/>
              </p:ext>
            </p:extLst>
          </p:nvPr>
        </p:nvGraphicFramePr>
        <p:xfrm>
          <a:off x="445965" y="1559363"/>
          <a:ext cx="8223250" cy="1889760"/>
        </p:xfrm>
        <a:graphic>
          <a:graphicData uri="http://schemas.openxmlformats.org/drawingml/2006/table">
            <a:tbl>
              <a:tblPr firstRow="1" bandRow="1">
                <a:tableStyleId>{5C22544A-7EE6-4342-B048-85BDC9FD1C3A}</a:tableStyleId>
              </a:tblPr>
              <a:tblGrid>
                <a:gridCol w="8223250">
                  <a:extLst>
                    <a:ext uri="{9D8B030D-6E8A-4147-A177-3AD203B41FA5}">
                      <a16:colId xmlns:a16="http://schemas.microsoft.com/office/drawing/2014/main" val="20000"/>
                    </a:ext>
                  </a:extLst>
                </a:gridCol>
              </a:tblGrid>
              <a:tr h="370840">
                <a:tc>
                  <a:txBody>
                    <a:bodyPr/>
                    <a:lstStyle/>
                    <a:p>
                      <a:pPr algn="ctr"/>
                      <a:r>
                        <a:rPr lang="en-US" sz="2800" dirty="0" err="1"/>
                        <a:t>Rajni</a:t>
                      </a:r>
                      <a:endParaRPr lang="en-US" sz="2800"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800" dirty="0"/>
                        <a:t>Violent  </a:t>
                      </a:r>
                      <a:r>
                        <a:rPr lang="en-US" sz="2800" baseline="0" dirty="0"/>
                        <a:t>parents with substance use issues</a:t>
                      </a:r>
                    </a:p>
                    <a:p>
                      <a:pPr marL="285750" indent="-285750">
                        <a:buFont typeface="Arial" panose="020B0604020202020204" pitchFamily="34" charset="0"/>
                        <a:buChar char="•"/>
                      </a:pPr>
                      <a:r>
                        <a:rPr lang="en-US" sz="2800" dirty="0"/>
                        <a:t>Neglected</a:t>
                      </a:r>
                    </a:p>
                    <a:p>
                      <a:pPr marL="285750" indent="-285750">
                        <a:buFont typeface="Arial" panose="020B0604020202020204" pitchFamily="34" charset="0"/>
                        <a:buChar char="•"/>
                      </a:pPr>
                      <a:r>
                        <a:rPr lang="en-US" sz="2800" dirty="0"/>
                        <a:t>Physically-abused</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01222208"/>
              </p:ext>
            </p:extLst>
          </p:nvPr>
        </p:nvGraphicFramePr>
        <p:xfrm>
          <a:off x="445965" y="3926165"/>
          <a:ext cx="7879551" cy="2692044"/>
        </p:xfrm>
        <a:graphic>
          <a:graphicData uri="http://schemas.openxmlformats.org/drawingml/2006/table">
            <a:tbl>
              <a:tblPr firstRow="1" bandRow="1">
                <a:tableStyleId>{5C22544A-7EE6-4342-B048-85BDC9FD1C3A}</a:tableStyleId>
              </a:tblPr>
              <a:tblGrid>
                <a:gridCol w="7879551">
                  <a:extLst>
                    <a:ext uri="{9D8B030D-6E8A-4147-A177-3AD203B41FA5}">
                      <a16:colId xmlns:a16="http://schemas.microsoft.com/office/drawing/2014/main" val="20000"/>
                    </a:ext>
                  </a:extLst>
                </a:gridCol>
              </a:tblGrid>
              <a:tr h="2692044">
                <a:tc>
                  <a:txBody>
                    <a:bodyPr/>
                    <a:lstStyle/>
                    <a:p>
                      <a:r>
                        <a:rPr lang="en-US" sz="2800" b="0" dirty="0">
                          <a:solidFill>
                            <a:schemeClr val="tx1"/>
                          </a:solidFill>
                        </a:rPr>
                        <a:t>At</a:t>
                      </a:r>
                      <a:r>
                        <a:rPr lang="en-US" sz="2800" b="0" baseline="0" dirty="0">
                          <a:solidFill>
                            <a:schemeClr val="tx1"/>
                          </a:solidFill>
                        </a:rPr>
                        <a:t> age 11 months:</a:t>
                      </a:r>
                    </a:p>
                    <a:p>
                      <a:pPr marL="285750" indent="-285750">
                        <a:buFont typeface="Arial" panose="020B0604020202020204" pitchFamily="34" charset="0"/>
                        <a:buChar char="•"/>
                      </a:pPr>
                      <a:r>
                        <a:rPr lang="en-US" sz="2800" b="0" baseline="0" dirty="0">
                          <a:solidFill>
                            <a:schemeClr val="tx1"/>
                          </a:solidFill>
                        </a:rPr>
                        <a:t>Removed from parents</a:t>
                      </a:r>
                    </a:p>
                    <a:p>
                      <a:pPr marL="285750" indent="-285750">
                        <a:buFont typeface="Arial" panose="020B0604020202020204" pitchFamily="34" charset="0"/>
                        <a:buChar char="•"/>
                      </a:pPr>
                      <a:r>
                        <a:rPr lang="en-US" sz="2800" b="0" baseline="0" dirty="0">
                          <a:solidFill>
                            <a:schemeClr val="tx1"/>
                          </a:solidFill>
                        </a:rPr>
                        <a:t>Unexplained leg fracture</a:t>
                      </a:r>
                    </a:p>
                    <a:p>
                      <a:pPr marL="285750" indent="-285750">
                        <a:buFont typeface="Arial" panose="020B0604020202020204" pitchFamily="34" charset="0"/>
                        <a:buChar char="•"/>
                      </a:pPr>
                      <a:r>
                        <a:rPr lang="en-US" sz="2800" b="0" baseline="0" dirty="0">
                          <a:solidFill>
                            <a:schemeClr val="tx1"/>
                          </a:solidFill>
                        </a:rPr>
                        <a:t>Delayed developmental milestones</a:t>
                      </a:r>
                    </a:p>
                    <a:p>
                      <a:pPr marL="285750" indent="-285750">
                        <a:buFont typeface="Arial" panose="020B0604020202020204" pitchFamily="34" charset="0"/>
                        <a:buChar char="•"/>
                      </a:pPr>
                      <a:r>
                        <a:rPr lang="en-US" sz="2800" b="0" baseline="0" dirty="0">
                          <a:solidFill>
                            <a:schemeClr val="tx1"/>
                          </a:solidFill>
                        </a:rPr>
                        <a:t>Small size </a:t>
                      </a:r>
                    </a:p>
                    <a:p>
                      <a:pPr marL="285750" indent="-285750">
                        <a:buFont typeface="Arial" panose="020B0604020202020204" pitchFamily="34" charset="0"/>
                        <a:buChar char="•"/>
                      </a:pPr>
                      <a:r>
                        <a:rPr lang="en-US" sz="2800" b="0" dirty="0">
                          <a:solidFill>
                            <a:schemeClr val="tx1"/>
                          </a:solidFill>
                        </a:rPr>
                        <a:t>Good</a:t>
                      </a:r>
                      <a:r>
                        <a:rPr lang="en-US" sz="2800" b="0" baseline="0" dirty="0">
                          <a:solidFill>
                            <a:schemeClr val="tx1"/>
                          </a:solidFill>
                        </a:rPr>
                        <a:t> quality k</a:t>
                      </a:r>
                      <a:r>
                        <a:rPr lang="en-US" sz="2800" b="0" dirty="0">
                          <a:solidFill>
                            <a:schemeClr val="tx1"/>
                          </a:solidFill>
                        </a:rPr>
                        <a:t>inship care</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9" name="Down Arrow 8"/>
          <p:cNvSpPr/>
          <p:nvPr/>
        </p:nvSpPr>
        <p:spPr>
          <a:xfrm>
            <a:off x="4305300" y="3434162"/>
            <a:ext cx="422031" cy="51335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08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Parent Interaction: Case Example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p:cNvSpPr/>
          <p:nvPr/>
        </p:nvSpPr>
        <p:spPr>
          <a:xfrm>
            <a:off x="5752786" y="5038927"/>
            <a:ext cx="2900146" cy="362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19112698"/>
              </p:ext>
            </p:extLst>
          </p:nvPr>
        </p:nvGraphicFramePr>
        <p:xfrm>
          <a:off x="445965" y="1559363"/>
          <a:ext cx="8223250" cy="1371600"/>
        </p:xfrm>
        <a:graphic>
          <a:graphicData uri="http://schemas.openxmlformats.org/drawingml/2006/table">
            <a:tbl>
              <a:tblPr firstRow="1" bandRow="1">
                <a:tableStyleId>{5C22544A-7EE6-4342-B048-85BDC9FD1C3A}</a:tableStyleId>
              </a:tblPr>
              <a:tblGrid>
                <a:gridCol w="8223250">
                  <a:extLst>
                    <a:ext uri="{9D8B030D-6E8A-4147-A177-3AD203B41FA5}">
                      <a16:colId xmlns:a16="http://schemas.microsoft.com/office/drawing/2014/main" val="20000"/>
                    </a:ext>
                  </a:extLst>
                </a:gridCol>
              </a:tblGrid>
              <a:tr h="370840">
                <a:tc>
                  <a:txBody>
                    <a:bodyPr/>
                    <a:lstStyle/>
                    <a:p>
                      <a:pPr marL="0" indent="0">
                        <a:buFont typeface="Arial" panose="020B0604020202020204" pitchFamily="34" charset="0"/>
                        <a:buNone/>
                      </a:pPr>
                      <a:r>
                        <a:rPr lang="en-US" sz="2800" b="0" dirty="0">
                          <a:solidFill>
                            <a:schemeClr val="tx1"/>
                          </a:solidFill>
                        </a:rPr>
                        <a:t>At</a:t>
                      </a:r>
                      <a:r>
                        <a:rPr lang="en-US" sz="2800" b="0" baseline="0" dirty="0">
                          <a:solidFill>
                            <a:schemeClr val="tx1"/>
                          </a:solidFill>
                        </a:rPr>
                        <a:t> age 2½ years:</a:t>
                      </a:r>
                    </a:p>
                    <a:p>
                      <a:pPr marL="342900" indent="-342900">
                        <a:buFont typeface="Arial" panose="020B0604020202020204" pitchFamily="34" charset="0"/>
                        <a:buChar char="•"/>
                      </a:pPr>
                      <a:r>
                        <a:rPr lang="en-US" sz="2800" b="0" baseline="0" dirty="0">
                          <a:solidFill>
                            <a:schemeClr val="tx1"/>
                          </a:solidFill>
                        </a:rPr>
                        <a:t>Caregiver developed cancer</a:t>
                      </a:r>
                    </a:p>
                    <a:p>
                      <a:pPr marL="342900" indent="-342900">
                        <a:buFont typeface="Arial" panose="020B0604020202020204" pitchFamily="34" charset="0"/>
                        <a:buChar char="•"/>
                      </a:pPr>
                      <a:r>
                        <a:rPr lang="en-US" sz="2800" b="0" baseline="0" dirty="0">
                          <a:solidFill>
                            <a:schemeClr val="tx1"/>
                          </a:solidFill>
                        </a:rPr>
                        <a:t>Parental neglect and abuse </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2855192"/>
              </p:ext>
            </p:extLst>
          </p:nvPr>
        </p:nvGraphicFramePr>
        <p:xfrm>
          <a:off x="445965" y="3286327"/>
          <a:ext cx="8185150" cy="3505200"/>
        </p:xfrm>
        <a:graphic>
          <a:graphicData uri="http://schemas.openxmlformats.org/drawingml/2006/table">
            <a:tbl>
              <a:tblPr firstRow="1" bandRow="1">
                <a:effectLst/>
                <a:tableStyleId>{5C22544A-7EE6-4342-B048-85BDC9FD1C3A}</a:tableStyleId>
              </a:tblPr>
              <a:tblGrid>
                <a:gridCol w="8185150">
                  <a:extLst>
                    <a:ext uri="{9D8B030D-6E8A-4147-A177-3AD203B41FA5}">
                      <a16:colId xmlns:a16="http://schemas.microsoft.com/office/drawing/2014/main" val="20000"/>
                    </a:ext>
                  </a:extLst>
                </a:gridCol>
              </a:tblGrid>
              <a:tr h="370840">
                <a:tc>
                  <a:txBody>
                    <a:bodyPr/>
                    <a:lstStyle/>
                    <a:p>
                      <a:r>
                        <a:rPr lang="en-US" sz="2800" b="0" dirty="0">
                          <a:solidFill>
                            <a:schemeClr val="tx1"/>
                          </a:solidFill>
                        </a:rPr>
                        <a:t>At</a:t>
                      </a:r>
                      <a:r>
                        <a:rPr lang="en-US" sz="2800" b="0" baseline="0" dirty="0">
                          <a:solidFill>
                            <a:schemeClr val="tx1"/>
                          </a:solidFill>
                        </a:rPr>
                        <a:t> age 3½ years:</a:t>
                      </a:r>
                    </a:p>
                    <a:p>
                      <a:pPr marL="285750" indent="-285750">
                        <a:buFont typeface="Arial" panose="020B0604020202020204" pitchFamily="34" charset="0"/>
                        <a:buChar char="•"/>
                      </a:pPr>
                      <a:r>
                        <a:rPr lang="en-US" sz="2800" b="0" baseline="0" dirty="0">
                          <a:solidFill>
                            <a:schemeClr val="tx1"/>
                          </a:solidFill>
                        </a:rPr>
                        <a:t>Foster family</a:t>
                      </a:r>
                    </a:p>
                    <a:p>
                      <a:pPr marL="285750" indent="-285750">
                        <a:buFont typeface="Arial" panose="020B0604020202020204" pitchFamily="34" charset="0"/>
                        <a:buChar char="•"/>
                      </a:pPr>
                      <a:r>
                        <a:rPr lang="en-US" sz="2800" b="0" baseline="0" dirty="0" err="1">
                          <a:solidFill>
                            <a:schemeClr val="tx1"/>
                          </a:solidFill>
                        </a:rPr>
                        <a:t>Behavioural</a:t>
                      </a:r>
                      <a:r>
                        <a:rPr lang="en-US" sz="2800" b="0" baseline="0" dirty="0">
                          <a:solidFill>
                            <a:schemeClr val="tx1"/>
                          </a:solidFill>
                        </a:rPr>
                        <a:t> issues</a:t>
                      </a:r>
                    </a:p>
                    <a:p>
                      <a:pPr marL="285750" indent="-285750">
                        <a:buFont typeface="Arial" panose="020B0604020202020204" pitchFamily="34" charset="0"/>
                        <a:buChar char="•"/>
                      </a:pPr>
                      <a:r>
                        <a:rPr lang="en-US" sz="2800" b="0" baseline="0" dirty="0">
                          <a:solidFill>
                            <a:schemeClr val="tx1"/>
                          </a:solidFill>
                        </a:rPr>
                        <a:t>Emotional-related issues</a:t>
                      </a:r>
                    </a:p>
                    <a:p>
                      <a:pPr marL="285750" indent="-285750">
                        <a:buFont typeface="Arial" panose="020B0604020202020204" pitchFamily="34" charset="0"/>
                        <a:buChar char="•"/>
                      </a:pPr>
                      <a:r>
                        <a:rPr lang="en-US" sz="2800" b="0" baseline="0" dirty="0">
                          <a:solidFill>
                            <a:schemeClr val="tx1"/>
                          </a:solidFill>
                        </a:rPr>
                        <a:t>Attachment problems</a:t>
                      </a:r>
                    </a:p>
                    <a:p>
                      <a:pPr marL="285750" indent="-285750">
                        <a:buFont typeface="Arial" panose="020B0604020202020204" pitchFamily="34" charset="0"/>
                        <a:buChar char="•"/>
                      </a:pPr>
                      <a:r>
                        <a:rPr lang="en-US" sz="2800" b="0" baseline="0" dirty="0">
                          <a:solidFill>
                            <a:schemeClr val="tx1"/>
                          </a:solidFill>
                        </a:rPr>
                        <a:t>Feeding problems</a:t>
                      </a:r>
                    </a:p>
                    <a:p>
                      <a:pPr marL="285750" indent="-285750">
                        <a:buFont typeface="Arial" panose="020B0604020202020204" pitchFamily="34" charset="0"/>
                        <a:buChar char="•"/>
                      </a:pPr>
                      <a:r>
                        <a:rPr lang="en-US" sz="2800" b="0" baseline="0" dirty="0">
                          <a:solidFill>
                            <a:schemeClr val="tx1"/>
                          </a:solidFill>
                        </a:rPr>
                        <a:t>Sleeping problems</a:t>
                      </a:r>
                    </a:p>
                    <a:p>
                      <a:pPr marL="285750" indent="-285750">
                        <a:buFont typeface="Arial" panose="020B0604020202020204" pitchFamily="34" charset="0"/>
                        <a:buChar char="•"/>
                      </a:pPr>
                      <a:r>
                        <a:rPr lang="en-US" sz="2800" b="0" baseline="0" dirty="0">
                          <a:solidFill>
                            <a:schemeClr val="tx1"/>
                          </a:solidFill>
                        </a:rPr>
                        <a:t>Sensitivity to noise</a:t>
                      </a:r>
                      <a:endParaRPr lang="en-US" sz="28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9" name="Down Arrow 8"/>
          <p:cNvSpPr/>
          <p:nvPr/>
        </p:nvSpPr>
        <p:spPr>
          <a:xfrm>
            <a:off x="4410533" y="2930963"/>
            <a:ext cx="422031" cy="51335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71718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chemeClr val="bg1">
                    <a:lumMod val="95000"/>
                  </a:schemeClr>
                </a:solidFill>
                <a:effectLst>
                  <a:outerShdw blurRad="25400" algn="tl" rotWithShape="0">
                    <a:srgbClr val="000000">
                      <a:alpha val="43000"/>
                    </a:srgbClr>
                  </a:outerShdw>
                </a:effectLst>
              </a:rPr>
              <a:t>Developmental Assessment</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1" y="1611280"/>
            <a:ext cx="8229600" cy="5109091"/>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sz="2800" dirty="0"/>
              <a:t>Varies depending on:</a:t>
            </a:r>
          </a:p>
          <a:p>
            <a:pPr marL="457200" indent="-457200">
              <a:buFont typeface="Arial" panose="020B0604020202020204" pitchFamily="34" charset="0"/>
              <a:buChar char="•"/>
            </a:pPr>
            <a:r>
              <a:rPr lang="en-US" sz="2800" dirty="0"/>
              <a:t>Purpose</a:t>
            </a:r>
          </a:p>
          <a:p>
            <a:pPr marL="457200" indent="-457200">
              <a:buFont typeface="Arial" panose="020B0604020202020204" pitchFamily="34" charset="0"/>
              <a:buChar char="•"/>
            </a:pPr>
            <a:r>
              <a:rPr lang="en-US" sz="2800" dirty="0"/>
              <a:t>Family’s needs &amp; concerns </a:t>
            </a:r>
          </a:p>
          <a:p>
            <a:pPr marL="457200" indent="-457200">
              <a:buFont typeface="Arial" panose="020B0604020202020204" pitchFamily="34" charset="0"/>
              <a:buChar char="•"/>
            </a:pPr>
            <a:r>
              <a:rPr lang="en-US" sz="2800" dirty="0"/>
              <a:t>Clinician’s skills</a:t>
            </a:r>
          </a:p>
          <a:p>
            <a:pPr marL="457200" indent="-457200">
              <a:buFont typeface="Arial" panose="020B0604020202020204" pitchFamily="34" charset="0"/>
              <a:buChar char="•"/>
            </a:pPr>
            <a:endParaRPr lang="en-US" sz="2800" dirty="0"/>
          </a:p>
          <a:p>
            <a:r>
              <a:rPr lang="en-US" sz="2800" dirty="0"/>
              <a:t>Instruments:</a:t>
            </a:r>
          </a:p>
          <a:p>
            <a:pPr marL="457200" indent="-457200">
              <a:buFont typeface="Arial" panose="020B0604020202020204" pitchFamily="34" charset="0"/>
              <a:buChar char="•"/>
            </a:pPr>
            <a:r>
              <a:rPr lang="en-US" sz="2800" dirty="0"/>
              <a:t>The Neonatal Behavioral Assessment Scale (NBAS)</a:t>
            </a:r>
          </a:p>
          <a:p>
            <a:pPr marL="457200" indent="-457200">
              <a:buFont typeface="Arial" panose="020B0604020202020204" pitchFamily="34" charset="0"/>
              <a:buChar char="•"/>
            </a:pPr>
            <a:r>
              <a:rPr lang="en-US" sz="2800" dirty="0"/>
              <a:t>The Bayley Scales of Infant Development (BSID)</a:t>
            </a:r>
          </a:p>
          <a:p>
            <a:pPr marL="457200" indent="-457200">
              <a:buFont typeface="Arial" panose="020B0604020202020204" pitchFamily="34" charset="0"/>
              <a:buChar char="•"/>
            </a:pPr>
            <a:r>
              <a:rPr lang="en-US" sz="2800" dirty="0"/>
              <a:t>The Wechsler Preschool and Primary Scale of Intelligence (WPPSI)</a:t>
            </a:r>
          </a:p>
          <a:p>
            <a:pPr marL="457200" indent="-457200">
              <a:buFont typeface="Arial" panose="020B0604020202020204" pitchFamily="34" charset="0"/>
              <a:buChar char="•"/>
            </a:pPr>
            <a:r>
              <a:rPr lang="en-US" sz="2800" dirty="0"/>
              <a:t>The Vineland Adaptive </a:t>
            </a:r>
            <a:r>
              <a:rPr lang="en-US" sz="2800" dirty="0" err="1"/>
              <a:t>Behaviour</a:t>
            </a:r>
            <a:r>
              <a:rPr lang="en-US" sz="2800" dirty="0"/>
              <a:t> Scales</a:t>
            </a:r>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07630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8133"/>
            <a:ext cx="8229600" cy="1129505"/>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Formulation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457200" y="1553823"/>
            <a:ext cx="4987636" cy="4278094"/>
          </a:xfrm>
          <a:prstGeom prst="rect">
            <a:avLst/>
          </a:prstGeom>
          <a:noFill/>
        </p:spPr>
        <p:txBody>
          <a:bodyPr wrap="square" rtlCol="0">
            <a:spAutoFit/>
          </a:bodyPr>
          <a:lstStyle/>
          <a:p>
            <a:r>
              <a:rPr lang="en-US" sz="2800" dirty="0"/>
              <a:t>Basis of </a:t>
            </a:r>
            <a:r>
              <a:rPr lang="en-US" sz="2800" dirty="0">
                <a:sym typeface="Wingdings" panose="05000000000000000000" pitchFamily="2" charset="2"/>
              </a:rPr>
              <a:t>Formulation:</a:t>
            </a:r>
          </a:p>
          <a:p>
            <a:pPr marL="457200" indent="-457200">
              <a:buFont typeface="Arial" panose="020B0604020202020204" pitchFamily="34" charset="0"/>
              <a:buChar char="•"/>
            </a:pPr>
            <a:r>
              <a:rPr lang="en-US" sz="2800" dirty="0">
                <a:sym typeface="Wingdings" panose="05000000000000000000" pitchFamily="2" charset="2"/>
              </a:rPr>
              <a:t>Why presenting now?</a:t>
            </a:r>
          </a:p>
          <a:p>
            <a:pPr marL="457200" indent="-457200">
              <a:buFont typeface="Arial" panose="020B0604020202020204" pitchFamily="34" charset="0"/>
              <a:buChar char="•"/>
            </a:pPr>
            <a:r>
              <a:rPr lang="en-US" sz="2800" dirty="0">
                <a:sym typeface="Wingdings" panose="05000000000000000000" pitchFamily="2" charset="2"/>
              </a:rPr>
              <a:t>Why do they need a clinician?</a:t>
            </a:r>
            <a:endParaRPr lang="en-US" sz="2800" dirty="0"/>
          </a:p>
          <a:p>
            <a:endParaRPr lang="en-US" sz="2800" dirty="0"/>
          </a:p>
          <a:p>
            <a:r>
              <a:rPr lang="en-US" sz="2800" dirty="0"/>
              <a:t>The 4 Ps: </a:t>
            </a:r>
          </a:p>
          <a:p>
            <a:r>
              <a:rPr lang="en-US" sz="2800" dirty="0"/>
              <a:t>Summary of contributing factors </a:t>
            </a:r>
          </a:p>
          <a:p>
            <a:pPr marL="742950" lvl="1" indent="-285750">
              <a:buFont typeface="Arial"/>
              <a:buChar char="•"/>
            </a:pPr>
            <a:r>
              <a:rPr lang="en-US" sz="2600" dirty="0"/>
              <a:t>Predisposing</a:t>
            </a:r>
          </a:p>
          <a:p>
            <a:pPr marL="742950" lvl="1" indent="-285750">
              <a:buFont typeface="Arial"/>
              <a:buChar char="•"/>
            </a:pPr>
            <a:r>
              <a:rPr lang="en-US" sz="2600" dirty="0"/>
              <a:t>Precipitating</a:t>
            </a:r>
          </a:p>
          <a:p>
            <a:pPr marL="742950" lvl="1" indent="-285750">
              <a:buFont typeface="Arial"/>
              <a:buChar char="•"/>
            </a:pPr>
            <a:r>
              <a:rPr lang="en-US" sz="2600" dirty="0"/>
              <a:t>Perpetuating</a:t>
            </a:r>
          </a:p>
          <a:p>
            <a:pPr marL="742950" lvl="1" indent="-285750">
              <a:buFont typeface="Arial"/>
              <a:buChar char="•"/>
            </a:pPr>
            <a:r>
              <a:rPr lang="en-US" sz="2600" dirty="0"/>
              <a:t>Protective</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413" y="4432656"/>
            <a:ext cx="3076338" cy="2349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512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3064311" y="4559664"/>
            <a:ext cx="3015377" cy="369332"/>
          </a:xfrm>
          <a:prstGeom prst="rect">
            <a:avLst/>
          </a:prstGeom>
        </p:spPr>
        <p:txBody>
          <a:bodyPr wrap="none">
            <a:spAutoFit/>
          </a:bodyPr>
          <a:lstStyle/>
          <a:p>
            <a:r>
              <a:rPr lang="en-US" dirty="0"/>
              <a:t>https://www.zerotothree.org/</a:t>
            </a:r>
          </a:p>
        </p:txBody>
      </p:sp>
      <p:pic>
        <p:nvPicPr>
          <p:cNvPr id="2" name="Picture 1">
            <a:hlinkClick r:id="rId3"/>
            <a:extLst>
              <a:ext uri="{FF2B5EF4-FFF2-40B4-BE49-F238E27FC236}">
                <a16:creationId xmlns:a16="http://schemas.microsoft.com/office/drawing/2014/main" id="{184B642B-40FD-46EB-8AB6-618D0E95329A}"/>
              </a:ext>
            </a:extLst>
          </p:cNvPr>
          <p:cNvPicPr>
            <a:picLocks noChangeAspect="1"/>
          </p:cNvPicPr>
          <p:nvPr/>
        </p:nvPicPr>
        <p:blipFill>
          <a:blip r:embed="rId4"/>
          <a:stretch>
            <a:fillRect/>
          </a:stretch>
        </p:blipFill>
        <p:spPr>
          <a:xfrm>
            <a:off x="1015354" y="1796942"/>
            <a:ext cx="6867562" cy="2451501"/>
          </a:xfrm>
          <a:prstGeom prst="rect">
            <a:avLst/>
          </a:prstGeom>
        </p:spPr>
      </p:pic>
    </p:spTree>
    <p:extLst>
      <p:ext uri="{BB962C8B-B14F-4D97-AF65-F5344CB8AC3E}">
        <p14:creationId xmlns:p14="http://schemas.microsoft.com/office/powerpoint/2010/main" val="45487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Psychologically Healthy Infant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1" y="2009705"/>
            <a:ext cx="8229600" cy="3578295"/>
          </a:xfrm>
        </p:spPr>
        <p:txBody>
          <a:bodyPr>
            <a:normAutofit/>
          </a:bodyPr>
          <a:lstStyle/>
          <a:p>
            <a:r>
              <a:rPr lang="en-US" dirty="0"/>
              <a:t>Ability to form close and secure interpersonal relationships</a:t>
            </a:r>
          </a:p>
          <a:p>
            <a:r>
              <a:rPr lang="en-US" dirty="0"/>
              <a:t>Drive to explore environment and learn</a:t>
            </a:r>
          </a:p>
          <a:p>
            <a:r>
              <a:rPr lang="en-US" dirty="0"/>
              <a:t>Context of family, community and cultural expectations</a:t>
            </a:r>
          </a:p>
          <a:p>
            <a:r>
              <a:rPr lang="en-US" dirty="0"/>
              <a:t>Healthy social and emotional development</a:t>
            </a:r>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1284713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Diagnosis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291830" y="1591826"/>
            <a:ext cx="859817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57200" y="1534368"/>
            <a:ext cx="8627350" cy="5386090"/>
          </a:xfrm>
          <a:prstGeom prst="rect">
            <a:avLst/>
          </a:prstGeom>
          <a:noFill/>
        </p:spPr>
        <p:txBody>
          <a:bodyPr wrap="square" rtlCol="0">
            <a:spAutoFit/>
          </a:bodyPr>
          <a:lstStyle/>
          <a:p>
            <a:r>
              <a:rPr lang="en-US" sz="2800" dirty="0"/>
              <a:t>Challenges:</a:t>
            </a:r>
          </a:p>
          <a:p>
            <a:pPr marL="914400" lvl="1" indent="-457200">
              <a:buFont typeface="Arial" panose="020B0604020202020204" pitchFamily="34" charset="0"/>
              <a:buChar char="•"/>
            </a:pPr>
            <a:r>
              <a:rPr lang="en-US" sz="2600" dirty="0"/>
              <a:t>Period of rapid development and change </a:t>
            </a:r>
          </a:p>
          <a:p>
            <a:pPr marL="914400" lvl="1" indent="-457200">
              <a:buFont typeface="Arial" panose="020B0604020202020204" pitchFamily="34" charset="0"/>
              <a:buChar char="•"/>
            </a:pPr>
            <a:r>
              <a:rPr lang="en-US" sz="2600" dirty="0"/>
              <a:t>Relationship &amp; interaction-focused </a:t>
            </a:r>
          </a:p>
          <a:p>
            <a:pPr marL="914400" lvl="1" indent="-457200">
              <a:buFont typeface="Arial" panose="020B0604020202020204" pitchFamily="34" charset="0"/>
              <a:buChar char="•"/>
            </a:pPr>
            <a:r>
              <a:rPr lang="en-US" sz="2600" dirty="0"/>
              <a:t>Context dependent behavior</a:t>
            </a:r>
          </a:p>
          <a:p>
            <a:pPr marL="914400" lvl="1" indent="-457200">
              <a:buFont typeface="Arial" panose="020B0604020202020204" pitchFamily="34" charset="0"/>
              <a:buChar char="•"/>
            </a:pPr>
            <a:r>
              <a:rPr lang="en-US" sz="2600" dirty="0"/>
              <a:t>Limited </a:t>
            </a:r>
            <a:r>
              <a:rPr lang="en-US" sz="2600" dirty="0">
                <a:sym typeface="Wingdings" panose="05000000000000000000" pitchFamily="2" charset="2"/>
              </a:rPr>
              <a:t>first-person information</a:t>
            </a:r>
          </a:p>
          <a:p>
            <a:pPr marL="914400" lvl="1" indent="-457200">
              <a:buFont typeface="Arial" panose="020B0604020202020204" pitchFamily="34" charset="0"/>
              <a:buChar char="•"/>
            </a:pPr>
            <a:r>
              <a:rPr lang="en-US" sz="2600" dirty="0">
                <a:sym typeface="Wingdings" panose="05000000000000000000" pitchFamily="2" charset="2"/>
              </a:rPr>
              <a:t>Identification of parental issues</a:t>
            </a:r>
          </a:p>
          <a:p>
            <a:pPr marL="914400" lvl="1" indent="-457200">
              <a:buFont typeface="Arial" panose="020B0604020202020204" pitchFamily="34" charset="0"/>
              <a:buChar char="•"/>
            </a:pPr>
            <a:r>
              <a:rPr lang="en-US" sz="2600" dirty="0">
                <a:sym typeface="Wingdings" panose="05000000000000000000" pitchFamily="2" charset="2"/>
              </a:rPr>
              <a:t>Societal stigma</a:t>
            </a:r>
          </a:p>
          <a:p>
            <a:endParaRPr lang="en-US" sz="2800" dirty="0"/>
          </a:p>
          <a:p>
            <a:r>
              <a:rPr lang="en-US" sz="2800" dirty="0"/>
              <a:t>Aids in:</a:t>
            </a:r>
          </a:p>
          <a:p>
            <a:pPr marL="914400" lvl="1" indent="-457200">
              <a:buFont typeface="Arial" panose="020B0604020202020204" pitchFamily="34" charset="0"/>
              <a:buChar char="•"/>
            </a:pPr>
            <a:r>
              <a:rPr lang="en-US" sz="2600" dirty="0"/>
              <a:t>Explaining difficulties</a:t>
            </a:r>
          </a:p>
          <a:p>
            <a:pPr marL="914400" lvl="1" indent="-457200">
              <a:buFont typeface="Arial" panose="020B0604020202020204" pitchFamily="34" charset="0"/>
              <a:buChar char="•"/>
            </a:pPr>
            <a:r>
              <a:rPr lang="en-US" sz="2600" dirty="0"/>
              <a:t>More complete formulation</a:t>
            </a:r>
          </a:p>
          <a:p>
            <a:pPr marL="914400" lvl="1" indent="-457200">
              <a:buFont typeface="Arial" panose="020B0604020202020204" pitchFamily="34" charset="0"/>
              <a:buChar char="•"/>
            </a:pPr>
            <a:r>
              <a:rPr lang="en-US" sz="2600" dirty="0"/>
              <a:t>Treatment recommendations</a:t>
            </a:r>
          </a:p>
          <a:p>
            <a:pPr marL="914400" lvl="1" indent="-457200">
              <a:buFont typeface="Arial" panose="020B0604020202020204" pitchFamily="34" charset="0"/>
              <a:buChar char="•"/>
            </a:pPr>
            <a:r>
              <a:rPr lang="en-US" sz="2600" dirty="0"/>
              <a:t>Inter-professional communication</a:t>
            </a:r>
            <a:r>
              <a:rPr lang="en-US" sz="2600" dirty="0">
                <a:sym typeface="Wingdings" panose="05000000000000000000" pitchFamily="2" charset="2"/>
              </a:rPr>
              <a:t> </a:t>
            </a:r>
            <a:endParaRPr lang="en-US" sz="26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856819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The 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Infants and Parents in Medical Settings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Rectangle 1"/>
          <p:cNvSpPr/>
          <p:nvPr/>
        </p:nvSpPr>
        <p:spPr>
          <a:xfrm>
            <a:off x="9187" y="0"/>
            <a:ext cx="9144000" cy="68580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28" t="4040" r="2778" b="2667"/>
          <a:stretch/>
        </p:blipFill>
        <p:spPr bwMode="auto">
          <a:xfrm>
            <a:off x="233463" y="1039091"/>
            <a:ext cx="8695448" cy="4343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707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solidFill>
                <a:effectLst>
                  <a:outerShdw blurRad="25400" algn="tl" rotWithShape="0">
                    <a:srgbClr val="000000">
                      <a:alpha val="43000"/>
                    </a:srgbClr>
                  </a:outerShdw>
                </a:effectLst>
              </a:rPr>
              <a:t>Examples of </a:t>
            </a:r>
            <a:r>
              <a:rPr lang="en-US" sz="3200" b="1" spc="150" dirty="0">
                <a:ln w="11430"/>
                <a:solidFill>
                  <a:schemeClr val="bg1">
                    <a:lumMod val="95000"/>
                  </a:schemeClr>
                </a:solidFill>
                <a:effectLst>
                  <a:outerShdw blurRad="25400" algn="tl" rotWithShape="0">
                    <a:srgbClr val="000000">
                      <a:alpha val="43000"/>
                    </a:srgbClr>
                  </a:outerShdw>
                </a:effectLst>
              </a:rPr>
              <a:t>Risk &amp; Protective Factors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0" y="1556426"/>
            <a:ext cx="8394969" cy="3416320"/>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97616671"/>
              </p:ext>
            </p:extLst>
          </p:nvPr>
        </p:nvGraphicFramePr>
        <p:xfrm>
          <a:off x="457200" y="1596951"/>
          <a:ext cx="8229600" cy="4328160"/>
        </p:xfrm>
        <a:graphic>
          <a:graphicData uri="http://schemas.openxmlformats.org/drawingml/2006/table">
            <a:tbl>
              <a:tblPr firstRow="1" bandRow="1">
                <a:tableStyleId>{5C22544A-7EE6-4342-B048-85BDC9FD1C3A}</a:tableStyleId>
              </a:tblPr>
              <a:tblGrid>
                <a:gridCol w="4185138">
                  <a:extLst>
                    <a:ext uri="{9D8B030D-6E8A-4147-A177-3AD203B41FA5}">
                      <a16:colId xmlns:a16="http://schemas.microsoft.com/office/drawing/2014/main" val="20000"/>
                    </a:ext>
                  </a:extLst>
                </a:gridCol>
                <a:gridCol w="4044462">
                  <a:extLst>
                    <a:ext uri="{9D8B030D-6E8A-4147-A177-3AD203B41FA5}">
                      <a16:colId xmlns:a16="http://schemas.microsoft.com/office/drawing/2014/main" val="20001"/>
                    </a:ext>
                  </a:extLst>
                </a:gridCol>
              </a:tblGrid>
              <a:tr h="370840">
                <a:tc gridSpan="2">
                  <a:txBody>
                    <a:bodyPr/>
                    <a:lstStyle/>
                    <a:p>
                      <a:pPr algn="ctr"/>
                      <a:r>
                        <a:rPr lang="en-US" sz="2800" dirty="0"/>
                        <a:t>Tammy</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800" b="1" dirty="0">
                          <a:solidFill>
                            <a:schemeClr val="tx1"/>
                          </a:solidFill>
                        </a:rPr>
                        <a:t>Risk Factors</a:t>
                      </a:r>
                    </a:p>
                  </a:txBody>
                  <a:tcPr/>
                </a:tc>
                <a:tc>
                  <a:txBody>
                    <a:bodyPr/>
                    <a:lstStyle/>
                    <a:p>
                      <a:pPr algn="ctr"/>
                      <a:r>
                        <a:rPr lang="en-US" sz="2800" b="1" dirty="0">
                          <a:solidFill>
                            <a:schemeClr val="tx1"/>
                          </a:solidFill>
                        </a:rPr>
                        <a:t>Protective Factors</a:t>
                      </a:r>
                    </a:p>
                  </a:txBody>
                  <a:tcPr/>
                </a:tc>
                <a:extLst>
                  <a:ext uri="{0D108BD9-81ED-4DB2-BD59-A6C34878D82A}">
                    <a16:rowId xmlns:a16="http://schemas.microsoft.com/office/drawing/2014/main" val="10001"/>
                  </a:ext>
                </a:extLst>
              </a:tr>
              <a:tr h="684360">
                <a:tc>
                  <a:txBody>
                    <a:bodyPr/>
                    <a:lstStyle/>
                    <a:p>
                      <a:pPr marL="285750" indent="-285750">
                        <a:buFont typeface="Arial" panose="020B0604020202020204" pitchFamily="34" charset="0"/>
                        <a:buChar char="•"/>
                      </a:pPr>
                      <a:r>
                        <a:rPr lang="en-US" sz="2400" dirty="0"/>
                        <a:t>Premature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Narcotic-dependent</a:t>
                      </a:r>
                      <a:r>
                        <a:rPr lang="en-US" sz="2400" baseline="0" dirty="0"/>
                        <a:t> </a:t>
                      </a:r>
                      <a:r>
                        <a:rPr lang="en-US" sz="2400" dirty="0"/>
                        <a:t>mother</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2400" dirty="0" err="1"/>
                        <a:t>Organised</a:t>
                      </a:r>
                      <a:r>
                        <a:rPr lang="en-US" sz="2400" baseline="0" dirty="0"/>
                        <a:t> attachment with aunt</a:t>
                      </a:r>
                    </a:p>
                  </a:txBody>
                  <a:tcPr>
                    <a:solidFill>
                      <a:schemeClr val="accent1">
                        <a:lumMod val="20000"/>
                        <a:lumOff val="80000"/>
                      </a:schemeClr>
                    </a:solidFill>
                  </a:tcPr>
                </a:tc>
                <a:extLst>
                  <a:ext uri="{0D108BD9-81ED-4DB2-BD59-A6C34878D82A}">
                    <a16:rowId xmlns:a16="http://schemas.microsoft.com/office/drawing/2014/main" val="10002"/>
                  </a:ext>
                </a:extLst>
              </a:tr>
              <a:tr h="370181">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Quality of kinship care</a:t>
                      </a:r>
                    </a:p>
                  </a:txBody>
                  <a:tcPr>
                    <a:solidFill>
                      <a:schemeClr val="accent1">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t>Quality of kinship care</a:t>
                      </a:r>
                      <a:endParaRPr lang="en-US" sz="2400" dirty="0"/>
                    </a:p>
                  </a:txBody>
                  <a:tcPr>
                    <a:solidFill>
                      <a:schemeClr val="accent1">
                        <a:lumMod val="20000"/>
                        <a:lumOff val="80000"/>
                      </a:schemeClr>
                    </a:solidFill>
                  </a:tcPr>
                </a:tc>
                <a:extLst>
                  <a:ext uri="{0D108BD9-81ED-4DB2-BD59-A6C34878D82A}">
                    <a16:rowId xmlns:a16="http://schemas.microsoft.com/office/drawing/2014/main" val="10003"/>
                  </a:ext>
                </a:extLst>
              </a:tr>
              <a:tr h="1005840">
                <a:tc>
                  <a:txBody>
                    <a:bodyPr/>
                    <a:lstStyle/>
                    <a:p>
                      <a:pPr marL="285750" indent="-285750">
                        <a:buFont typeface="Arial" panose="020B0604020202020204" pitchFamily="34" charset="0"/>
                        <a:buChar char="•"/>
                      </a:pPr>
                      <a:r>
                        <a:rPr lang="en-US" sz="2400" dirty="0"/>
                        <a:t>Tornado-destroyed</a:t>
                      </a:r>
                      <a:r>
                        <a:rPr lang="en-US" sz="2400" baseline="0" dirty="0"/>
                        <a:t> house</a:t>
                      </a:r>
                    </a:p>
                    <a:p>
                      <a:pPr marL="285750" indent="-285750">
                        <a:buFont typeface="Arial" panose="020B0604020202020204" pitchFamily="34" charset="0"/>
                        <a:buChar char="•"/>
                      </a:pPr>
                      <a:r>
                        <a:rPr lang="en-US" sz="2400" baseline="0" dirty="0"/>
                        <a:t>Sheltered housing</a:t>
                      </a:r>
                    </a:p>
                    <a:p>
                      <a:pPr marL="285750" indent="-285750">
                        <a:buFont typeface="Arial" panose="020B0604020202020204" pitchFamily="34" charset="0"/>
                        <a:buChar char="•"/>
                      </a:pPr>
                      <a:r>
                        <a:rPr lang="en-US" sz="2400" baseline="0" dirty="0"/>
                        <a:t>Depressed, jobless uncle</a:t>
                      </a:r>
                    </a:p>
                  </a:txBody>
                  <a:tcPr>
                    <a:solidFill>
                      <a:schemeClr val="accent1">
                        <a:lumMod val="20000"/>
                        <a:lumOff val="80000"/>
                      </a:schemeClr>
                    </a:solidFill>
                  </a:tcPr>
                </a:tc>
                <a:tc rowSpan="2">
                  <a:txBody>
                    <a:bodyPr/>
                    <a:lstStyle/>
                    <a:p>
                      <a:pPr marL="285750" indent="-285750">
                        <a:buFont typeface="Arial" panose="020B0604020202020204" pitchFamily="34" charset="0"/>
                        <a:buChar char="•"/>
                      </a:pPr>
                      <a:r>
                        <a:rPr lang="en-US" sz="2400" dirty="0"/>
                        <a:t>Resourceful</a:t>
                      </a:r>
                    </a:p>
                    <a:p>
                      <a:pPr marL="285750" indent="-285750">
                        <a:buFont typeface="Arial" panose="020B0604020202020204" pitchFamily="34" charset="0"/>
                        <a:buChar char="•"/>
                      </a:pPr>
                      <a:r>
                        <a:rPr lang="en-US" sz="2400" dirty="0"/>
                        <a:t>Establish close interpersonal relationship</a:t>
                      </a:r>
                    </a:p>
                  </a:txBody>
                  <a:tcPr>
                    <a:solidFill>
                      <a:schemeClr val="accent1">
                        <a:lumMod val="20000"/>
                        <a:lumOff val="80000"/>
                      </a:schemeClr>
                    </a:solidFill>
                  </a:tcPr>
                </a:tc>
                <a:extLst>
                  <a:ext uri="{0D108BD9-81ED-4DB2-BD59-A6C34878D82A}">
                    <a16:rowId xmlns:a16="http://schemas.microsoft.com/office/drawing/2014/main" val="10004"/>
                  </a:ext>
                </a:extLst>
              </a:tr>
              <a:tr h="416959">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t>Move to socially-isolated district</a:t>
                      </a:r>
                      <a:endParaRPr lang="en-US" sz="2400" dirty="0"/>
                    </a:p>
                  </a:txBody>
                  <a:tcP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803397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Indicators of Risk</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0" y="1534368"/>
            <a:ext cx="859817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57200" y="1534368"/>
            <a:ext cx="8627350" cy="800219"/>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marL="285750" indent="-285750">
              <a:buFont typeface="Arial"/>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98118374"/>
              </p:ext>
            </p:extLst>
          </p:nvPr>
        </p:nvGraphicFramePr>
        <p:xfrm>
          <a:off x="457197" y="1594937"/>
          <a:ext cx="8229602" cy="3135757"/>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370840">
                <a:tc gridSpan="2">
                  <a:txBody>
                    <a:bodyPr/>
                    <a:lstStyle/>
                    <a:p>
                      <a:pPr algn="ctr"/>
                      <a:r>
                        <a:rPr lang="en-US" sz="2800" dirty="0"/>
                        <a:t>In the Infant/Child</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342900" indent="-342900">
                        <a:lnSpc>
                          <a:spcPct val="120000"/>
                        </a:lnSpc>
                        <a:buFont typeface="Arial" panose="020B0604020202020204" pitchFamily="34" charset="0"/>
                        <a:buChar char="•"/>
                      </a:pPr>
                      <a:r>
                        <a:rPr lang="en-US" sz="2800" dirty="0"/>
                        <a:t>Failure</a:t>
                      </a:r>
                      <a:r>
                        <a:rPr lang="en-US" sz="2800" baseline="0" dirty="0"/>
                        <a:t> to thrive</a:t>
                      </a:r>
                    </a:p>
                    <a:p>
                      <a:pPr marL="342900" indent="-342900">
                        <a:lnSpc>
                          <a:spcPct val="120000"/>
                        </a:lnSpc>
                        <a:buFont typeface="Arial" panose="020B0604020202020204" pitchFamily="34" charset="0"/>
                        <a:buChar char="•"/>
                      </a:pPr>
                      <a:r>
                        <a:rPr lang="en-US" sz="2800" baseline="0" dirty="0"/>
                        <a:t>Delayed milestones</a:t>
                      </a:r>
                    </a:p>
                    <a:p>
                      <a:pPr marL="342900" indent="-342900">
                        <a:lnSpc>
                          <a:spcPct val="120000"/>
                        </a:lnSpc>
                        <a:buFont typeface="Arial" panose="020B0604020202020204" pitchFamily="34" charset="0"/>
                        <a:buChar char="•"/>
                      </a:pPr>
                      <a:r>
                        <a:rPr lang="en-US" sz="2800" baseline="0" dirty="0" err="1"/>
                        <a:t>Hypervigilant</a:t>
                      </a:r>
                      <a:endParaRPr lang="en-US" sz="2800" baseline="0" dirty="0"/>
                    </a:p>
                    <a:p>
                      <a:pPr marL="342900" indent="-342900">
                        <a:lnSpc>
                          <a:spcPct val="120000"/>
                        </a:lnSpc>
                        <a:buFont typeface="Arial" panose="020B0604020202020204" pitchFamily="34" charset="0"/>
                        <a:buChar char="•"/>
                      </a:pPr>
                      <a:r>
                        <a:rPr lang="en-US" sz="2800" baseline="0" dirty="0"/>
                        <a:t>Quiet and withdrawn</a:t>
                      </a:r>
                    </a:p>
                    <a:p>
                      <a:pPr marL="342900" indent="-342900">
                        <a:lnSpc>
                          <a:spcPct val="120000"/>
                        </a:lnSpc>
                        <a:buFont typeface="Arial" panose="020B0604020202020204" pitchFamily="34" charset="0"/>
                        <a:buChar char="•"/>
                      </a:pPr>
                      <a:r>
                        <a:rPr lang="en-US" sz="2800" baseline="0" dirty="0"/>
                        <a:t>Marked aggression</a:t>
                      </a:r>
                    </a:p>
                  </a:txBody>
                  <a:tcPr/>
                </a:tc>
                <a:tc>
                  <a:txBody>
                    <a:bodyPr/>
                    <a:lstStyle/>
                    <a:p>
                      <a:pPr marL="285750" indent="-285750">
                        <a:lnSpc>
                          <a:spcPct val="120000"/>
                        </a:lnSpc>
                        <a:buFont typeface="Arial" panose="020B0604020202020204" pitchFamily="34" charset="0"/>
                        <a:buChar char="•"/>
                      </a:pPr>
                      <a:r>
                        <a:rPr lang="en-US" sz="2800" dirty="0"/>
                        <a:t>Unmet basic needs</a:t>
                      </a:r>
                    </a:p>
                    <a:p>
                      <a:pPr marL="285750" indent="-285750">
                        <a:lnSpc>
                          <a:spcPct val="120000"/>
                        </a:lnSpc>
                        <a:buFont typeface="Arial" panose="020B0604020202020204" pitchFamily="34" charset="0"/>
                        <a:buChar char="•"/>
                      </a:pPr>
                      <a:r>
                        <a:rPr lang="en-US" sz="2800" dirty="0"/>
                        <a:t>Caregiving role reversal</a:t>
                      </a:r>
                    </a:p>
                    <a:p>
                      <a:pPr marL="285750" indent="-285750">
                        <a:lnSpc>
                          <a:spcPct val="120000"/>
                        </a:lnSpc>
                        <a:buFont typeface="Arial" panose="020B0604020202020204" pitchFamily="34" charset="0"/>
                        <a:buChar char="•"/>
                      </a:pPr>
                      <a:r>
                        <a:rPr lang="en-US" sz="2800" dirty="0"/>
                        <a:t>Regulation</a:t>
                      </a:r>
                      <a:r>
                        <a:rPr lang="en-US" sz="2800" baseline="0" dirty="0"/>
                        <a:t> problems</a:t>
                      </a:r>
                    </a:p>
                    <a:p>
                      <a:pPr marL="285750" indent="-285750">
                        <a:lnSpc>
                          <a:spcPct val="120000"/>
                        </a:lnSpc>
                        <a:buFont typeface="Arial" panose="020B0604020202020204" pitchFamily="34" charset="0"/>
                        <a:buChar char="•"/>
                      </a:pPr>
                      <a:r>
                        <a:rPr lang="en-US" sz="2800" baseline="0" dirty="0"/>
                        <a:t>Unexplained bruising or medical injury</a:t>
                      </a:r>
                      <a:endParaRPr lang="en-US" sz="2800" dirty="0"/>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842611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Indicators of Risk</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291830" y="1591826"/>
            <a:ext cx="859817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57200" y="1534368"/>
            <a:ext cx="8627350" cy="800219"/>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marL="285750" indent="-285750">
              <a:buFont typeface="Arial"/>
              <a:buChar char="•"/>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84950530"/>
              </p:ext>
            </p:extLst>
          </p:nvPr>
        </p:nvGraphicFramePr>
        <p:xfrm>
          <a:off x="476114" y="1607819"/>
          <a:ext cx="8210686" cy="4876800"/>
        </p:xfrm>
        <a:graphic>
          <a:graphicData uri="http://schemas.openxmlformats.org/drawingml/2006/table">
            <a:tbl>
              <a:tblPr firstRow="1" bandRow="1">
                <a:tableStyleId>{5C22544A-7EE6-4342-B048-85BDC9FD1C3A}</a:tableStyleId>
              </a:tblPr>
              <a:tblGrid>
                <a:gridCol w="4105343">
                  <a:extLst>
                    <a:ext uri="{9D8B030D-6E8A-4147-A177-3AD203B41FA5}">
                      <a16:colId xmlns:a16="http://schemas.microsoft.com/office/drawing/2014/main" val="20000"/>
                    </a:ext>
                  </a:extLst>
                </a:gridCol>
                <a:gridCol w="4105343">
                  <a:extLst>
                    <a:ext uri="{9D8B030D-6E8A-4147-A177-3AD203B41FA5}">
                      <a16:colId xmlns:a16="http://schemas.microsoft.com/office/drawing/2014/main" val="20001"/>
                    </a:ext>
                  </a:extLst>
                </a:gridCol>
              </a:tblGrid>
              <a:tr h="0">
                <a:tc gridSpan="2">
                  <a:txBody>
                    <a:bodyPr/>
                    <a:lstStyle/>
                    <a:p>
                      <a:pPr algn="ctr"/>
                      <a:r>
                        <a:rPr lang="en-US" sz="2800" dirty="0"/>
                        <a:t>In the Parents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800" baseline="0" dirty="0"/>
                        <a:t>Poor recognition of needs</a:t>
                      </a:r>
                    </a:p>
                    <a:p>
                      <a:pPr marL="342900" indent="-342900">
                        <a:buFont typeface="Arial" panose="020B0604020202020204" pitchFamily="34" charset="0"/>
                        <a:buChar char="•"/>
                      </a:pPr>
                      <a:r>
                        <a:rPr lang="en-US" sz="2800" baseline="0" dirty="0"/>
                        <a:t>Psychiatric illness or substance use</a:t>
                      </a:r>
                    </a:p>
                    <a:p>
                      <a:pPr marL="342900" indent="-342900">
                        <a:buFont typeface="Arial" panose="020B0604020202020204" pitchFamily="34" charset="0"/>
                        <a:buChar char="•"/>
                      </a:pPr>
                      <a:r>
                        <a:rPr lang="en-US" sz="2800" baseline="0" dirty="0"/>
                        <a:t>Limited insight and engagement with treatment services</a:t>
                      </a:r>
                    </a:p>
                    <a:p>
                      <a:pPr marL="342900" indent="-342900">
                        <a:buFont typeface="Arial" panose="020B0604020202020204" pitchFamily="34" charset="0"/>
                        <a:buChar char="•"/>
                      </a:pPr>
                      <a:r>
                        <a:rPr lang="en-US" sz="2800" baseline="0" dirty="0"/>
                        <a:t>Child incorporated in parental delusional system</a:t>
                      </a:r>
                    </a:p>
                  </a:txBody>
                  <a:tcPr/>
                </a:tc>
                <a:tc>
                  <a:txBody>
                    <a:bodyPr/>
                    <a:lstStyle/>
                    <a:p>
                      <a:pPr marL="285750" indent="-285750">
                        <a:buFont typeface="Arial" panose="020B0604020202020204" pitchFamily="34" charset="0"/>
                        <a:buChar char="•"/>
                      </a:pPr>
                      <a:r>
                        <a:rPr lang="en-US" sz="2800" dirty="0"/>
                        <a:t>Insensitivity to signals and needs</a:t>
                      </a:r>
                    </a:p>
                    <a:p>
                      <a:pPr marL="285750" indent="-285750">
                        <a:buFont typeface="Arial" panose="020B0604020202020204" pitchFamily="34" charset="0"/>
                        <a:buChar char="•"/>
                      </a:pPr>
                      <a:r>
                        <a:rPr lang="en-US" sz="2800" dirty="0"/>
                        <a:t>Thoughts of self harm</a:t>
                      </a:r>
                    </a:p>
                    <a:p>
                      <a:pPr marL="285750" indent="-285750">
                        <a:buFont typeface="Arial" panose="020B0604020202020204" pitchFamily="34" charset="0"/>
                        <a:buChar char="•"/>
                      </a:pPr>
                      <a:r>
                        <a:rPr lang="en-US" sz="2800" dirty="0"/>
                        <a:t>Fear</a:t>
                      </a:r>
                      <a:r>
                        <a:rPr lang="en-US" sz="2800" baseline="0" dirty="0"/>
                        <a:t> of harming child</a:t>
                      </a:r>
                    </a:p>
                    <a:p>
                      <a:pPr marL="285750" indent="-285750">
                        <a:buFont typeface="Arial" panose="020B0604020202020204" pitchFamily="34" charset="0"/>
                        <a:buChar char="•"/>
                      </a:pPr>
                      <a:r>
                        <a:rPr lang="en-US" sz="2800" baseline="0" dirty="0"/>
                        <a:t>Frightening </a:t>
                      </a:r>
                      <a:r>
                        <a:rPr lang="en-US" sz="2800" baseline="0" dirty="0" err="1"/>
                        <a:t>behaviour</a:t>
                      </a:r>
                      <a:r>
                        <a:rPr lang="en-US" sz="2800" baseline="0" dirty="0"/>
                        <a:t> toward child</a:t>
                      </a:r>
                    </a:p>
                    <a:p>
                      <a:pPr marL="285750" indent="-285750">
                        <a:buFont typeface="Arial" panose="020B0604020202020204" pitchFamily="34" charset="0"/>
                        <a:buChar char="•"/>
                      </a:pPr>
                      <a:r>
                        <a:rPr lang="en-US" sz="2800" baseline="0" dirty="0"/>
                        <a:t>Hostile or negative attributions</a:t>
                      </a:r>
                    </a:p>
                    <a:p>
                      <a:pPr marL="285750" indent="-285750">
                        <a:buFont typeface="Arial" panose="020B0604020202020204" pitchFamily="34" charset="0"/>
                        <a:buChar char="•"/>
                      </a:pPr>
                      <a:r>
                        <a:rPr lang="en-US" sz="2800" baseline="0" dirty="0"/>
                        <a:t>Unrealistic expectations</a:t>
                      </a:r>
                    </a:p>
                    <a:p>
                      <a:pPr marL="285750" indent="-285750">
                        <a:buFont typeface="Arial" panose="020B0604020202020204" pitchFamily="34" charset="0"/>
                        <a:buChar char="•"/>
                      </a:pPr>
                      <a:r>
                        <a:rPr lang="en-US" sz="2800" baseline="0" dirty="0"/>
                        <a:t>Poor parenting skills</a:t>
                      </a:r>
                      <a:endParaRPr lang="en-US" sz="2800" dirty="0"/>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254750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Indicators of Risk</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291830" y="1591826"/>
            <a:ext cx="859817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57200" y="1534368"/>
            <a:ext cx="8627350" cy="800219"/>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marL="285750" indent="-285750">
              <a:buFont typeface="Arial"/>
              <a:buChar char="•"/>
            </a:pPr>
            <a:endParaRPr lang="en-US"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09475882"/>
              </p:ext>
            </p:extLst>
          </p:nvPr>
        </p:nvGraphicFramePr>
        <p:xfrm>
          <a:off x="457197" y="1594937"/>
          <a:ext cx="8229602" cy="3647821"/>
        </p:xfrm>
        <a:graphic>
          <a:graphicData uri="http://schemas.openxmlformats.org/drawingml/2006/table">
            <a:tbl>
              <a:tblPr firstRow="1" bandRow="1">
                <a:tableStyleId>{5C22544A-7EE6-4342-B048-85BDC9FD1C3A}</a:tableStyleId>
              </a:tblPr>
              <a:tblGrid>
                <a:gridCol w="8229602">
                  <a:extLst>
                    <a:ext uri="{9D8B030D-6E8A-4147-A177-3AD203B41FA5}">
                      <a16:colId xmlns:a16="http://schemas.microsoft.com/office/drawing/2014/main" val="20000"/>
                    </a:ext>
                  </a:extLst>
                </a:gridCol>
              </a:tblGrid>
              <a:tr h="370840">
                <a:tc>
                  <a:txBody>
                    <a:bodyPr/>
                    <a:lstStyle/>
                    <a:p>
                      <a:pPr algn="ctr"/>
                      <a:r>
                        <a:rPr lang="en-US" sz="2800" dirty="0"/>
                        <a:t>In the Context</a:t>
                      </a:r>
                    </a:p>
                  </a:txBody>
                  <a:tcPr/>
                </a:tc>
                <a:extLst>
                  <a:ext uri="{0D108BD9-81ED-4DB2-BD59-A6C34878D82A}">
                    <a16:rowId xmlns:a16="http://schemas.microsoft.com/office/drawing/2014/main" val="10000"/>
                  </a:ext>
                </a:extLst>
              </a:tr>
              <a:tr h="370840">
                <a:tc>
                  <a:txBody>
                    <a:bodyPr/>
                    <a:lstStyle/>
                    <a:p>
                      <a:pPr marL="342900" indent="-342900">
                        <a:lnSpc>
                          <a:spcPct val="120000"/>
                        </a:lnSpc>
                        <a:buFont typeface="Arial" panose="020B0604020202020204" pitchFamily="34" charset="0"/>
                        <a:buChar char="•"/>
                      </a:pPr>
                      <a:r>
                        <a:rPr lang="en-US" sz="2800" dirty="0"/>
                        <a:t>Absence of protective adult</a:t>
                      </a:r>
                    </a:p>
                    <a:p>
                      <a:pPr marL="342900" indent="-342900">
                        <a:lnSpc>
                          <a:spcPct val="120000"/>
                        </a:lnSpc>
                        <a:buFont typeface="Arial" panose="020B0604020202020204" pitchFamily="34" charset="0"/>
                        <a:buChar char="•"/>
                      </a:pPr>
                      <a:r>
                        <a:rPr lang="en-US" sz="2800" baseline="0" dirty="0"/>
                        <a:t>Cultural or social solation</a:t>
                      </a:r>
                    </a:p>
                    <a:p>
                      <a:pPr marL="342900" indent="-342900">
                        <a:lnSpc>
                          <a:spcPct val="120000"/>
                        </a:lnSpc>
                        <a:buFont typeface="Arial" panose="020B0604020202020204" pitchFamily="34" charset="0"/>
                        <a:buChar char="•"/>
                      </a:pPr>
                      <a:r>
                        <a:rPr lang="en-US" sz="2800" baseline="0" dirty="0"/>
                        <a:t>Minimal social supports</a:t>
                      </a:r>
                    </a:p>
                    <a:p>
                      <a:pPr marL="342900" indent="-342900">
                        <a:lnSpc>
                          <a:spcPct val="120000"/>
                        </a:lnSpc>
                        <a:buFont typeface="Arial" panose="020B0604020202020204" pitchFamily="34" charset="0"/>
                        <a:buChar char="•"/>
                      </a:pPr>
                      <a:r>
                        <a:rPr lang="en-US" sz="2800" baseline="0" dirty="0"/>
                        <a:t>Domestic, family or community violence</a:t>
                      </a:r>
                    </a:p>
                    <a:p>
                      <a:pPr marL="342900" indent="-342900">
                        <a:lnSpc>
                          <a:spcPct val="120000"/>
                        </a:lnSpc>
                        <a:buFont typeface="Arial" panose="020B0604020202020204" pitchFamily="34" charset="0"/>
                        <a:buChar char="•"/>
                      </a:pPr>
                      <a:r>
                        <a:rPr lang="en-US" sz="2800" baseline="0" dirty="0"/>
                        <a:t>Multiple social risks</a:t>
                      </a:r>
                    </a:p>
                    <a:p>
                      <a:pPr marL="342900" indent="-342900">
                        <a:lnSpc>
                          <a:spcPct val="120000"/>
                        </a:lnSpc>
                        <a:buFont typeface="Arial" panose="020B0604020202020204" pitchFamily="34" charset="0"/>
                        <a:buChar char="•"/>
                      </a:pPr>
                      <a:r>
                        <a:rPr lang="en-US" sz="2800" baseline="0" dirty="0"/>
                        <a:t>Chronic stress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8764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Case Study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291830" y="1591826"/>
            <a:ext cx="859817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57200" y="1534368"/>
            <a:ext cx="8627350" cy="800219"/>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marL="285750" indent="-285750">
              <a:buFont typeface="Arial"/>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41059374"/>
              </p:ext>
            </p:extLst>
          </p:nvPr>
        </p:nvGraphicFramePr>
        <p:xfrm>
          <a:off x="457197" y="1559767"/>
          <a:ext cx="8229602" cy="2743200"/>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370840">
                <a:tc gridSpan="2">
                  <a:txBody>
                    <a:bodyPr/>
                    <a:lstStyle/>
                    <a:p>
                      <a:pPr algn="ctr"/>
                      <a:r>
                        <a:rPr lang="en-US" sz="2400" dirty="0"/>
                        <a:t>Lola</a:t>
                      </a: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indent="0">
                        <a:buFont typeface="Arial" panose="020B0604020202020204" pitchFamily="34" charset="0"/>
                        <a:buNone/>
                      </a:pPr>
                      <a:r>
                        <a:rPr lang="en-US" sz="2400" baseline="0" dirty="0"/>
                        <a:t>At 4 months old:</a:t>
                      </a:r>
                    </a:p>
                    <a:p>
                      <a:pPr marL="342900" indent="-342900">
                        <a:buFont typeface="Arial" panose="020B0604020202020204" pitchFamily="34" charset="0"/>
                        <a:buChar char="•"/>
                      </a:pPr>
                      <a:r>
                        <a:rPr lang="en-US" sz="2400" baseline="0" dirty="0"/>
                        <a:t>Feeding refusal</a:t>
                      </a:r>
                    </a:p>
                    <a:p>
                      <a:pPr marL="342900" indent="-342900">
                        <a:buFont typeface="Arial" panose="020B0604020202020204" pitchFamily="34" charset="0"/>
                        <a:buChar char="•"/>
                      </a:pPr>
                      <a:r>
                        <a:rPr lang="en-US" sz="2400" baseline="0" dirty="0"/>
                        <a:t>Growth deficiency</a:t>
                      </a:r>
                    </a:p>
                    <a:p>
                      <a:pPr marL="342900" indent="-342900">
                        <a:buFont typeface="Arial" panose="020B0604020202020204" pitchFamily="34" charset="0"/>
                        <a:buChar char="•"/>
                      </a:pPr>
                      <a:r>
                        <a:rPr lang="en-US" sz="2400" baseline="0" dirty="0"/>
                        <a:t>Deceased grandfather</a:t>
                      </a:r>
                    </a:p>
                    <a:p>
                      <a:pPr marL="342900" indent="-342900">
                        <a:buFont typeface="Arial" panose="020B0604020202020204" pitchFamily="34" charset="0"/>
                        <a:buChar char="•"/>
                      </a:pPr>
                      <a:r>
                        <a:rPr lang="en-US" sz="2400" baseline="0" dirty="0"/>
                        <a:t>Parent’s good relationship quality</a:t>
                      </a: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t>Poor mother and maternal grandmother relationship</a:t>
                      </a:r>
                    </a:p>
                    <a:p>
                      <a:pPr marL="342900" indent="-342900">
                        <a:buFont typeface="Arial" panose="020B0604020202020204" pitchFamily="34" charset="0"/>
                        <a:buChar char="•"/>
                      </a:pPr>
                      <a:r>
                        <a:rPr lang="en-US" sz="2400" baseline="0" dirty="0"/>
                        <a:t>Problematic paternal grandparents</a:t>
                      </a:r>
                    </a:p>
                    <a:p>
                      <a:pPr marL="342900" indent="-342900">
                        <a:buFont typeface="Arial" panose="020B0604020202020204" pitchFamily="34" charset="0"/>
                        <a:buChar char="•"/>
                      </a:pPr>
                      <a:r>
                        <a:rPr lang="en-US" sz="2400" baseline="0" dirty="0"/>
                        <a:t>Initial postnatal issues</a:t>
                      </a:r>
                    </a:p>
                  </a:txBody>
                  <a:tcPr/>
                </a:tc>
                <a:extLst>
                  <a:ext uri="{0D108BD9-81ED-4DB2-BD59-A6C34878D82A}">
                    <a16:rowId xmlns:a16="http://schemas.microsoft.com/office/drawing/2014/main" val="10001"/>
                  </a:ext>
                </a:extLst>
              </a:tr>
            </a:tbl>
          </a:graphicData>
        </a:graphic>
      </p:graphicFrame>
      <p:sp>
        <p:nvSpPr>
          <p:cNvPr id="9" name="Down Arrow 8"/>
          <p:cNvSpPr/>
          <p:nvPr/>
        </p:nvSpPr>
        <p:spPr>
          <a:xfrm>
            <a:off x="4360982" y="4439112"/>
            <a:ext cx="422031" cy="51335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361732"/>
              </p:ext>
            </p:extLst>
          </p:nvPr>
        </p:nvGraphicFramePr>
        <p:xfrm>
          <a:off x="445056" y="4982166"/>
          <a:ext cx="8229606" cy="1645920"/>
        </p:xfrm>
        <a:graphic>
          <a:graphicData uri="http://schemas.openxmlformats.org/drawingml/2006/table">
            <a:tbl>
              <a:tblPr firstRow="1" bandRow="1">
                <a:tableStyleId>{5C22544A-7EE6-4342-B048-85BDC9FD1C3A}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170239">
                <a:tc gridSpan="2">
                  <a:txBody>
                    <a:bodyPr/>
                    <a:lstStyle/>
                    <a:p>
                      <a:pPr algn="ctr"/>
                      <a:r>
                        <a:rPr lang="en-US" sz="2400" dirty="0"/>
                        <a:t>Hospitalization</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400" dirty="0"/>
                        <a:t>Escalated feeding problems</a:t>
                      </a:r>
                    </a:p>
                    <a:p>
                      <a:pPr marL="285750" indent="-285750">
                        <a:buFont typeface="Arial" panose="020B0604020202020204" pitchFamily="34" charset="0"/>
                        <a:buChar char="•"/>
                      </a:pPr>
                      <a:r>
                        <a:rPr lang="en-US" sz="2400" dirty="0"/>
                        <a:t>Mother’s frustration</a:t>
                      </a:r>
                    </a:p>
                  </a:txBody>
                  <a:tcPr/>
                </a:tc>
                <a:tc>
                  <a:txBody>
                    <a:bodyPr/>
                    <a:lstStyle/>
                    <a:p>
                      <a:pPr marL="285750" indent="-285750">
                        <a:buFont typeface="Arial" panose="020B0604020202020204" pitchFamily="34" charset="0"/>
                        <a:buChar char="•"/>
                      </a:pPr>
                      <a:r>
                        <a:rPr lang="en-US" sz="2400" dirty="0"/>
                        <a:t>GERD diagnosis</a:t>
                      </a:r>
                    </a:p>
                    <a:p>
                      <a:pPr marL="285750" indent="-285750">
                        <a:buFont typeface="Arial" panose="020B0604020202020204" pitchFamily="34" charset="0"/>
                        <a:buChar char="•"/>
                      </a:pPr>
                      <a:r>
                        <a:rPr lang="en-US" sz="2400" dirty="0"/>
                        <a:t>Multidisciplinary</a:t>
                      </a:r>
                      <a:r>
                        <a:rPr lang="en-US" sz="2400" baseline="0" dirty="0"/>
                        <a:t> </a:t>
                      </a:r>
                    </a:p>
                    <a:p>
                      <a:pPr marL="457200" lvl="1" indent="0">
                        <a:buFont typeface="Arial" panose="020B0604020202020204" pitchFamily="34" charset="0"/>
                        <a:buNone/>
                      </a:pPr>
                      <a:r>
                        <a:rPr lang="en-US" sz="2400" baseline="0" dirty="0"/>
                        <a:t>t</a:t>
                      </a:r>
                      <a:r>
                        <a:rPr lang="en-US" sz="2400" dirty="0"/>
                        <a:t>reatment</a:t>
                      </a:r>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2373276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Types of Risk</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457199" y="1609588"/>
            <a:ext cx="822960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Immediate physical or emotional safety</a:t>
            </a:r>
          </a:p>
          <a:p>
            <a:pPr marL="457200" indent="-457200">
              <a:buFont typeface="Arial" panose="020B0604020202020204" pitchFamily="34" charset="0"/>
              <a:buChar char="•"/>
            </a:pPr>
            <a:r>
              <a:rPr lang="en-US" sz="2800" dirty="0"/>
              <a:t>Optimal development: genetic, in-utero, physical</a:t>
            </a:r>
          </a:p>
          <a:p>
            <a:pPr marL="457200" indent="-457200">
              <a:buFont typeface="Arial" panose="020B0604020202020204" pitchFamily="34" charset="0"/>
              <a:buChar char="•"/>
            </a:pPr>
            <a:r>
              <a:rPr lang="en-US" sz="2800" dirty="0"/>
              <a:t>Indirect Risk: repeated separation, parental mental health</a:t>
            </a:r>
          </a:p>
          <a:p>
            <a:pPr marL="457200" indent="-457200">
              <a:buFont typeface="Arial" panose="020B0604020202020204" pitchFamily="34" charset="0"/>
              <a:buChar char="•"/>
            </a:pPr>
            <a:r>
              <a:rPr lang="en-US" sz="2800" dirty="0"/>
              <a:t>Cumulative risk: exposure to multiple risk factors</a:t>
            </a:r>
          </a:p>
          <a:p>
            <a:pPr marL="457200" indent="-457200">
              <a:buFont typeface="Arial" panose="020B0604020202020204" pitchFamily="34" charset="0"/>
              <a:buChar char="•"/>
            </a:pPr>
            <a:r>
              <a:rPr lang="en-US" sz="2800" dirty="0"/>
              <a:t>Greatest developmental risk: Long-term parenting issues</a:t>
            </a:r>
          </a:p>
          <a:p>
            <a:pPr marL="457200" indent="-457200">
              <a:buFont typeface="Arial" panose="020B0604020202020204" pitchFamily="34" charset="0"/>
              <a:buChar char="•"/>
            </a:pPr>
            <a:r>
              <a:rPr lang="en-US" sz="2800" dirty="0"/>
              <a:t>Chronic neglect</a:t>
            </a:r>
          </a:p>
          <a:p>
            <a:pPr marL="457200" indent="-457200">
              <a:buFont typeface="Arial" panose="020B0604020202020204" pitchFamily="34" charset="0"/>
              <a:buChar char="•"/>
            </a:pPr>
            <a:r>
              <a:rPr lang="en-US" sz="2800" dirty="0"/>
              <a:t>Chronic instability</a:t>
            </a:r>
          </a:p>
          <a:p>
            <a:pPr marL="457200" indent="-457200">
              <a:buFont typeface="Arial" panose="020B0604020202020204" pitchFamily="34" charset="0"/>
              <a:buChar char="•"/>
            </a:pPr>
            <a:r>
              <a:rPr lang="en-US" sz="2800" dirty="0"/>
              <a:t>Ongoing hostility</a:t>
            </a:r>
          </a:p>
          <a:p>
            <a:pPr marL="457200" indent="-457200">
              <a:buFont typeface="Arial" panose="020B0604020202020204" pitchFamily="34" charset="0"/>
              <a:buChar char="•"/>
            </a:pPr>
            <a:r>
              <a:rPr lang="en-US" sz="2800" dirty="0"/>
              <a:t>Maltreatment</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17216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Factors that Promote Resilience </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5448109" y="4495267"/>
            <a:ext cx="2333884" cy="1477328"/>
          </a:xfrm>
          <a:prstGeom prst="rect">
            <a:avLst/>
          </a:prstGeom>
          <a:noFill/>
        </p:spPr>
        <p:txBody>
          <a:bodyPr wrap="square" rtlCol="0">
            <a:spAutoFit/>
          </a:bodyPr>
          <a:lstStyle/>
          <a:p>
            <a:r>
              <a:rPr lang="en-US" dirty="0"/>
              <a:t>An Iraqi girl in an orphanage – missing her mother, so she drew her and fell asleep then</a:t>
            </a:r>
          </a:p>
        </p:txBody>
      </p:sp>
      <p:sp>
        <p:nvSpPr>
          <p:cNvPr id="2" name="TextBox 1"/>
          <p:cNvSpPr txBox="1"/>
          <p:nvPr/>
        </p:nvSpPr>
        <p:spPr>
          <a:xfrm>
            <a:off x="457199" y="1609588"/>
            <a:ext cx="864755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A well-functioning involved significant adult</a:t>
            </a:r>
          </a:p>
          <a:p>
            <a:pPr marL="457200" indent="-457200">
              <a:buFont typeface="Arial" panose="020B0604020202020204" pitchFamily="34" charset="0"/>
              <a:buChar char="•"/>
            </a:pPr>
            <a:r>
              <a:rPr lang="en-US" sz="2800" dirty="0"/>
              <a:t>Social supports</a:t>
            </a:r>
          </a:p>
          <a:p>
            <a:pPr marL="457200" indent="-457200">
              <a:buFont typeface="Arial" panose="020B0604020202020204" pitchFamily="34" charset="0"/>
              <a:buChar char="•"/>
            </a:pPr>
            <a:r>
              <a:rPr lang="en-US" sz="2800" dirty="0"/>
              <a:t>Professional intervention (when necessary)</a:t>
            </a:r>
          </a:p>
          <a:p>
            <a:pPr marL="457200" indent="-457200">
              <a:buFont typeface="Arial" panose="020B0604020202020204" pitchFamily="34" charset="0"/>
              <a:buChar char="•"/>
            </a:pPr>
            <a:r>
              <a:rPr lang="en-US" sz="2800" dirty="0"/>
              <a:t>Consistency in other relationships and activities</a:t>
            </a:r>
          </a:p>
          <a:p>
            <a:pPr marL="457200" indent="-457200">
              <a:buFont typeface="Arial" panose="020B0604020202020204" pitchFamily="34" charset="0"/>
              <a:buChar char="•"/>
            </a:pPr>
            <a:r>
              <a:rPr lang="en-US" sz="2800" dirty="0"/>
              <a:t>Skill acquisition</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9" name="Picture 2">
            <a:extLst>
              <a:ext uri="{FF2B5EF4-FFF2-40B4-BE49-F238E27FC236}">
                <a16:creationId xmlns:a16="http://schemas.microsoft.com/office/drawing/2014/main" id="{F0A1DDBE-E2D2-AC47-9880-46C990BE0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94" y="4135171"/>
            <a:ext cx="4431399" cy="23785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739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Conclusion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46395" y="1534367"/>
            <a:ext cx="8443605" cy="4678204"/>
          </a:xfrm>
          <a:prstGeom prst="rect">
            <a:avLst/>
          </a:prstGeom>
          <a:noFill/>
        </p:spPr>
        <p:txBody>
          <a:bodyPr wrap="square" rtlCol="0">
            <a:spAutoFit/>
          </a:bodyPr>
          <a:lstStyle/>
          <a:p>
            <a:pPr marL="457200" indent="-457200">
              <a:buFont typeface="Arial"/>
              <a:buChar char="•"/>
            </a:pPr>
            <a:r>
              <a:rPr lang="en-US" sz="2800" dirty="0"/>
              <a:t>Various contexts and reasons for assessment </a:t>
            </a:r>
          </a:p>
          <a:p>
            <a:endParaRPr lang="en-US" sz="2800" dirty="0"/>
          </a:p>
          <a:p>
            <a:pPr marL="457200" indent="-457200">
              <a:buFont typeface="Arial"/>
              <a:buChar char="•"/>
            </a:pPr>
            <a:r>
              <a:rPr lang="en-US" sz="2800" dirty="0"/>
              <a:t>Comprehensive assessment:</a:t>
            </a:r>
          </a:p>
          <a:p>
            <a:pPr marL="742950" lvl="1" indent="-285750">
              <a:buFont typeface="Arial"/>
              <a:buChar char="•"/>
            </a:pPr>
            <a:r>
              <a:rPr lang="en-US" sz="2600" dirty="0"/>
              <a:t>Relational- &amp; developmental-</a:t>
            </a:r>
          </a:p>
          <a:p>
            <a:pPr lvl="1"/>
            <a:r>
              <a:rPr lang="en-US" sz="2600" dirty="0"/>
              <a:t>    focused</a:t>
            </a:r>
          </a:p>
          <a:p>
            <a:pPr marL="742950" lvl="1" indent="-285750">
              <a:buFont typeface="Arial"/>
              <a:buChar char="•"/>
            </a:pPr>
            <a:r>
              <a:rPr lang="en-US" sz="2600" dirty="0"/>
              <a:t>Bio-psycho-social factors</a:t>
            </a:r>
          </a:p>
          <a:p>
            <a:pPr marL="742950" lvl="1" indent="-285750">
              <a:buFont typeface="Arial"/>
              <a:buChar char="•"/>
            </a:pPr>
            <a:r>
              <a:rPr lang="en-US" sz="2600" dirty="0"/>
              <a:t>Strengths &amp; vulnerabilities</a:t>
            </a:r>
          </a:p>
          <a:p>
            <a:pPr lvl="1"/>
            <a:endParaRPr lang="en-US" sz="2600" dirty="0"/>
          </a:p>
          <a:p>
            <a:pPr marL="457200" indent="-457200">
              <a:buFont typeface="Arial"/>
              <a:buChar char="•"/>
            </a:pPr>
            <a:r>
              <a:rPr lang="en-US" sz="2800" dirty="0"/>
              <a:t>Consideration of risk</a:t>
            </a:r>
          </a:p>
          <a:p>
            <a:endParaRPr lang="en-US" sz="2800" dirty="0"/>
          </a:p>
          <a:p>
            <a:pPr marL="457200" indent="-457200">
              <a:buFont typeface="Arial"/>
              <a:buChar char="•"/>
            </a:pPr>
            <a:r>
              <a:rPr lang="en-US" sz="2800" dirty="0"/>
              <a:t>Family-clinician alliance for intervention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992" y="2260968"/>
            <a:ext cx="2206940" cy="25303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6445992" y="4791338"/>
            <a:ext cx="2206940" cy="4810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Portrait of </a:t>
            </a:r>
            <a:r>
              <a:rPr lang="en-US" sz="1200" dirty="0" err="1">
                <a:solidFill>
                  <a:schemeClr val="tx1"/>
                </a:solidFill>
              </a:rPr>
              <a:t>Madesta</a:t>
            </a:r>
            <a:r>
              <a:rPr lang="en-US" sz="1200" dirty="0">
                <a:solidFill>
                  <a:schemeClr val="tx1"/>
                </a:solidFill>
              </a:rPr>
              <a:t> and </a:t>
            </a:r>
            <a:r>
              <a:rPr lang="en-US" sz="1200" dirty="0" err="1">
                <a:solidFill>
                  <a:schemeClr val="tx1"/>
                </a:solidFill>
              </a:rPr>
              <a:t>Inesita</a:t>
            </a:r>
            <a:r>
              <a:rPr lang="en-US" sz="1200" dirty="0">
                <a:solidFill>
                  <a:schemeClr val="tx1"/>
                </a:solidFill>
              </a:rPr>
              <a:t> (1939) Diego Rivera</a:t>
            </a:r>
          </a:p>
          <a:p>
            <a:endParaRPr lang="en-US" sz="1200" dirty="0">
              <a:solidFill>
                <a:schemeClr val="tx1"/>
              </a:solidFill>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365374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solidFill>
                <a:effectLst>
                  <a:outerShdw blurRad="25400" algn="tl" rotWithShape="0">
                    <a:srgbClr val="000000">
                      <a:alpha val="43000"/>
                    </a:srgbClr>
                  </a:outerShdw>
                </a:effectLst>
              </a:rPr>
              <a:t>Infants: Importance of Early Relationships</a:t>
            </a:r>
            <a:endParaRPr lang="en-US" sz="3200" b="1" strike="sngStrike" spc="150" dirty="0">
              <a:ln w="11430"/>
              <a:solidFill>
                <a:schemeClr val="bg1"/>
              </a:solidFill>
              <a:effectLst>
                <a:outerShdw blurRad="25400" algn="tl" rotWithShape="0">
                  <a:srgbClr val="000000">
                    <a:alpha val="43000"/>
                  </a:srgbClr>
                </a:outerShdw>
              </a:effectLst>
            </a:endParaRPr>
          </a:p>
        </p:txBody>
      </p:sp>
      <p:sp>
        <p:nvSpPr>
          <p:cNvPr id="8" name="TextBox 7"/>
          <p:cNvSpPr txBox="1"/>
          <p:nvPr/>
        </p:nvSpPr>
        <p:spPr>
          <a:xfrm>
            <a:off x="457200" y="1568861"/>
            <a:ext cx="8229600" cy="3046988"/>
          </a:xfrm>
          <a:prstGeom prst="rect">
            <a:avLst/>
          </a:prstGeom>
          <a:noFill/>
        </p:spPr>
        <p:txBody>
          <a:bodyPr wrap="square" rtlCol="0">
            <a:spAutoFit/>
          </a:bodyPr>
          <a:lstStyle/>
          <a:p>
            <a:pPr marL="742950" lvl="1" indent="-285750">
              <a:buFont typeface="Arial" panose="020B0604020202020204" pitchFamily="34" charset="0"/>
              <a:buChar char="•"/>
            </a:pPr>
            <a:r>
              <a:rPr lang="en-US" sz="3200" dirty="0"/>
              <a:t>Born ready to relate</a:t>
            </a:r>
          </a:p>
          <a:p>
            <a:pPr marL="742950" lvl="1" indent="-285750">
              <a:buFont typeface="Arial" panose="020B0604020202020204" pitchFamily="34" charset="0"/>
              <a:buChar char="•"/>
            </a:pPr>
            <a:r>
              <a:rPr lang="en-US" sz="3200" dirty="0"/>
              <a:t>Crucial role of family</a:t>
            </a:r>
          </a:p>
          <a:p>
            <a:pPr marL="742950" lvl="1" indent="-285750">
              <a:buFont typeface="Arial" panose="020B0604020202020204" pitchFamily="34" charset="0"/>
              <a:buChar char="•"/>
            </a:pPr>
            <a:r>
              <a:rPr lang="en-US" sz="3200" dirty="0"/>
              <a:t>Genetically and biologically programmed</a:t>
            </a:r>
          </a:p>
          <a:p>
            <a:pPr marL="742950" lvl="1" indent="-285750">
              <a:buFont typeface="Arial" panose="020B0604020202020204" pitchFamily="34" charset="0"/>
              <a:buChar char="•"/>
            </a:pPr>
            <a:r>
              <a:rPr lang="en-US" sz="3200" dirty="0"/>
              <a:t>Parenting quality</a:t>
            </a:r>
          </a:p>
          <a:p>
            <a:pPr marL="742950" lvl="1" indent="-285750">
              <a:buFont typeface="Arial" panose="020B0604020202020204" pitchFamily="34" charset="0"/>
              <a:buChar char="•"/>
            </a:pPr>
            <a:r>
              <a:rPr lang="en-US" sz="3200" dirty="0"/>
              <a:t>Social and physical circumstances </a:t>
            </a:r>
          </a:p>
          <a:p>
            <a:pPr marL="742950" lvl="1" indent="-285750">
              <a:buFont typeface="Arial" panose="020B0604020202020204" pitchFamily="34" charset="0"/>
              <a:buChar char="•"/>
            </a:pPr>
            <a:r>
              <a:rPr lang="en-US" sz="3200" dirty="0"/>
              <a:t>Sensitive and critical periods</a:t>
            </a:r>
          </a:p>
        </p:txBody>
      </p:sp>
      <p:sp>
        <p:nvSpPr>
          <p:cNvPr id="2" name="TextBox 1"/>
          <p:cNvSpPr txBox="1"/>
          <p:nvPr/>
        </p:nvSpPr>
        <p:spPr>
          <a:xfrm>
            <a:off x="3109273" y="6488668"/>
            <a:ext cx="3044423" cy="369332"/>
          </a:xfrm>
          <a:prstGeom prst="rect">
            <a:avLst/>
          </a:prstGeom>
          <a:noFill/>
        </p:spPr>
        <p:txBody>
          <a:bodyPr wrap="none" rtlCol="0">
            <a:spAutoFit/>
          </a:bodyPr>
          <a:lstStyle/>
          <a:p>
            <a:r>
              <a:rPr lang="en-US" dirty="0">
                <a:hlinkClick r:id="rId3"/>
              </a:rPr>
              <a:t>https://www.zerotothree.org/</a:t>
            </a:r>
            <a:endParaRPr lang="en-US"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2" y="5671119"/>
            <a:ext cx="875157" cy="1182414"/>
          </a:xfrm>
          <a:prstGeom prst="rect">
            <a:avLst/>
          </a:prstGeom>
        </p:spPr>
      </p:pic>
      <p:pic>
        <p:nvPicPr>
          <p:cNvPr id="3" name="Picture 2">
            <a:hlinkClick r:id="rId3"/>
            <a:extLst>
              <a:ext uri="{FF2B5EF4-FFF2-40B4-BE49-F238E27FC236}">
                <a16:creationId xmlns:a16="http://schemas.microsoft.com/office/drawing/2014/main" id="{36D909C4-873D-4DF1-8B6F-6CF8D097D14E}"/>
              </a:ext>
            </a:extLst>
          </p:cNvPr>
          <p:cNvPicPr>
            <a:picLocks noChangeAspect="1"/>
          </p:cNvPicPr>
          <p:nvPr/>
        </p:nvPicPr>
        <p:blipFill>
          <a:blip r:embed="rId5"/>
          <a:stretch>
            <a:fillRect/>
          </a:stretch>
        </p:blipFill>
        <p:spPr>
          <a:xfrm>
            <a:off x="1534369" y="4719276"/>
            <a:ext cx="5676900" cy="1543050"/>
          </a:xfrm>
          <a:prstGeom prst="rect">
            <a:avLst/>
          </a:prstGeom>
        </p:spPr>
      </p:pic>
    </p:spTree>
    <p:extLst>
      <p:ext uri="{BB962C8B-B14F-4D97-AF65-F5344CB8AC3E}">
        <p14:creationId xmlns:p14="http://schemas.microsoft.com/office/powerpoint/2010/main" val="2401136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Additional Resources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457200" y="1476003"/>
            <a:ext cx="8229600" cy="4832093"/>
          </a:xfrm>
          <a:prstGeom prst="rect">
            <a:avLst/>
          </a:prstGeom>
          <a:noFill/>
        </p:spPr>
        <p:txBody>
          <a:bodyPr wrap="square" rtlCol="0">
            <a:spAutoFit/>
          </a:bodyPr>
          <a:lstStyle/>
          <a:p>
            <a:pPr marL="285750" indent="-285750">
              <a:buFont typeface="Arial"/>
              <a:buChar char="•"/>
            </a:pPr>
            <a:r>
              <a:rPr lang="en-US" sz="2800" dirty="0">
                <a:hlinkClick r:id="rId3"/>
              </a:rPr>
              <a:t>Center on the Developing Child</a:t>
            </a:r>
            <a:endParaRPr lang="en-US" sz="2800" dirty="0"/>
          </a:p>
          <a:p>
            <a:pPr marL="285750" indent="-285750">
              <a:buFont typeface="Arial"/>
              <a:buChar char="•"/>
            </a:pPr>
            <a:r>
              <a:rPr lang="en-US" sz="2800" dirty="0"/>
              <a:t>Center on the Developing Child’s </a:t>
            </a:r>
            <a:r>
              <a:rPr lang="en-US" sz="2800" dirty="0" err="1">
                <a:hlinkClick r:id="rId4"/>
              </a:rPr>
              <a:t>inBrief</a:t>
            </a:r>
            <a:r>
              <a:rPr lang="en-US" sz="2800" dirty="0">
                <a:hlinkClick r:id="rId4"/>
              </a:rPr>
              <a:t> Series</a:t>
            </a:r>
            <a:endParaRPr lang="en-US" sz="2800" dirty="0"/>
          </a:p>
          <a:p>
            <a:pPr marL="285750" indent="-285750">
              <a:buFont typeface="Arial"/>
              <a:buChar char="•"/>
            </a:pPr>
            <a:r>
              <a:rPr lang="en-US" sz="2800" dirty="0">
                <a:hlinkClick r:id="rId5"/>
              </a:rPr>
              <a:t>Zero to Three</a:t>
            </a:r>
            <a:endParaRPr lang="en-US" sz="2800" dirty="0"/>
          </a:p>
          <a:p>
            <a:pPr marL="285750" indent="-285750">
              <a:buFont typeface="Arial"/>
              <a:buChar char="•"/>
            </a:pPr>
            <a:r>
              <a:rPr lang="en-US" sz="2800" dirty="0">
                <a:hlinkClick r:id="rId6"/>
              </a:rPr>
              <a:t>Adverse Childhood Experiences Study</a:t>
            </a:r>
            <a:endParaRPr lang="en-US" sz="2800" dirty="0"/>
          </a:p>
          <a:p>
            <a:pPr marL="285750" indent="-285750">
              <a:buFont typeface="Arial"/>
              <a:buChar char="•"/>
            </a:pPr>
            <a:r>
              <a:rPr lang="en-US" sz="2800" dirty="0">
                <a:hlinkClick r:id="rId7"/>
              </a:rPr>
              <a:t>Care for Child Development</a:t>
            </a:r>
            <a:endParaRPr lang="en-US" sz="2800" dirty="0"/>
          </a:p>
          <a:p>
            <a:pPr marL="285750" indent="-285750">
              <a:buFont typeface="Arial"/>
              <a:buChar char="•"/>
            </a:pPr>
            <a:r>
              <a:rPr lang="en-US" sz="2800" dirty="0">
                <a:hlinkClick r:id="rId8"/>
              </a:rPr>
              <a:t>https://www.futurelearn.com/courses/babies-in-mind</a:t>
            </a:r>
            <a:endParaRPr lang="en-US" sz="2800" dirty="0"/>
          </a:p>
          <a:p>
            <a:pPr marL="285750" indent="-285750">
              <a:buFont typeface="Arial"/>
              <a:buChar char="•"/>
            </a:pPr>
            <a:r>
              <a:rPr lang="en-US" sz="2800" dirty="0">
                <a:hlinkClick r:id="rId9"/>
              </a:rPr>
              <a:t>Mares, S., Newman, L., and Warren, B. (2011). </a:t>
            </a:r>
            <a:r>
              <a:rPr lang="en-US" sz="2800" i="1" dirty="0">
                <a:hlinkClick r:id="rId9"/>
              </a:rPr>
              <a:t>Clinical skills in infant  mental health: The first three years</a:t>
            </a:r>
            <a:r>
              <a:rPr lang="en-US" sz="2800" dirty="0">
                <a:hlinkClick r:id="rId9"/>
              </a:rPr>
              <a:t> (2</a:t>
            </a:r>
            <a:r>
              <a:rPr lang="en-US" sz="2800" baseline="30000" dirty="0">
                <a:hlinkClick r:id="rId9"/>
              </a:rPr>
              <a:t>nd</a:t>
            </a:r>
            <a:r>
              <a:rPr lang="en-US" sz="2800" dirty="0">
                <a:hlinkClick r:id="rId9"/>
              </a:rPr>
              <a:t> ed.). Melbourne, AUS: ACER Press</a:t>
            </a:r>
            <a:endParaRPr lang="en-US" sz="2800" dirty="0"/>
          </a:p>
          <a:p>
            <a:pPr marL="285750" indent="-285750">
              <a:buFont typeface="Arial"/>
              <a:buChar char="•"/>
            </a:pPr>
            <a:r>
              <a:rPr lang="en-US" sz="2800" dirty="0">
                <a:hlinkClick r:id="rId10"/>
              </a:rPr>
              <a:t>World Association for Infant Mental Health</a:t>
            </a:r>
            <a:endParaRPr lang="en-US" sz="28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11"/>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813539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Clinical Assessment of Infants, Pre-</a:t>
            </a:r>
            <a:r>
              <a:rPr lang="en-US" sz="1800" b="1" spc="150" dirty="0" err="1">
                <a:ln w="11430"/>
                <a:solidFill>
                  <a:srgbClr val="BFBFBF"/>
                </a:solidFill>
                <a:effectLst>
                  <a:outerShdw blurRad="25400" algn="tl" rotWithShape="0">
                    <a:srgbClr val="000000">
                      <a:alpha val="43000"/>
                    </a:srgbClr>
                  </a:outerShdw>
                </a:effectLst>
              </a:rPr>
              <a:t>Schoolers</a:t>
            </a:r>
            <a:r>
              <a:rPr lang="en-US" sz="1800" b="1" spc="150" dirty="0">
                <a:ln w="11430"/>
                <a:solidFill>
                  <a:srgbClr val="BFBFBF"/>
                </a:solidFill>
                <a:effectLst>
                  <a:outerShdw blurRad="25400" algn="tl" rotWithShape="0">
                    <a:srgbClr val="000000">
                      <a:alpha val="43000"/>
                    </a:srgbClr>
                  </a:outerShdw>
                </a:effectLst>
              </a:rPr>
              <a:t> and Their Families</a:t>
            </a:r>
            <a:br>
              <a:rPr lang="en-US" sz="1800" b="1" spc="150" dirty="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90439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FFFFF"/>
                </a:solidFill>
                <a:effectLst>
                  <a:outerShdw blurRad="25400" algn="tl" rotWithShape="0">
                    <a:srgbClr val="000000">
                      <a:alpha val="43000"/>
                    </a:srgbClr>
                  </a:outerShdw>
                </a:effectLst>
              </a:rPr>
              <a:t>Importance of Early </a:t>
            </a:r>
            <a:r>
              <a:rPr lang="en-US" sz="3200" b="1" spc="150" dirty="0">
                <a:ln w="11430"/>
                <a:solidFill>
                  <a:schemeClr val="bg1"/>
                </a:solidFill>
                <a:effectLst>
                  <a:outerShdw blurRad="25400" algn="tl" rotWithShape="0">
                    <a:srgbClr val="000000">
                      <a:alpha val="43000"/>
                    </a:srgbClr>
                  </a:outerShdw>
                </a:effectLst>
              </a:rPr>
              <a:t>Relationships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76658" y="1591826"/>
            <a:ext cx="8667341" cy="6370976"/>
          </a:xfrm>
          <a:prstGeom prst="rect">
            <a:avLst/>
          </a:prstGeom>
          <a:noFill/>
        </p:spPr>
        <p:txBody>
          <a:bodyPr wrap="square" rtlCol="0">
            <a:spAutoFit/>
          </a:bodyPr>
          <a:lstStyle/>
          <a:p>
            <a:r>
              <a:rPr lang="en-US" sz="2800" dirty="0"/>
              <a:t>1</a:t>
            </a:r>
            <a:r>
              <a:rPr lang="en-US" sz="2800" baseline="30000" dirty="0"/>
              <a:t>st</a:t>
            </a:r>
            <a:r>
              <a:rPr lang="en-US" sz="2800" dirty="0"/>
              <a:t> Year</a:t>
            </a:r>
          </a:p>
          <a:p>
            <a:pPr marL="457200" indent="-457200">
              <a:buFont typeface="Arial"/>
              <a:buChar char="•"/>
            </a:pPr>
            <a:r>
              <a:rPr lang="en-US" sz="2800" dirty="0"/>
              <a:t>Basics for language</a:t>
            </a:r>
          </a:p>
          <a:p>
            <a:pPr marL="457200" indent="-457200">
              <a:buFont typeface="Arial"/>
              <a:buChar char="•"/>
            </a:pPr>
            <a:r>
              <a:rPr lang="en-US" sz="2800" dirty="0"/>
              <a:t>Attachment relationships</a:t>
            </a:r>
          </a:p>
          <a:p>
            <a:endParaRPr lang="en-US" sz="2800" dirty="0"/>
          </a:p>
          <a:p>
            <a:r>
              <a:rPr lang="en-US" sz="2800" dirty="0"/>
              <a:t>2</a:t>
            </a:r>
            <a:r>
              <a:rPr lang="en-US" sz="2800" baseline="30000" dirty="0"/>
              <a:t>nd</a:t>
            </a:r>
            <a:r>
              <a:rPr lang="en-US" sz="2800" dirty="0"/>
              <a:t> Year</a:t>
            </a:r>
          </a:p>
          <a:p>
            <a:pPr marL="457200" indent="-457200">
              <a:buFont typeface="Arial"/>
              <a:buChar char="•"/>
            </a:pPr>
            <a:r>
              <a:rPr lang="en-US" sz="2800" dirty="0"/>
              <a:t>Language and symbolic play</a:t>
            </a:r>
          </a:p>
          <a:p>
            <a:pPr marL="457200" indent="-457200">
              <a:buFont typeface="Arial"/>
              <a:buChar char="•"/>
            </a:pPr>
            <a:r>
              <a:rPr lang="en-US" sz="2800" dirty="0"/>
              <a:t>Mobility  </a:t>
            </a:r>
            <a:r>
              <a:rPr lang="en-US" sz="2800" dirty="0">
                <a:sym typeface="Wingdings"/>
              </a:rPr>
              <a:t></a:t>
            </a:r>
            <a:r>
              <a:rPr lang="en-US" sz="2800" dirty="0"/>
              <a:t> exploration, cognition, independence</a:t>
            </a:r>
          </a:p>
          <a:p>
            <a:endParaRPr lang="en-US" sz="2800" dirty="0"/>
          </a:p>
          <a:p>
            <a:r>
              <a:rPr lang="en-US" sz="2800" dirty="0"/>
              <a:t>3</a:t>
            </a:r>
            <a:r>
              <a:rPr lang="en-US" sz="2800" baseline="30000" dirty="0"/>
              <a:t>rd</a:t>
            </a:r>
            <a:r>
              <a:rPr lang="en-US" sz="2800" dirty="0"/>
              <a:t> &amp; 4</a:t>
            </a:r>
            <a:r>
              <a:rPr lang="en-US" sz="2800" baseline="30000" dirty="0"/>
              <a:t>th</a:t>
            </a:r>
            <a:r>
              <a:rPr lang="en-US" sz="2800" dirty="0"/>
              <a:t> Years</a:t>
            </a:r>
          </a:p>
          <a:p>
            <a:pPr marL="457200" indent="-457200">
              <a:buFont typeface="Arial"/>
              <a:buChar char="•"/>
            </a:pPr>
            <a:r>
              <a:rPr lang="en-US" sz="2800" dirty="0"/>
              <a:t>Consolidation, refinement, expansion</a:t>
            </a:r>
          </a:p>
          <a:p>
            <a:pPr marL="457200" indent="-457200">
              <a:buFont typeface="Arial"/>
              <a:buChar char="•"/>
            </a:pPr>
            <a:r>
              <a:rPr lang="en-US" sz="2800" dirty="0"/>
              <a:t>Sense of self</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228168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solidFill>
                <a:effectLst>
                  <a:outerShdw blurRad="25400" algn="tl" rotWithShape="0">
                    <a:srgbClr val="000000">
                      <a:alpha val="43000"/>
                    </a:srgbClr>
                  </a:outerShdw>
                </a:effectLst>
              </a:rPr>
              <a:t>Early Relationships: </a:t>
            </a:r>
            <a:r>
              <a:rPr lang="en-US" sz="3200" b="1" spc="150">
                <a:ln w="11430"/>
                <a:solidFill>
                  <a:schemeClr val="bg1"/>
                </a:solidFill>
                <a:effectLst>
                  <a:outerShdw blurRad="25400" algn="tl" rotWithShape="0">
                    <a:srgbClr val="000000">
                      <a:alpha val="43000"/>
                    </a:srgbClr>
                  </a:outerShdw>
                </a:effectLst>
              </a:rPr>
              <a:t>Cultural Context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76658" y="1591826"/>
            <a:ext cx="8667341" cy="4647426"/>
          </a:xfrm>
          <a:prstGeom prst="rect">
            <a:avLst/>
          </a:prstGeom>
          <a:noFill/>
        </p:spPr>
        <p:txBody>
          <a:bodyPr wrap="square" rtlCol="0">
            <a:spAutoFit/>
          </a:bodyPr>
          <a:lstStyle/>
          <a:p>
            <a:r>
              <a:rPr lang="en-US" sz="3200" dirty="0"/>
              <a:t>Core questions: </a:t>
            </a:r>
          </a:p>
          <a:p>
            <a:pPr marL="742950" lvl="1" indent="-285750">
              <a:buFont typeface="Arial" panose="020B0604020202020204" pitchFamily="34" charset="0"/>
              <a:buChar char="•"/>
            </a:pPr>
            <a:r>
              <a:rPr lang="en-US" sz="3200" dirty="0"/>
              <a:t>How are needs met?</a:t>
            </a:r>
          </a:p>
          <a:p>
            <a:pPr marL="742950" lvl="1" indent="-285750">
              <a:buFont typeface="Arial" panose="020B0604020202020204" pitchFamily="34" charset="0"/>
              <a:buChar char="•"/>
            </a:pPr>
            <a:r>
              <a:rPr lang="en-US" sz="3200" dirty="0"/>
              <a:t>Who is meeting these needs?</a:t>
            </a:r>
          </a:p>
          <a:p>
            <a:pPr marL="742950" lvl="1" indent="-285750">
              <a:buFont typeface="Arial" panose="020B0604020202020204" pitchFamily="34" charset="0"/>
              <a:buChar char="•"/>
            </a:pPr>
            <a:r>
              <a:rPr lang="en-US" sz="3200" dirty="0"/>
              <a:t>How is sense of self, agency and obligation supported?</a:t>
            </a:r>
          </a:p>
          <a:p>
            <a:pPr marL="742950" lvl="1" indent="-285750">
              <a:buFont typeface="Arial" panose="020B0604020202020204" pitchFamily="34" charset="0"/>
              <a:buChar char="•"/>
            </a:pPr>
            <a:r>
              <a:rPr lang="en-US" sz="3200" dirty="0"/>
              <a:t>How are they socialized?</a:t>
            </a:r>
          </a:p>
          <a:p>
            <a:pPr marL="742950" lvl="1" indent="-285750">
              <a:buFont typeface="Arial" panose="020B0604020202020204" pitchFamily="34" charset="0"/>
              <a:buChar char="•"/>
            </a:pPr>
            <a:r>
              <a:rPr lang="en-US" sz="3200" dirty="0"/>
              <a:t>What is cultural context?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404515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Attachment Theory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3762599" y="1482109"/>
            <a:ext cx="4692155" cy="5170646"/>
          </a:xfrm>
          <a:prstGeom prst="rect">
            <a:avLst/>
          </a:prstGeom>
          <a:noFill/>
        </p:spPr>
        <p:txBody>
          <a:bodyPr wrap="square" rtlCol="0">
            <a:spAutoFit/>
          </a:bodyPr>
          <a:lstStyle/>
          <a:p>
            <a:pPr algn="ctr"/>
            <a:r>
              <a:rPr lang="en-US" sz="3000" dirty="0"/>
              <a:t>“An integrated body of theory and practice that enables links to be made between </a:t>
            </a:r>
            <a:r>
              <a:rPr lang="en-US" sz="3000" dirty="0" err="1"/>
              <a:t>behaviour</a:t>
            </a:r>
            <a:r>
              <a:rPr lang="en-US" sz="3000" dirty="0"/>
              <a:t> and inner representations of relationships, and between the experiences of one generation and the care they will provide to the next—that is, </a:t>
            </a:r>
            <a:r>
              <a:rPr lang="en-US" sz="3000" b="1" i="1" dirty="0"/>
              <a:t>trans-generational aspects of parenting</a:t>
            </a:r>
            <a:r>
              <a:rPr lang="en-US" sz="3000" dirty="0"/>
              <a:t>.”</a:t>
            </a:r>
          </a:p>
        </p:txBody>
      </p:sp>
      <p:pic>
        <p:nvPicPr>
          <p:cNvPr id="1026" name="Picture 2" descr="Image result for john bowl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6" y="1521019"/>
            <a:ext cx="3264193" cy="46047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98406" y="6145180"/>
            <a:ext cx="3264193" cy="4890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a:solidFill>
                  <a:schemeClr val="tx1"/>
                </a:solidFill>
              </a:rPr>
              <a:t>John </a:t>
            </a:r>
            <a:r>
              <a:rPr lang="en-US" sz="1200" dirty="0" err="1">
                <a:solidFill>
                  <a:schemeClr val="tx1"/>
                </a:solidFill>
              </a:rPr>
              <a:t>Bowlby</a:t>
            </a:r>
            <a:r>
              <a:rPr lang="en-US" sz="1200" dirty="0">
                <a:solidFill>
                  <a:schemeClr val="tx1"/>
                </a:solidFill>
              </a:rPr>
              <a:t> (1907-1990), a British psychiatrist, was the main theorist behind the concept of attachment</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29007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Assessment of Infants, Pre-Schoolers and Their Families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What Is Attachment?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57201" y="2234128"/>
            <a:ext cx="8229600" cy="3754874"/>
          </a:xfrm>
          <a:prstGeom prst="rect">
            <a:avLst/>
          </a:prstGeom>
          <a:noFill/>
        </p:spPr>
        <p:txBody>
          <a:bodyPr wrap="square" rtlCol="0">
            <a:spAutoFit/>
          </a:bodyPr>
          <a:lstStyle/>
          <a:p>
            <a:pPr algn="ctr"/>
            <a:r>
              <a:rPr lang="en-US" sz="4400" dirty="0"/>
              <a:t>“An enduring emotional bond </a:t>
            </a:r>
            <a:r>
              <a:rPr lang="en-US" sz="4400" dirty="0" err="1"/>
              <a:t>characterised</a:t>
            </a:r>
            <a:r>
              <a:rPr lang="en-US" sz="4400" dirty="0"/>
              <a:t> by a tendency to seek and maintain proximity to a specific figure(s), particularly when under stress” </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2" y="5671119"/>
            <a:ext cx="875157" cy="1182414"/>
          </a:xfrm>
          <a:prstGeom prst="rect">
            <a:avLst/>
          </a:prstGeom>
        </p:spPr>
      </p:pic>
    </p:spTree>
    <p:extLst>
      <p:ext uri="{BB962C8B-B14F-4D97-AF65-F5344CB8AC3E}">
        <p14:creationId xmlns:p14="http://schemas.microsoft.com/office/powerpoint/2010/main" val="292082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32945</TotalTime>
  <Words>9978</Words>
  <Application>Microsoft Office PowerPoint</Application>
  <PresentationFormat>On-screen Show (4:3)</PresentationFormat>
  <Paragraphs>1197</Paragraphs>
  <Slides>51</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Bold</vt:lpstr>
      <vt:lpstr>Times Roman</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Clinical Assessment of Infants, Pre-Schoolers and Their Families  Outline </vt:lpstr>
      <vt:lpstr> Clinical Assessment of Infants, Pre-Schoolers and Their Families  Psychologically Healthy Infant </vt:lpstr>
      <vt:lpstr>Clinical Assessment of Infants, Pre-Schoolers and Their Families Infants: Importance of Early Relationships</vt:lpstr>
      <vt:lpstr>Clinical Assessment of Infants, Pre-Schoolers and Their Families Importance of Early Relationships</vt:lpstr>
      <vt:lpstr>Clinical Assessment of Infants, Pre-Schoolers and Their Families Early Relationships: Cultural Context</vt:lpstr>
      <vt:lpstr>Clinical Assessment of Infants, Pre-Schoolers and Their Families Attachment Theory</vt:lpstr>
      <vt:lpstr>Clinical Assessment of Infants, Pre-Schoolers and Their Families What Is Attachment?</vt:lpstr>
      <vt:lpstr>Clinical Assessment of Infants, Pre-Schoolers and Their Families Attachment</vt:lpstr>
      <vt:lpstr>Clinical Assessment of Infants, Pre-Schoolers and Their Families Attachment Theory</vt:lpstr>
      <vt:lpstr>Clinical Assessment of Infants, Pre-Schoolers and Their Families Attachment Theory</vt:lpstr>
      <vt:lpstr>PowerPoint Presentation</vt:lpstr>
      <vt:lpstr>Clinical Assessment of Infants, Pre-Schoolers and Their Families Clinical Assessment</vt:lpstr>
      <vt:lpstr>Clinical Assessment of Infants, Pre-Schoolers and Their Families Clinical Assessment: Case Study</vt:lpstr>
      <vt:lpstr>Clinical Assessment of Infants, Pre-Schoolers and Their Families Clinical Assessment: Principles</vt:lpstr>
      <vt:lpstr>Clinical Assessment of Infants, Pre-Schoolers and Their Families  Clinical Assessment</vt:lpstr>
      <vt:lpstr>Clinical Assessment of Infants, Pre-Schoolers and Their Families  Clinical Assessment</vt:lpstr>
      <vt:lpstr>Clinical Assessment of Infants, Pre-Schoolers and Their Families Clinical Assessment: Information Obtained</vt:lpstr>
      <vt:lpstr>Clinical Assessment of Infants, Pre-Schoolers and Their Families  Clinical Assessment: Interview</vt:lpstr>
      <vt:lpstr>Clinical Assessment of Infants, Pre-Schoolers and Their Families  Clinical Assessment:  Attachment-Informed Assessment</vt:lpstr>
      <vt:lpstr>Clinical Assessment of Infants, Pre-Schoolers and Their Families  Clinical Assessment:  Bio-Psycho-Social Framework</vt:lpstr>
      <vt:lpstr>Clinical Assessment of Infants, Pre-Schoolers and Their Families  Clinical Assessment:  Transgenerational Issues in Parenting</vt:lpstr>
      <vt:lpstr> Clinical Assessment of Infants, Pre-Schoolers and Their Families Rating Scales and Questionnaires</vt:lpstr>
      <vt:lpstr>Clinical Assessment of Infants, Pre-Schoolers and Their Families  Clinical Assessment</vt:lpstr>
      <vt:lpstr>Clinical Assessment of Infants, Pre-Schoolers and Their Families  Clinical Assessment</vt:lpstr>
      <vt:lpstr>Clinical Assessment of Infants, Pre-Schoolers and Their Families  Clinical Assessment: Assessing Interaction</vt:lpstr>
      <vt:lpstr>Clinical Assessment of Infants, Pre-Schoolers and Their Families  Clinical Assessment: Assessing Interaction</vt:lpstr>
      <vt:lpstr>Clinical Assessment of Infants, Pre-Schoolers and Their Families  Clinical Assessment: Assessing Interaction</vt:lpstr>
      <vt:lpstr> Clinical Assessment of Infants, Pre-Schoolers and Their Families Assessing and Supporting Interactions</vt:lpstr>
      <vt:lpstr> Clinical Assessment of Infants, Pre-Schoolers and Their Families Reflective or Mentalizing Capacity</vt:lpstr>
      <vt:lpstr> Clinical Assessment of Infants, Pre-Schoolers and Their Families Semi-Structured Play Assessment:  Modified Crowell Procedure</vt:lpstr>
      <vt:lpstr>Clinical Assessment of Infants, Pre-Schoolers and Their Families  Young Children’s Symptoms of Concern</vt:lpstr>
      <vt:lpstr> Clinical Assessment of Infants, Pre-Schoolers and Their Families Relationship-Building Tools</vt:lpstr>
      <vt:lpstr> Clinical Assessment of Infants, Pre-Schoolers and Their Families Parent Interaction: Case Example</vt:lpstr>
      <vt:lpstr> Clinical Assessment of Infants, Pre-Schoolers and Their Families Parent Interaction: Case Example</vt:lpstr>
      <vt:lpstr>Clinical Assessment of Infants, Pre-Schoolers and Their Families Developmental Assessment</vt:lpstr>
      <vt:lpstr>Clinical Assessment of Infants, Pre-Schoolers and Their Families Formulation</vt:lpstr>
      <vt:lpstr>PowerPoint Presentation</vt:lpstr>
      <vt:lpstr>Clinical Assessment of Infants, Pre-Schoolers and Their Families  Diagnosis</vt:lpstr>
      <vt:lpstr> The Clinical Assessment of Infants, Pre-Schoolers and Their Families Infants and Parents in Medical Settings</vt:lpstr>
      <vt:lpstr>Clinical Assessment of Infants, Pre-Schoolers and Their Families Examples of Risk &amp; Protective Factors</vt:lpstr>
      <vt:lpstr>Clinical Assessment of Infants, Pre-Schoolers and Their Families  Indicators of Risk</vt:lpstr>
      <vt:lpstr>Clinical Assessment of Infants, Pre-Schoolers and Their Families  Indicators of Risk</vt:lpstr>
      <vt:lpstr>Clinical Assessment of Infants, Pre-Schoolers and Their Families  Indicators of Risk</vt:lpstr>
      <vt:lpstr>Clinical Assessment of Infants, Pre-Schoolers and Their Families  Case Study</vt:lpstr>
      <vt:lpstr>Clinical Assessment of Infants, Pre-Schoolers and Their Families Types of Risk</vt:lpstr>
      <vt:lpstr>Clinical Assessment of Infants, Pre-Schoolers and Their Families Factors that Promote Resilience </vt:lpstr>
      <vt:lpstr>Clinical Assessment of Infants, Pre-Schoolers and Their Families Conclusion</vt:lpstr>
      <vt:lpstr> Clinical Assessment of Infants, Pre-Schoolers and Their Families Additional Resources</vt:lpstr>
      <vt:lpstr>Clinical Assessment of Infants, Pre-Schoolers and Their Families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428</cp:revision>
  <dcterms:created xsi:type="dcterms:W3CDTF">2015-01-02T01:03:21Z</dcterms:created>
  <dcterms:modified xsi:type="dcterms:W3CDTF">2019-06-03T00:31:49Z</dcterms:modified>
</cp:coreProperties>
</file>