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98" r:id="rId5"/>
    <p:sldId id="301" r:id="rId6"/>
    <p:sldId id="309"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8" r:id="rId20"/>
    <p:sldId id="315" r:id="rId21"/>
    <p:sldId id="316" r:id="rId22"/>
    <p:sldId id="317" r:id="rId23"/>
    <p:sldId id="29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14" autoAdjust="0"/>
  </p:normalViewPr>
  <p:slideViewPr>
    <p:cSldViewPr snapToGrid="0" snapToObjects="1">
      <p:cViewPr>
        <p:scale>
          <a:sx n="58" d="100"/>
          <a:sy n="58" d="100"/>
        </p:scale>
        <p:origin x="-3144"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Jerome Lejeune</a:t>
            </a:r>
          </a:p>
          <a:p>
            <a:r>
              <a:rPr lang="en-US" dirty="0" smtClean="0"/>
              <a:t>(1926-1994)</a:t>
            </a:r>
          </a:p>
          <a:p>
            <a:r>
              <a:rPr lang="en-US" dirty="0" smtClean="0"/>
              <a:t>A French</a:t>
            </a:r>
            <a:r>
              <a:rPr lang="en-US" baseline="0" dirty="0" smtClean="0"/>
              <a:t> pediatrician and geneticist, discovered that the presence of all or a part of an extra chromosome 21 was the cause of Down Syndrome</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To help make sense of child psychiatric genetics, we will first introduce the basic concepts of genetics. This will serve as a brief primer in the way that mental health problems are passed from parent to child. We will then discuss the importance of examining families in an empirical way such that information about both the genetics and the environment of the family can be ascertained. Then, we will describe the different types of research studies in genetics and how to interpret them. This leads naturally into a discussion of the differences between </a:t>
            </a:r>
            <a:r>
              <a:rPr lang="en-US" sz="1200" b="0" i="1" u="none" strike="noStrike" kern="1200" baseline="0" dirty="0" smtClean="0">
                <a:solidFill>
                  <a:schemeClr val="tx1"/>
                </a:solidFill>
                <a:latin typeface="+mn-lt"/>
                <a:ea typeface="+mn-ea"/>
                <a:cs typeface="+mn-cs"/>
              </a:rPr>
              <a:t>single gene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polygene </a:t>
            </a:r>
            <a:r>
              <a:rPr lang="en-US" sz="1200" b="0" i="0" u="none" strike="noStrike" kern="1200" baseline="0" dirty="0" smtClean="0">
                <a:solidFill>
                  <a:schemeClr val="tx1"/>
                </a:solidFill>
                <a:latin typeface="+mn-lt"/>
                <a:ea typeface="+mn-ea"/>
                <a:cs typeface="+mn-cs"/>
              </a:rPr>
              <a:t>(complex) disorders. We will then discuss what genetic tests may be appropriate for these conditions in clinical practice and when genetic counseling is appropriate. </a:t>
            </a:r>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Keeping in mind that many of the common child and adolescent psychiatric disorders involve complex traits with polygenic inheritance, some genetic conditions are known to have psychiatric symptoms as part of their presentation (Siegel &amp; Smith, 2011). These conditions may present to child and adolescent mental health professionals for behavioral management or for evaluation of associated developmental delays. In these cases, an understanding of the general presentation of children with these conditions is also important. A few examples are provided below. More details can be found on the Genetics Home Reference page of the US National Institute of Health.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Down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describes a constellation of symptoms associated with three copies (trisomy) of chromosome 21. Trisomy 21 is often detected during prenatal screening and has been associated with both advanced maternal and paternal age. Trisomy 21 occurs in about 1 in 1000 live births. Parents most often have unremarkable karyotypes and the trisomy is considered a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change. It can also occur as a partial trisomy wherein just a portion of chromosome 21 is transmitted – most frequently due to </a:t>
            </a:r>
            <a:r>
              <a:rPr lang="en-US" sz="1200" b="0" i="0" u="none" strike="noStrike" kern="1200" baseline="0" dirty="0" err="1" smtClean="0">
                <a:solidFill>
                  <a:schemeClr val="tx1"/>
                </a:solidFill>
                <a:latin typeface="+mn-lt"/>
                <a:ea typeface="+mn-ea"/>
                <a:cs typeface="+mn-cs"/>
              </a:rPr>
              <a:t>Robertsonian</a:t>
            </a:r>
            <a:r>
              <a:rPr lang="en-US" sz="1200" b="0" i="0" u="none" strike="noStrike" kern="1200" baseline="0" dirty="0" smtClean="0">
                <a:solidFill>
                  <a:schemeClr val="tx1"/>
                </a:solidFill>
                <a:latin typeface="+mn-lt"/>
                <a:ea typeface="+mn-ea"/>
                <a:cs typeface="+mn-cs"/>
              </a:rPr>
              <a:t> translocation. The additional genetic material from the extra chromosome results in overexpression of a number of genes, likely leading to the cognitive phenotype (see also Chapter C.1). </a:t>
            </a:r>
          </a:p>
          <a:p>
            <a:r>
              <a:rPr lang="en-US" sz="1200" b="0" i="1" u="none" strike="noStrike" kern="1200" baseline="0" dirty="0" smtClean="0">
                <a:solidFill>
                  <a:schemeClr val="tx1"/>
                </a:solidFill>
                <a:latin typeface="+mn-lt"/>
                <a:ea typeface="+mn-ea"/>
                <a:cs typeface="+mn-cs"/>
              </a:rPr>
              <a:t>Non-psychiatric clinical characteristics: </a:t>
            </a:r>
            <a:r>
              <a:rPr lang="en-US" sz="1200" b="0" i="0" u="none" strike="noStrike" kern="1200" baseline="0" dirty="0" smtClean="0">
                <a:solidFill>
                  <a:schemeClr val="tx1"/>
                </a:solidFill>
                <a:latin typeface="+mn-lt"/>
                <a:ea typeface="+mn-ea"/>
                <a:cs typeface="+mn-cs"/>
              </a:rPr>
              <a:t>Down syndrome has distinguishing facial features (up-slanting palpebral fissures, </a:t>
            </a:r>
            <a:r>
              <a:rPr lang="en-US" sz="1200" b="0" i="0" u="none" strike="noStrike" kern="1200" baseline="0" dirty="0" err="1" smtClean="0">
                <a:solidFill>
                  <a:schemeClr val="tx1"/>
                </a:solidFill>
                <a:latin typeface="+mn-lt"/>
                <a:ea typeface="+mn-ea"/>
                <a:cs typeface="+mn-cs"/>
              </a:rPr>
              <a:t>epicanthal</a:t>
            </a:r>
            <a:r>
              <a:rPr lang="en-US" sz="1200" b="0" i="0" u="none" strike="noStrike" kern="1200" baseline="0" dirty="0" smtClean="0">
                <a:solidFill>
                  <a:schemeClr val="tx1"/>
                </a:solidFill>
                <a:latin typeface="+mn-lt"/>
                <a:ea typeface="+mn-ea"/>
                <a:cs typeface="+mn-cs"/>
              </a:rPr>
              <a:t> folds, a broad nasal bridge, small mouth, relatively large tongue), posteriorly rotated ears, short stature, and single palmar crease. There can be associated cardiac problems (e.g., ventricular </a:t>
            </a:r>
            <a:r>
              <a:rPr lang="en-US" sz="1200" b="0" i="0" u="none" strike="noStrike" kern="1200" baseline="0" dirty="0" err="1" smtClean="0">
                <a:solidFill>
                  <a:schemeClr val="tx1"/>
                </a:solidFill>
                <a:latin typeface="+mn-lt"/>
                <a:ea typeface="+mn-ea"/>
                <a:cs typeface="+mn-cs"/>
              </a:rPr>
              <a:t>septal</a:t>
            </a:r>
            <a:r>
              <a:rPr lang="en-US" sz="1200" b="0" i="0" u="none" strike="noStrike" kern="1200" baseline="0" dirty="0" smtClean="0">
                <a:solidFill>
                  <a:schemeClr val="tx1"/>
                </a:solidFill>
                <a:latin typeface="+mn-lt"/>
                <a:ea typeface="+mn-ea"/>
                <a:cs typeface="+mn-cs"/>
              </a:rPr>
              <a:t> defect), gastrointestinal problems (such as </a:t>
            </a:r>
            <a:r>
              <a:rPr lang="en-US" sz="1200" b="0" i="0" u="none" strike="noStrike" kern="1200" baseline="0" dirty="0" err="1" smtClean="0">
                <a:solidFill>
                  <a:schemeClr val="tx1"/>
                </a:solidFill>
                <a:latin typeface="+mn-lt"/>
                <a:ea typeface="+mn-ea"/>
                <a:cs typeface="+mn-cs"/>
              </a:rPr>
              <a:t>Hirschsprung’s</a:t>
            </a:r>
            <a:r>
              <a:rPr lang="en-US" sz="1200" b="0" i="0" u="none" strike="noStrike" kern="1200" baseline="0" dirty="0" smtClean="0">
                <a:solidFill>
                  <a:schemeClr val="tx1"/>
                </a:solidFill>
                <a:latin typeface="+mn-lt"/>
                <a:ea typeface="+mn-ea"/>
                <a:cs typeface="+mn-cs"/>
              </a:rPr>
              <a:t> disease, duodenal atresia, or celiac disease), and other </a:t>
            </a:r>
            <a:r>
              <a:rPr lang="en-US" sz="1200" b="0" i="0" u="none" strike="noStrike" kern="1200" baseline="0" dirty="0" err="1" smtClean="0">
                <a:solidFill>
                  <a:schemeClr val="tx1"/>
                </a:solidFill>
                <a:latin typeface="+mn-lt"/>
                <a:ea typeface="+mn-ea"/>
                <a:cs typeface="+mn-cs"/>
              </a:rPr>
              <a:t>nonpsychiatric</a:t>
            </a:r>
            <a:r>
              <a:rPr lang="en-US" sz="1200" b="0" i="0" u="none" strike="noStrike" kern="1200" baseline="0" dirty="0" smtClean="0">
                <a:solidFill>
                  <a:schemeClr val="tx1"/>
                </a:solidFill>
                <a:latin typeface="+mn-lt"/>
                <a:ea typeface="+mn-ea"/>
                <a:cs typeface="+mn-cs"/>
              </a:rPr>
              <a:t> medical problems. </a:t>
            </a:r>
          </a:p>
          <a:p>
            <a:r>
              <a:rPr lang="en-US" sz="1200" b="0" i="1" u="none" strike="noStrike" kern="1200" baseline="0" dirty="0" smtClean="0">
                <a:solidFill>
                  <a:schemeClr val="tx1"/>
                </a:solidFill>
                <a:latin typeface="+mn-lt"/>
                <a:ea typeface="+mn-ea"/>
                <a:cs typeface="+mn-cs"/>
              </a:rPr>
              <a:t>Psychiatric clinical characteristics: </a:t>
            </a:r>
            <a:r>
              <a:rPr lang="en-US" sz="1200" b="0" i="0" u="none" strike="noStrike" kern="1200" baseline="0" dirty="0" smtClean="0">
                <a:solidFill>
                  <a:schemeClr val="tx1"/>
                </a:solidFill>
                <a:latin typeface="+mn-lt"/>
                <a:ea typeface="+mn-ea"/>
                <a:cs typeface="+mn-cs"/>
              </a:rPr>
              <a:t>Most individuals with trisomy 21 have some form of intellectual disability. Language delay is common. While social responsiveness is not necessarily impaired, up to 10% of individuals with trisomy 21 meet the criteria for an autism spectrum disorder. Patients are at increased risk for many child psychiatric disorders and neurological problems including ADHD, anxiety, depression, seizures, and, later in life, dementia. </a:t>
            </a:r>
          </a:p>
          <a:p>
            <a:r>
              <a:rPr lang="en-US" sz="1200" b="0" i="1" u="none" strike="noStrike" kern="1200" baseline="0" dirty="0" smtClean="0">
                <a:solidFill>
                  <a:schemeClr val="tx1"/>
                </a:solidFill>
                <a:latin typeface="+mn-lt"/>
                <a:ea typeface="+mn-ea"/>
                <a:cs typeface="+mn-cs"/>
              </a:rPr>
              <a:t>Diagnosis: </a:t>
            </a:r>
            <a:r>
              <a:rPr lang="en-US" sz="1200" b="0" i="0" u="none" strike="noStrike" kern="1200" baseline="0" dirty="0" smtClean="0">
                <a:solidFill>
                  <a:schemeClr val="tx1"/>
                </a:solidFill>
                <a:latin typeface="+mn-lt"/>
                <a:ea typeface="+mn-ea"/>
                <a:cs typeface="+mn-cs"/>
              </a:rPr>
              <a:t>Karyotype.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Fragile X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contrast to Trisomy 21, which typically occurs as a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mutation in the germ line cells of a parent, fragile X syndrome is inherited from parent to child. This makes it the most common inherited condition leading to intellectual disability, occurring at a rate of about 1 in 4000 live male births and 1 in 8000 live female births. As noted above, the pathogenesis of fragile X syndrome involves increasing numbers of </a:t>
            </a:r>
            <a:r>
              <a:rPr lang="en-US" sz="1200" b="0" i="0" u="none" strike="noStrike" kern="1200" baseline="0" dirty="0" err="1" smtClean="0">
                <a:solidFill>
                  <a:schemeClr val="tx1"/>
                </a:solidFill>
                <a:latin typeface="+mn-lt"/>
                <a:ea typeface="+mn-ea"/>
                <a:cs typeface="+mn-cs"/>
              </a:rPr>
              <a:t>trinucleotide</a:t>
            </a:r>
            <a:r>
              <a:rPr lang="en-US" sz="1200" b="0" i="0" u="none" strike="noStrike" kern="1200" baseline="0" dirty="0" smtClean="0">
                <a:solidFill>
                  <a:schemeClr val="tx1"/>
                </a:solidFill>
                <a:latin typeface="+mn-lt"/>
                <a:ea typeface="+mn-ea"/>
                <a:cs typeface="+mn-cs"/>
              </a:rPr>
              <a:t> repeats – specifically cytosine-guanine-guanine (or CGG) repeats in the FMR1 gene on the X chromosome. Across generations, more repeats accumulate. When they accumulate higher than about 200 repeats, the clinical syndrome emerges. Because one X chromosome is inactivated in the cells of females, they tend to be less affected than males. This process of X-inactivation allows for the dosing of genes on the X-chromosome between males and females to be essentially the same. Through an epigenetic process, cells in females express only one of their two X-chromosomes. In the case of X-linked disorders, the affected chromosome is usually inactivated. It can still, however, be transmitted to offspring through the maternal line. Males who receive the affected X chromosome, however, have the affected FMR1 gene unopposed by another X chromosome (see also Chapter C.1). </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Non-psychiatric clinical characteristics</a:t>
            </a:r>
            <a:r>
              <a:rPr lang="en-US" sz="1200" b="0" i="0" u="none" strike="noStrike" kern="1200" baseline="0" dirty="0" smtClean="0">
                <a:solidFill>
                  <a:schemeClr val="tx1"/>
                </a:solidFill>
                <a:latin typeface="+mn-lt"/>
                <a:ea typeface="+mn-ea"/>
                <a:cs typeface="+mn-cs"/>
              </a:rPr>
              <a:t>: Classical features may take until puberty to be manifest but consist of macrocephaly, prominent ears, a long, narrow face and macro-</a:t>
            </a:r>
            <a:r>
              <a:rPr lang="en-US" sz="1200" b="0" i="0" u="none" strike="noStrike" kern="1200" baseline="0" dirty="0" err="1" smtClean="0">
                <a:solidFill>
                  <a:schemeClr val="tx1"/>
                </a:solidFill>
                <a:latin typeface="+mn-lt"/>
                <a:ea typeface="+mn-ea"/>
                <a:cs typeface="+mn-cs"/>
              </a:rPr>
              <a:t>orchidism</a:t>
            </a:r>
            <a:r>
              <a:rPr lang="en-US" sz="1200" b="0" i="0" u="none" strike="noStrike" kern="1200" baseline="0" dirty="0" smtClean="0">
                <a:solidFill>
                  <a:schemeClr val="tx1"/>
                </a:solidFill>
                <a:latin typeface="+mn-lt"/>
                <a:ea typeface="+mn-ea"/>
                <a:cs typeface="+mn-cs"/>
              </a:rPr>
              <a:t> (in males). There is frequent </a:t>
            </a:r>
            <a:r>
              <a:rPr lang="en-US" sz="1200" b="0" i="0" u="none" strike="noStrike" kern="1200" baseline="0" dirty="0" err="1" smtClean="0">
                <a:solidFill>
                  <a:schemeClr val="tx1"/>
                </a:solidFill>
                <a:latin typeface="+mn-lt"/>
                <a:ea typeface="+mn-ea"/>
                <a:cs typeface="+mn-cs"/>
              </a:rPr>
              <a:t>hyperextendability</a:t>
            </a:r>
            <a:r>
              <a:rPr lang="en-US" sz="1200" b="0" i="0" u="none" strike="noStrike" kern="1200" baseline="0" dirty="0" smtClean="0">
                <a:solidFill>
                  <a:schemeClr val="tx1"/>
                </a:solidFill>
                <a:latin typeface="+mn-lt"/>
                <a:ea typeface="+mn-ea"/>
                <a:cs typeface="+mn-cs"/>
              </a:rPr>
              <a:t> of joints such as in the fingers. </a:t>
            </a: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Males most often demonstrate some developmental delay – often with intellectual disability that correlates roughly with the number of CGG repeats present. Attention, communication, and social pragmatics are often impaired – even in mildly affected females. Autistic features are common with around 1/3 meeting criteria for an autism spectrum disorder. Other emotional and behavioral problems also occur.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Fluorescence in situ hybridization </a:t>
            </a:r>
            <a:r>
              <a:rPr lang="en-US" sz="1200" b="0" i="0" u="none" strike="noStrike" kern="1200" baseline="0" dirty="0" smtClean="0">
                <a:solidFill>
                  <a:schemeClr val="tx1"/>
                </a:solidFill>
                <a:latin typeface="+mn-lt"/>
                <a:ea typeface="+mn-ea"/>
                <a:cs typeface="+mn-cs"/>
              </a:rPr>
              <a:t>(FISH) testing for fragile X.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FLUORESCENCE IN SITU HYBRIDIZATION (FISH)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technique whereby particular parts of the genome are tagged with a fluorescent marker and changes to DNA structure can be identified.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Williams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Occurring in about 1 in 10,000 live births, Williams syndrome is related to a deletion in a region on chromosome 7 affecting around 30 genes involved in development, cardiovascular disease, and connective tissue development. </a:t>
            </a:r>
          </a:p>
          <a:p>
            <a:r>
              <a:rPr lang="en-US" sz="1200" b="0" i="1" u="none" strike="noStrike" kern="1200" baseline="0" dirty="0" smtClean="0">
                <a:solidFill>
                  <a:schemeClr val="tx1"/>
                </a:solidFill>
                <a:latin typeface="+mn-lt"/>
                <a:ea typeface="+mn-ea"/>
                <a:cs typeface="+mn-cs"/>
              </a:rPr>
              <a:t>Non-psychiatric clinical characteristics</a:t>
            </a:r>
            <a:r>
              <a:rPr lang="en-US" sz="1200" b="0" i="0" u="none" strike="noStrike" kern="1200" baseline="0" dirty="0" smtClean="0">
                <a:solidFill>
                  <a:schemeClr val="tx1"/>
                </a:solidFill>
                <a:latin typeface="+mn-lt"/>
                <a:ea typeface="+mn-ea"/>
                <a:cs typeface="+mn-cs"/>
              </a:rPr>
              <a:t>: Children with Williams syndrome have characteristic facial features: a broad forehead, a wide mouth with full lips, full cheeks, and a narrowing of the distance between the temples. There may be joint problems and increased elasticity of the skin and joints. Depending on the extent of the deletion, there can be </a:t>
            </a:r>
            <a:r>
              <a:rPr lang="en-US" sz="1200" b="0" i="0" u="none" strike="noStrike" kern="1200" baseline="0" dirty="0" err="1" smtClean="0">
                <a:solidFill>
                  <a:schemeClr val="tx1"/>
                </a:solidFill>
                <a:latin typeface="+mn-lt"/>
                <a:ea typeface="+mn-ea"/>
                <a:cs typeface="+mn-cs"/>
              </a:rPr>
              <a:t>supravalvular</a:t>
            </a:r>
            <a:r>
              <a:rPr lang="en-US" sz="1200" b="0" i="0" u="none" strike="noStrike" kern="1200" baseline="0" dirty="0" smtClean="0">
                <a:solidFill>
                  <a:schemeClr val="tx1"/>
                </a:solidFill>
                <a:latin typeface="+mn-lt"/>
                <a:ea typeface="+mn-ea"/>
                <a:cs typeface="+mn-cs"/>
              </a:rPr>
              <a:t> aortic stenosis of the heart. </a:t>
            </a: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There is typically mild to moderate intellectual disability, especially visual-spatial difficulties. Auditory rote memorization and language may be spared. They may have a superficial </a:t>
            </a:r>
            <a:r>
              <a:rPr lang="en-US" sz="1200" b="0" i="0" u="none" strike="noStrike" kern="1200" baseline="0" dirty="0" err="1" smtClean="0">
                <a:solidFill>
                  <a:schemeClr val="tx1"/>
                </a:solidFill>
                <a:latin typeface="+mn-lt"/>
                <a:ea typeface="+mn-ea"/>
                <a:cs typeface="+mn-cs"/>
              </a:rPr>
              <a:t>hypersocial</a:t>
            </a:r>
            <a:r>
              <a:rPr lang="en-US" sz="1200" b="0" i="0" u="none" strike="noStrike" kern="1200" baseline="0" dirty="0" smtClean="0">
                <a:solidFill>
                  <a:schemeClr val="tx1"/>
                </a:solidFill>
                <a:latin typeface="+mn-lt"/>
                <a:ea typeface="+mn-ea"/>
                <a:cs typeface="+mn-cs"/>
              </a:rPr>
              <a:t> personality but may miss subtle social cues. ADHD symptoms are common, as are anxiety disorders and sleep disturbance.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FISH testing or microarray.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err="1" smtClean="0">
                <a:solidFill>
                  <a:schemeClr val="tx1"/>
                </a:solidFill>
                <a:latin typeface="+mn-lt"/>
                <a:ea typeface="+mn-ea"/>
                <a:cs typeface="+mn-cs"/>
              </a:rPr>
              <a:t>Prader-Willi</a:t>
            </a:r>
            <a:r>
              <a:rPr lang="en-US" sz="1200" b="1" i="1" u="none" strike="noStrike" kern="1200" baseline="0" dirty="0" smtClean="0">
                <a:solidFill>
                  <a:schemeClr val="tx1"/>
                </a:solidFill>
                <a:latin typeface="+mn-lt"/>
                <a:ea typeface="+mn-ea"/>
                <a:cs typeface="+mn-cs"/>
              </a:rPr>
              <a:t>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Prader-Willi</a:t>
            </a:r>
            <a:r>
              <a:rPr lang="en-US" sz="1200" b="0" i="0" u="none" strike="noStrike" kern="1200" baseline="0" dirty="0" smtClean="0">
                <a:solidFill>
                  <a:schemeClr val="tx1"/>
                </a:solidFill>
                <a:latin typeface="+mn-lt"/>
                <a:ea typeface="+mn-ea"/>
                <a:cs typeface="+mn-cs"/>
              </a:rPr>
              <a:t> syndrome is one of two conditions that are associated with deletion of chromosome 15q11-q13. </a:t>
            </a:r>
            <a:r>
              <a:rPr lang="en-US" sz="1200" b="0" i="0" u="none" strike="noStrike" kern="1200" baseline="0" dirty="0" err="1" smtClean="0">
                <a:solidFill>
                  <a:schemeClr val="tx1"/>
                </a:solidFill>
                <a:latin typeface="+mn-lt"/>
                <a:ea typeface="+mn-ea"/>
                <a:cs typeface="+mn-cs"/>
              </a:rPr>
              <a:t>Prader-Willi</a:t>
            </a:r>
            <a:r>
              <a:rPr lang="en-US" sz="1200" b="0" i="0" u="none" strike="noStrike" kern="1200" baseline="0" dirty="0" smtClean="0">
                <a:solidFill>
                  <a:schemeClr val="tx1"/>
                </a:solidFill>
                <a:latin typeface="+mn-lt"/>
                <a:ea typeface="+mn-ea"/>
                <a:cs typeface="+mn-cs"/>
              </a:rPr>
              <a:t> syndrome most frequently occurs when the child’s paternal copy of this gene is deleted and the maternal copy is inactivated. Alternatively, the child could have received two copies of the maternal chromosome 15 (so-called </a:t>
            </a:r>
            <a:r>
              <a:rPr lang="en-US" sz="1200" b="0" i="1" u="none" strike="noStrike" kern="1200" baseline="0" dirty="0" err="1" smtClean="0">
                <a:solidFill>
                  <a:schemeClr val="tx1"/>
                </a:solidFill>
                <a:latin typeface="+mn-lt"/>
                <a:ea typeface="+mn-ea"/>
                <a:cs typeface="+mn-cs"/>
              </a:rPr>
              <a:t>uniparental</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disomy</a:t>
            </a:r>
            <a:r>
              <a:rPr lang="en-US" sz="1200" b="0" i="0" u="none" strike="noStrike" kern="1200" baseline="0" dirty="0" smtClean="0">
                <a:solidFill>
                  <a:schemeClr val="tx1"/>
                </a:solidFill>
                <a:latin typeface="+mn-lt"/>
                <a:ea typeface="+mn-ea"/>
                <a:cs typeface="+mn-cs"/>
              </a:rPr>
              <a:t>) or there could have been some other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mutation that inactivates the genes. In all, </a:t>
            </a:r>
            <a:r>
              <a:rPr lang="en-US" sz="1200" b="0" i="0" u="none" strike="noStrike" kern="1200" baseline="0" dirty="0" err="1" smtClean="0">
                <a:solidFill>
                  <a:schemeClr val="tx1"/>
                </a:solidFill>
                <a:latin typeface="+mn-lt"/>
                <a:ea typeface="+mn-ea"/>
                <a:cs typeface="+mn-cs"/>
              </a:rPr>
              <a:t>Prader-Willi</a:t>
            </a:r>
            <a:r>
              <a:rPr lang="en-US" sz="1200" b="0" i="0" u="none" strike="noStrike" kern="1200" baseline="0" dirty="0" smtClean="0">
                <a:solidFill>
                  <a:schemeClr val="tx1"/>
                </a:solidFill>
                <a:latin typeface="+mn-lt"/>
                <a:ea typeface="+mn-ea"/>
                <a:cs typeface="+mn-cs"/>
              </a:rPr>
              <a:t> syndrome occurs in about 1 in 15,000 live births. </a:t>
            </a:r>
          </a:p>
          <a:p>
            <a:r>
              <a:rPr lang="en-US" sz="1200" b="0" i="1" u="none" strike="noStrike" kern="1200" baseline="0" dirty="0" smtClean="0">
                <a:solidFill>
                  <a:schemeClr val="tx1"/>
                </a:solidFill>
                <a:latin typeface="+mn-lt"/>
                <a:ea typeface="+mn-ea"/>
                <a:cs typeface="+mn-cs"/>
              </a:rPr>
              <a:t>Non-psychiatric clinical characteristics: </a:t>
            </a:r>
            <a:r>
              <a:rPr lang="en-US" sz="1200" b="0" i="0" u="none" strike="noStrike" kern="1200" baseline="0" dirty="0" smtClean="0">
                <a:solidFill>
                  <a:schemeClr val="tx1"/>
                </a:solidFill>
                <a:latin typeface="+mn-lt"/>
                <a:ea typeface="+mn-ea"/>
                <a:cs typeface="+mn-cs"/>
              </a:rPr>
              <a:t>The earliest manifestations appear in infancy with poor feeding, slow growth, developmental delay, and </a:t>
            </a:r>
            <a:r>
              <a:rPr lang="en-US" sz="1200" b="0" i="0" u="none" strike="noStrike" kern="1200" baseline="0" dirty="0" err="1" smtClean="0">
                <a:solidFill>
                  <a:schemeClr val="tx1"/>
                </a:solidFill>
                <a:latin typeface="+mn-lt"/>
                <a:ea typeface="+mn-ea"/>
                <a:cs typeface="+mn-cs"/>
              </a:rPr>
              <a:t>hypotonia</a:t>
            </a:r>
            <a:r>
              <a:rPr lang="en-US" sz="1200" b="0" i="0" u="none" strike="noStrike" kern="1200" baseline="0" dirty="0" smtClean="0">
                <a:solidFill>
                  <a:schemeClr val="tx1"/>
                </a:solidFill>
                <a:latin typeface="+mn-lt"/>
                <a:ea typeface="+mn-ea"/>
                <a:cs typeface="+mn-cs"/>
              </a:rPr>
              <a:t>. In childhood,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becomes common with resultant obesity and later diabetes. There are characteristic facial features with a narrow forehead, triangular mouth, and almond-shaped eyes. Growth delay, particularly with small, narrow hands and feet, are common. Pubertal development is often delayed and individuals have underdeveloped genitalia.</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Mild to moderate intellectual disability is common but not universal. Most of the manifestations of </a:t>
            </a:r>
            <a:r>
              <a:rPr lang="en-US" sz="1200" b="0" i="0" u="none" strike="noStrike" kern="1200" baseline="0" dirty="0" err="1" smtClean="0">
                <a:solidFill>
                  <a:schemeClr val="tx1"/>
                </a:solidFill>
                <a:latin typeface="+mn-lt"/>
                <a:ea typeface="+mn-ea"/>
                <a:cs typeface="+mn-cs"/>
              </a:rPr>
              <a:t>Prader-Willi</a:t>
            </a:r>
            <a:r>
              <a:rPr lang="en-US" sz="1200" b="0" i="0" u="none" strike="noStrike" kern="1200" baseline="0" dirty="0" smtClean="0">
                <a:solidFill>
                  <a:schemeClr val="tx1"/>
                </a:solidFill>
                <a:latin typeface="+mn-lt"/>
                <a:ea typeface="+mn-ea"/>
                <a:cs typeface="+mn-cs"/>
              </a:rPr>
              <a:t> are related to compulsive behavior. Most prominent is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or compulsive eating, but skin picking, nose picking, and hair pulling are not uncommon. Obsessions do not often occur with the compulsions. Hoarding and gorging of food frequently occurs, as does poor frustration tolerance when limits are placed on eating. Emotion regulation difficulties may continue into adolescence and adulthood.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Methylation PCR.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mirror of </a:t>
            </a:r>
            <a:r>
              <a:rPr lang="en-US" sz="1200" b="0" i="0" u="none" strike="noStrike" kern="1200" baseline="0" dirty="0" err="1" smtClean="0">
                <a:solidFill>
                  <a:schemeClr val="tx1"/>
                </a:solidFill>
                <a:latin typeface="+mn-lt"/>
                <a:ea typeface="+mn-ea"/>
                <a:cs typeface="+mn-cs"/>
              </a:rPr>
              <a:t>Prader-Willi</a:t>
            </a:r>
            <a:r>
              <a:rPr lang="en-US" sz="1200" b="0" i="0" u="none" strike="noStrike" kern="1200" baseline="0" dirty="0" smtClean="0">
                <a:solidFill>
                  <a:schemeClr val="tx1"/>
                </a:solidFill>
                <a:latin typeface="+mn-lt"/>
                <a:ea typeface="+mn-ea"/>
                <a:cs typeface="+mn-cs"/>
              </a:rPr>
              <a:t> syndrome is </a:t>
            </a:r>
            <a:r>
              <a:rPr lang="en-US" sz="1200" b="0" i="0" u="none" strike="noStrike" kern="1200" baseline="0" dirty="0" err="1" smtClean="0">
                <a:solidFill>
                  <a:schemeClr val="tx1"/>
                </a:solidFill>
                <a:latin typeface="+mn-lt"/>
                <a:ea typeface="+mn-ea"/>
                <a:cs typeface="+mn-cs"/>
              </a:rPr>
              <a:t>Angelman</a:t>
            </a:r>
            <a:r>
              <a:rPr lang="en-US" sz="1200" b="0" i="0" u="none" strike="noStrike" kern="1200" baseline="0" dirty="0" smtClean="0">
                <a:solidFill>
                  <a:schemeClr val="tx1"/>
                </a:solidFill>
                <a:latin typeface="+mn-lt"/>
                <a:ea typeface="+mn-ea"/>
                <a:cs typeface="+mn-cs"/>
              </a:rPr>
              <a:t> syndrome, which affects around 1 in 15,000 live births as well. In this case, there is loss of the maternal copy of the UBE3A gene on chromosome 15 due to a deletion with the maternal copy of the gene, two copies of the paternal allele or other mutations being inherited. </a:t>
            </a:r>
          </a:p>
          <a:p>
            <a:r>
              <a:rPr lang="en-US" sz="1200" b="0" i="1" u="none" strike="noStrike" kern="1200" baseline="0" dirty="0" smtClean="0">
                <a:solidFill>
                  <a:schemeClr val="tx1"/>
                </a:solidFill>
                <a:latin typeface="+mn-lt"/>
                <a:ea typeface="+mn-ea"/>
                <a:cs typeface="+mn-cs"/>
              </a:rPr>
              <a:t>Non-psychiatric clinical characteristics</a:t>
            </a:r>
            <a:r>
              <a:rPr lang="en-US" sz="1200" b="0" i="0" u="none" strike="noStrike" kern="1200" baseline="0" dirty="0" smtClean="0">
                <a:solidFill>
                  <a:schemeClr val="tx1"/>
                </a:solidFill>
                <a:latin typeface="+mn-lt"/>
                <a:ea typeface="+mn-ea"/>
                <a:cs typeface="+mn-cs"/>
              </a:rPr>
              <a:t>: Seizures emerging in the first 2 years of life are not uncommon. There may be some hypopigmentation of the skin and hair and </a:t>
            </a:r>
            <a:r>
              <a:rPr lang="en-US" sz="1200" b="0" i="1" u="none" strike="noStrike" kern="1200" baseline="0" dirty="0" smtClean="0">
                <a:solidFill>
                  <a:schemeClr val="tx1"/>
                </a:solidFill>
                <a:latin typeface="+mn-lt"/>
                <a:ea typeface="+mn-ea"/>
                <a:cs typeface="+mn-cs"/>
              </a:rPr>
              <a:t>coarse </a:t>
            </a:r>
            <a:r>
              <a:rPr lang="en-US" sz="1200" b="0" i="0" u="none" strike="noStrike" kern="1200" baseline="0" dirty="0" smtClean="0">
                <a:solidFill>
                  <a:schemeClr val="tx1"/>
                </a:solidFill>
                <a:latin typeface="+mn-lt"/>
                <a:ea typeface="+mn-ea"/>
                <a:cs typeface="+mn-cs"/>
              </a:rPr>
              <a:t>facial features as individuals age. </a:t>
            </a: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The earliest manifestations are delayed development and intellectual disability. Children with </a:t>
            </a:r>
            <a:r>
              <a:rPr lang="en-US" sz="1200" b="0" i="0" u="none" strike="noStrike" kern="1200" baseline="0" dirty="0" err="1" smtClean="0">
                <a:solidFill>
                  <a:schemeClr val="tx1"/>
                </a:solidFill>
                <a:latin typeface="+mn-lt"/>
                <a:ea typeface="+mn-ea"/>
                <a:cs typeface="+mn-cs"/>
              </a:rPr>
              <a:t>Angelman</a:t>
            </a:r>
            <a:r>
              <a:rPr lang="en-US" sz="1200" b="0" i="0" u="none" strike="noStrike" kern="1200" baseline="0" dirty="0" smtClean="0">
                <a:solidFill>
                  <a:schemeClr val="tx1"/>
                </a:solidFill>
                <a:latin typeface="+mn-lt"/>
                <a:ea typeface="+mn-ea"/>
                <a:cs typeface="+mn-cs"/>
              </a:rPr>
              <a:t> syndrome appear happy and tend to laugh readily and frequently, at times associated with hand flapping. There is social </a:t>
            </a:r>
            <a:r>
              <a:rPr lang="en-US" sz="1200" b="0" i="0" u="none" strike="noStrike" kern="1200" baseline="0" dirty="0" err="1" smtClean="0">
                <a:solidFill>
                  <a:schemeClr val="tx1"/>
                </a:solidFill>
                <a:latin typeface="+mn-lt"/>
                <a:ea typeface="+mn-ea"/>
                <a:cs typeface="+mn-cs"/>
              </a:rPr>
              <a:t>disinhibition</a:t>
            </a:r>
            <a:r>
              <a:rPr lang="en-US" sz="1200" b="0" i="0" u="none" strike="noStrike" kern="1200" baseline="0" dirty="0" smtClean="0">
                <a:solidFill>
                  <a:schemeClr val="tx1"/>
                </a:solidFill>
                <a:latin typeface="+mn-lt"/>
                <a:ea typeface="+mn-ea"/>
                <a:cs typeface="+mn-cs"/>
              </a:rPr>
              <a:t>. Sleep is frequently poor.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Methylation PCR and/or UBE3A specific mutation analysis.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err="1" smtClean="0">
                <a:solidFill>
                  <a:schemeClr val="tx1"/>
                </a:solidFill>
                <a:latin typeface="+mn-lt"/>
                <a:ea typeface="+mn-ea"/>
                <a:cs typeface="+mn-cs"/>
              </a:rPr>
              <a:t>Rett</a:t>
            </a:r>
            <a:r>
              <a:rPr lang="en-US" sz="1200" b="1" i="1" u="none" strike="noStrike" kern="1200" baseline="0" dirty="0" smtClean="0">
                <a:solidFill>
                  <a:schemeClr val="tx1"/>
                </a:solidFill>
                <a:latin typeface="+mn-lt"/>
                <a:ea typeface="+mn-ea"/>
                <a:cs typeface="+mn-cs"/>
              </a:rPr>
              <a:t>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Resulting from a mutation in the MECP2 gene, </a:t>
            </a:r>
            <a:r>
              <a:rPr lang="en-US" sz="1200" b="0" i="0" u="none" strike="noStrike" kern="1200" baseline="0" dirty="0" err="1" smtClean="0">
                <a:solidFill>
                  <a:schemeClr val="tx1"/>
                </a:solidFill>
                <a:latin typeface="+mn-lt"/>
                <a:ea typeface="+mn-ea"/>
                <a:cs typeface="+mn-cs"/>
              </a:rPr>
              <a:t>Rett</a:t>
            </a:r>
            <a:r>
              <a:rPr lang="en-US" sz="1200" b="0" i="0" u="none" strike="noStrike" kern="1200" baseline="0" dirty="0" smtClean="0">
                <a:solidFill>
                  <a:schemeClr val="tx1"/>
                </a:solidFill>
                <a:latin typeface="+mn-lt"/>
                <a:ea typeface="+mn-ea"/>
                <a:cs typeface="+mn-cs"/>
              </a:rPr>
              <a:t> syndrome occurs almost exclusively in girls at a rate of about 1 in 8,500 live female births. The MECP2 gene sits on the Xq28 locus and is X-linked dominant. Most males with the mutation die in pregnancy or infancy. </a:t>
            </a:r>
          </a:p>
          <a:p>
            <a:r>
              <a:rPr lang="en-US" sz="1200" b="0" i="1" u="none" strike="noStrike" kern="1200" baseline="0" dirty="0" smtClean="0">
                <a:solidFill>
                  <a:schemeClr val="tx1"/>
                </a:solidFill>
                <a:latin typeface="+mn-lt"/>
                <a:ea typeface="+mn-ea"/>
                <a:cs typeface="+mn-cs"/>
              </a:rPr>
              <a:t>Non-psychiatric clinical characteristics</a:t>
            </a:r>
            <a:r>
              <a:rPr lang="en-US" sz="1200" b="0" i="0" u="none" strike="noStrike" kern="1200" baseline="0" dirty="0" smtClean="0">
                <a:solidFill>
                  <a:schemeClr val="tx1"/>
                </a:solidFill>
                <a:latin typeface="+mn-lt"/>
                <a:ea typeface="+mn-ea"/>
                <a:cs typeface="+mn-cs"/>
              </a:rPr>
              <a:t>: Classically, this syndrome is characterized by mildly delayed or typical early development for the first 6-18 months followed by profound developmental delay, autistic traits, and the characteristic loss of purposeful hand movements. These hand movements are replaced with hand wringing, washing, or clapping movements. Unfortunately, there is eventual loss of most motor function. Seizures are very common. </a:t>
            </a: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The earliest manifestations are developmental delay beginning around 6-18 months which frequently results in little or no language. Along with hand movements, sleep difficulties can be present, as can irritability and autistic-like behaviors.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MECP2 gene sequencing.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22q11.2 deletion syndrome </a:t>
            </a:r>
          </a:p>
          <a:p>
            <a:r>
              <a:rPr lang="en-US" sz="1200" b="0" i="0" u="none" strike="noStrike" kern="1200" baseline="0" dirty="0" smtClean="0">
                <a:solidFill>
                  <a:schemeClr val="tx1"/>
                </a:solidFill>
                <a:latin typeface="+mn-lt"/>
                <a:ea typeface="+mn-ea"/>
                <a:cs typeface="+mn-cs"/>
              </a:rPr>
              <a:t>The 22q11.2 deletion occurs relatively frequently—rates estimated as 1 in 4,000 people—which may be an underestimate because of the variability in the </a:t>
            </a:r>
          </a:p>
          <a:p>
            <a:r>
              <a:rPr lang="en-US" sz="1200" b="0" i="0" u="none" strike="noStrike" kern="1200" baseline="0" dirty="0" smtClean="0">
                <a:solidFill>
                  <a:schemeClr val="tx1"/>
                </a:solidFill>
                <a:latin typeface="+mn-lt"/>
                <a:ea typeface="+mn-ea"/>
                <a:cs typeface="+mn-cs"/>
              </a:rPr>
              <a:t>presentation of the syndrome. The loss of the TBX1 gene in this region may be responsible for many of the </a:t>
            </a:r>
            <a:r>
              <a:rPr lang="en-US" sz="1200" b="0" i="0" u="none" strike="noStrike" kern="1200" baseline="0" dirty="0" err="1" smtClean="0">
                <a:solidFill>
                  <a:schemeClr val="tx1"/>
                </a:solidFill>
                <a:latin typeface="+mn-lt"/>
                <a:ea typeface="+mn-ea"/>
                <a:cs typeface="+mn-cs"/>
              </a:rPr>
              <a:t>nonpsychiatric</a:t>
            </a:r>
            <a:r>
              <a:rPr lang="en-US" sz="1200" b="0" i="0" u="none" strike="noStrike" kern="1200" baseline="0" dirty="0" smtClean="0">
                <a:solidFill>
                  <a:schemeClr val="tx1"/>
                </a:solidFill>
                <a:latin typeface="+mn-lt"/>
                <a:ea typeface="+mn-ea"/>
                <a:cs typeface="+mn-cs"/>
              </a:rPr>
              <a:t> characteristics, while loss of the COMT gene, which codes for a protein involved in catecholamine metabolism, may be responsible for the psychiatric symptoms. </a:t>
            </a:r>
          </a:p>
          <a:p>
            <a:r>
              <a:rPr lang="en-US" sz="1200" b="0" i="1" u="none" strike="noStrike" kern="1200" baseline="0" dirty="0" smtClean="0">
                <a:solidFill>
                  <a:schemeClr val="tx1"/>
                </a:solidFill>
                <a:latin typeface="+mn-lt"/>
                <a:ea typeface="+mn-ea"/>
                <a:cs typeface="+mn-cs"/>
              </a:rPr>
              <a:t>Non-psychiatric clinical characteristics</a:t>
            </a:r>
            <a:r>
              <a:rPr lang="en-US" sz="1200" b="0" i="0" u="none" strike="noStrike" kern="1200" baseline="0" dirty="0" smtClean="0">
                <a:solidFill>
                  <a:schemeClr val="tx1"/>
                </a:solidFill>
                <a:latin typeface="+mn-lt"/>
                <a:ea typeface="+mn-ea"/>
                <a:cs typeface="+mn-cs"/>
              </a:rPr>
              <a:t>: These are highly variable, including cleft lip and palate, other midline structural defects, ventricular </a:t>
            </a:r>
            <a:r>
              <a:rPr lang="en-US" sz="1200" b="0" i="0" u="none" strike="noStrike" kern="1200" baseline="0" dirty="0" err="1" smtClean="0">
                <a:solidFill>
                  <a:schemeClr val="tx1"/>
                </a:solidFill>
                <a:latin typeface="+mn-lt"/>
                <a:ea typeface="+mn-ea"/>
                <a:cs typeface="+mn-cs"/>
              </a:rPr>
              <a:t>septal</a:t>
            </a:r>
            <a:r>
              <a:rPr lang="en-US" sz="1200" b="0" i="0" u="none" strike="noStrike" kern="1200" baseline="0" dirty="0" smtClean="0">
                <a:solidFill>
                  <a:schemeClr val="tx1"/>
                </a:solidFill>
                <a:latin typeface="+mn-lt"/>
                <a:ea typeface="+mn-ea"/>
                <a:cs typeface="+mn-cs"/>
              </a:rPr>
              <a:t> defect, small or absent thymus gland, low calcium levels, and the </a:t>
            </a:r>
            <a:r>
              <a:rPr lang="en-US" sz="1200" b="0" i="1" u="none" strike="noStrike" kern="1200" baseline="0" dirty="0" err="1" smtClean="0">
                <a:solidFill>
                  <a:schemeClr val="tx1"/>
                </a:solidFill>
                <a:latin typeface="+mn-lt"/>
                <a:ea typeface="+mn-ea"/>
                <a:cs typeface="+mn-cs"/>
              </a:rPr>
              <a:t>conotruncal</a:t>
            </a:r>
            <a:r>
              <a:rPr lang="en-US" sz="1200" b="0" i="1" u="none" strike="noStrike" kern="1200" baseline="0" dirty="0" smtClean="0">
                <a:solidFill>
                  <a:schemeClr val="tx1"/>
                </a:solidFill>
                <a:latin typeface="+mn-lt"/>
                <a:ea typeface="+mn-ea"/>
                <a:cs typeface="+mn-cs"/>
              </a:rPr>
              <a:t> anomaly face syndrome </a:t>
            </a:r>
            <a:r>
              <a:rPr lang="en-US" sz="1200" b="0" i="0" u="none" strike="noStrike" kern="1200" baseline="0" dirty="0" smtClean="0">
                <a:solidFill>
                  <a:schemeClr val="tx1"/>
                </a:solidFill>
                <a:latin typeface="+mn-lt"/>
                <a:ea typeface="+mn-ea"/>
                <a:cs typeface="+mn-cs"/>
              </a:rPr>
              <a:t>consisting of </a:t>
            </a:r>
            <a:r>
              <a:rPr lang="en-US" sz="1200" b="0" i="0" u="none" strike="noStrike" kern="1200" baseline="0" dirty="0" err="1" smtClean="0">
                <a:solidFill>
                  <a:schemeClr val="tx1"/>
                </a:solidFill>
                <a:latin typeface="+mn-lt"/>
                <a:ea typeface="+mn-ea"/>
                <a:cs typeface="+mn-cs"/>
              </a:rPr>
              <a:t>hypertelorism</a:t>
            </a:r>
            <a:r>
              <a:rPr lang="en-US" sz="1200" b="0" i="0" u="none" strike="noStrike" kern="1200" baseline="0" dirty="0" smtClean="0">
                <a:solidFill>
                  <a:schemeClr val="tx1"/>
                </a:solidFill>
                <a:latin typeface="+mn-lt"/>
                <a:ea typeface="+mn-ea"/>
                <a:cs typeface="+mn-cs"/>
              </a:rPr>
              <a:t>, small, upward slanting palpebral fissures, prominent eyelids, a low nasal bridge and a small mouth. </a:t>
            </a:r>
          </a:p>
          <a:p>
            <a:r>
              <a:rPr lang="en-US" sz="1200" b="0" i="1" u="none" strike="noStrike" kern="1200" baseline="0" dirty="0" smtClean="0">
                <a:solidFill>
                  <a:schemeClr val="tx1"/>
                </a:solidFill>
                <a:latin typeface="+mn-lt"/>
                <a:ea typeface="+mn-ea"/>
                <a:cs typeface="+mn-cs"/>
              </a:rPr>
              <a:t>Psychiatric clinical characteristics</a:t>
            </a:r>
            <a:r>
              <a:rPr lang="en-US" sz="1200" b="0" i="0" u="none" strike="noStrike" kern="1200" baseline="0" dirty="0" smtClean="0">
                <a:solidFill>
                  <a:schemeClr val="tx1"/>
                </a:solidFill>
                <a:latin typeface="+mn-lt"/>
                <a:ea typeface="+mn-ea"/>
                <a:cs typeface="+mn-cs"/>
              </a:rPr>
              <a:t>: They are highly variable. There may be borderline or mild intellectual disability. Attention problems, anxiety, or social withdrawal can be present at a young age. Many children meet the criteria for an autism spectrum disorder. Psychotic disorders are over-represented in these children. </a:t>
            </a:r>
          </a:p>
          <a:p>
            <a:r>
              <a:rPr lang="en-US" sz="1200" b="0" i="1" u="none" strike="noStrike" kern="1200" baseline="0" dirty="0" smtClean="0">
                <a:solidFill>
                  <a:schemeClr val="tx1"/>
                </a:solidFill>
                <a:latin typeface="+mn-lt"/>
                <a:ea typeface="+mn-ea"/>
                <a:cs typeface="+mn-cs"/>
              </a:rPr>
              <a:t>Diagnosis</a:t>
            </a:r>
            <a:r>
              <a:rPr lang="en-US" sz="1200" b="0" i="0" u="none" strike="noStrike" kern="1200" baseline="0" dirty="0" smtClean="0">
                <a:solidFill>
                  <a:schemeClr val="tx1"/>
                </a:solidFill>
                <a:latin typeface="+mn-lt"/>
                <a:ea typeface="+mn-ea"/>
                <a:cs typeface="+mn-cs"/>
              </a:rPr>
              <a:t>: FISH testing for 22q11 deletion. </a:t>
            </a:r>
            <a:endParaRPr lang="en-US" sz="1200" b="1"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Others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other syndromes of which one needs to be aware also. Among others these include </a:t>
            </a:r>
            <a:r>
              <a:rPr lang="en-US" sz="1200" b="0" i="1" u="none" strike="noStrike" kern="1200" baseline="0" dirty="0" smtClean="0">
                <a:solidFill>
                  <a:schemeClr val="tx1"/>
                </a:solidFill>
                <a:latin typeface="+mn-lt"/>
                <a:ea typeface="+mn-ea"/>
                <a:cs typeface="+mn-cs"/>
              </a:rPr>
              <a:t>Turner syndrome </a:t>
            </a:r>
            <a:r>
              <a:rPr lang="en-US" sz="1200" b="0" i="0" u="none" strike="noStrike" kern="1200" baseline="0" dirty="0" smtClean="0">
                <a:solidFill>
                  <a:schemeClr val="tx1"/>
                </a:solidFill>
                <a:latin typeface="+mn-lt"/>
                <a:ea typeface="+mn-ea"/>
                <a:cs typeface="+mn-cs"/>
              </a:rPr>
              <a:t>– a single X chromosome with no paired X or Y, responsible for short stature and possibly intellectual disability; </a:t>
            </a:r>
            <a:r>
              <a:rPr lang="en-US" sz="1200" b="0" i="1" u="none" strike="noStrike" kern="1200" baseline="0" dirty="0" smtClean="0">
                <a:solidFill>
                  <a:schemeClr val="tx1"/>
                </a:solidFill>
                <a:latin typeface="+mn-lt"/>
                <a:ea typeface="+mn-ea"/>
                <a:cs typeface="+mn-cs"/>
              </a:rPr>
              <a:t>Smith- </a:t>
            </a:r>
            <a:r>
              <a:rPr lang="en-US" sz="1200" b="0" i="1" u="none" strike="noStrike" kern="1200" baseline="0" dirty="0" err="1" smtClean="0">
                <a:solidFill>
                  <a:schemeClr val="tx1"/>
                </a:solidFill>
                <a:latin typeface="+mn-lt"/>
                <a:ea typeface="+mn-ea"/>
                <a:cs typeface="+mn-cs"/>
              </a:rPr>
              <a:t>Magenis</a:t>
            </a:r>
            <a:r>
              <a:rPr lang="en-US" sz="1200" b="0" i="1" u="none" strike="noStrike" kern="1200" baseline="0" dirty="0" smtClean="0">
                <a:solidFill>
                  <a:schemeClr val="tx1"/>
                </a:solidFill>
                <a:latin typeface="+mn-lt"/>
                <a:ea typeface="+mn-ea"/>
                <a:cs typeface="+mn-cs"/>
              </a:rPr>
              <a:t> syndrome </a:t>
            </a:r>
            <a:r>
              <a:rPr lang="en-US" sz="1200" b="0" i="0" u="none" strike="noStrike" kern="1200" baseline="0" dirty="0" smtClean="0">
                <a:solidFill>
                  <a:schemeClr val="tx1"/>
                </a:solidFill>
                <a:latin typeface="+mn-lt"/>
                <a:ea typeface="+mn-ea"/>
                <a:cs typeface="+mn-cs"/>
              </a:rPr>
              <a:t>– associated with loss of the RAI1 gene on chromosome 17 and is associated with sleep disturbance, short stature, temper tantrums, self-hugging, finger-licking, and self-injury; </a:t>
            </a:r>
            <a:r>
              <a:rPr lang="en-US" sz="1200" b="0" i="1" u="none" strike="noStrike" kern="1200" baseline="0" dirty="0" smtClean="0">
                <a:solidFill>
                  <a:schemeClr val="tx1"/>
                </a:solidFill>
                <a:latin typeface="+mn-lt"/>
                <a:ea typeface="+mn-ea"/>
                <a:cs typeface="+mn-cs"/>
              </a:rPr>
              <a:t>deletion or duplication of 16p11 </a:t>
            </a:r>
            <a:r>
              <a:rPr lang="en-US" sz="1200" b="0" i="0" u="none" strike="noStrike" kern="1200" baseline="0" dirty="0" smtClean="0">
                <a:solidFill>
                  <a:schemeClr val="tx1"/>
                </a:solidFill>
                <a:latin typeface="+mn-lt"/>
                <a:ea typeface="+mn-ea"/>
                <a:cs typeface="+mn-cs"/>
              </a:rPr>
              <a:t>which may predispose to autism, epilepsy, schizophrenia, and intellectual disability;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frequently asked question is: “Knowing what we know now about psychiatric genetics, is there a role for genetic testing for the common disorders?” In general, for most of the common child psychiatric conditions, there is no current role for genetic testing. Despite a proliferation of for-profit companies that test cheek swabs or salivary samples and provide genotyping results, the science of prediction for common genetic markers is not yet helpful to mental health professionals. In fact, it seems absurd to pay high fees for information about nonspecific genetic markers that may increase or decrease risk by 1%. It is especially silly to pay such fees when much better information can be gleaned from empirically-based clinical assessment of patients and documentation of their family history. Genetic testing is nevertheless indicated when two or more of the following conditions exist: </a:t>
            </a:r>
          </a:p>
          <a:p>
            <a:r>
              <a:rPr lang="en-US" sz="1200" b="0" i="0" u="none" strike="noStrike" kern="1200" baseline="0" dirty="0" smtClean="0">
                <a:solidFill>
                  <a:schemeClr val="tx1"/>
                </a:solidFill>
                <a:latin typeface="+mn-lt"/>
                <a:ea typeface="+mn-ea"/>
                <a:cs typeface="+mn-cs"/>
              </a:rPr>
              <a:t>Multiple congenital system involvement (e.g., cardiac, pulmonary, gastrointestinal) </a:t>
            </a:r>
          </a:p>
          <a:p>
            <a:r>
              <a:rPr lang="en-US" sz="1200" b="0" i="0" u="none" strike="noStrike" kern="1200" baseline="0" dirty="0" smtClean="0">
                <a:solidFill>
                  <a:schemeClr val="tx1"/>
                </a:solidFill>
                <a:latin typeface="+mn-lt"/>
                <a:ea typeface="+mn-ea"/>
                <a:cs typeface="+mn-cs"/>
              </a:rPr>
              <a:t>Presence of intellectual disability </a:t>
            </a:r>
          </a:p>
          <a:p>
            <a:r>
              <a:rPr lang="en-US" sz="1200" b="0" i="0" u="none" strike="noStrike" kern="1200" baseline="0" dirty="0" smtClean="0">
                <a:solidFill>
                  <a:schemeClr val="tx1"/>
                </a:solidFill>
                <a:latin typeface="+mn-lt"/>
                <a:ea typeface="+mn-ea"/>
                <a:cs typeface="+mn-cs"/>
              </a:rPr>
              <a:t>Presence of unusual or abnormal </a:t>
            </a:r>
            <a:r>
              <a:rPr lang="en-US" sz="1200" b="0" i="0" u="none" strike="noStrike" kern="1200" baseline="0" dirty="0" err="1" smtClean="0">
                <a:solidFill>
                  <a:schemeClr val="tx1"/>
                </a:solidFill>
                <a:latin typeface="+mn-lt"/>
                <a:ea typeface="+mn-ea"/>
                <a:cs typeface="+mn-cs"/>
              </a:rPr>
              <a:t>facies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Multiple affected individuals in a family.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general there is no current role for genetic testing for most of the common child psychiatric conditions. </a:t>
            </a:r>
          </a:p>
          <a:p>
            <a:r>
              <a:rPr lang="en-US" sz="1200" b="0" i="0" u="none" strike="noStrike" kern="1200" baseline="0" dirty="0" smtClean="0">
                <a:solidFill>
                  <a:schemeClr val="tx1"/>
                </a:solidFill>
                <a:latin typeface="+mn-lt"/>
                <a:ea typeface="+mn-ea"/>
                <a:cs typeface="+mn-cs"/>
              </a:rPr>
              <a:t>It was previously recommended that patient karyotyping and perhaps FISH testing be done in these situations (</a:t>
            </a:r>
            <a:r>
              <a:rPr lang="en-US" sz="1200" b="0" i="0" u="none" strike="noStrike" kern="1200" baseline="0" dirty="0" err="1" smtClean="0">
                <a:solidFill>
                  <a:schemeClr val="tx1"/>
                </a:solidFill>
                <a:latin typeface="+mn-lt"/>
                <a:ea typeface="+mn-ea"/>
                <a:cs typeface="+mn-cs"/>
              </a:rPr>
              <a:t>Tsuang</a:t>
            </a:r>
            <a:r>
              <a:rPr lang="en-US" sz="1200" b="0" i="0" u="none" strike="noStrike" kern="1200" baseline="0" dirty="0" smtClean="0">
                <a:solidFill>
                  <a:schemeClr val="tx1"/>
                </a:solidFill>
                <a:latin typeface="+mn-lt"/>
                <a:ea typeface="+mn-ea"/>
                <a:cs typeface="+mn-cs"/>
              </a:rPr>
              <a:t> et al, 2000). However, after these recommendations were made and many other guidelines came out, there have been significant advances in genetic technologies. At this point, for intellectual disability, autism spectrum disorders, or multiple congenital involvement the recommendation is to start with a chromosomal microarray assay rather than a standard or high resolution karyotype (Miller et al, 2010). If an abnormality is detected, it should be followed up by confirmation and the parents should be tested. If there are no chromosomal microarray abnormalities, but clinical findings suggest a genetic disorder, then more specific tests (e.g., single gene tests, FISH for fragile X, or methylation studies) can be performed. However, even the microarray technologies may soon be superseded by </a:t>
            </a:r>
            <a:r>
              <a:rPr lang="en-US" sz="1200" b="0" i="1" u="none" strike="noStrike" kern="1200" baseline="0" dirty="0" smtClean="0">
                <a:solidFill>
                  <a:schemeClr val="tx1"/>
                </a:solidFill>
                <a:latin typeface="+mn-lt"/>
                <a:ea typeface="+mn-ea"/>
                <a:cs typeface="+mn-cs"/>
              </a:rPr>
              <a:t>next-generation DNA sequencing </a:t>
            </a:r>
            <a:r>
              <a:rPr lang="en-US" sz="1200" b="0" i="0" u="none" strike="noStrike" kern="1200" baseline="0" dirty="0" smtClean="0">
                <a:solidFill>
                  <a:schemeClr val="tx1"/>
                </a:solidFill>
                <a:latin typeface="+mn-lt"/>
                <a:ea typeface="+mn-ea"/>
                <a:cs typeface="+mn-cs"/>
              </a:rPr>
              <a:t>technologies, which literally map every base-pairing in the genome (or the </a:t>
            </a:r>
            <a:r>
              <a:rPr lang="en-US" sz="1200" b="0" i="0" u="none" strike="noStrike" kern="1200" baseline="0" dirty="0" err="1" smtClean="0">
                <a:solidFill>
                  <a:schemeClr val="tx1"/>
                </a:solidFill>
                <a:latin typeface="+mn-lt"/>
                <a:ea typeface="+mn-ea"/>
                <a:cs typeface="+mn-cs"/>
              </a:rPr>
              <a:t>exome</a:t>
            </a:r>
            <a:r>
              <a:rPr lang="en-US" sz="1200" b="0" i="0" u="none" strike="noStrike" kern="1200" baseline="0" dirty="0" smtClean="0">
                <a:solidFill>
                  <a:schemeClr val="tx1"/>
                </a:solidFill>
                <a:latin typeface="+mn-lt"/>
                <a:ea typeface="+mn-ea"/>
                <a:cs typeface="+mn-cs"/>
              </a:rPr>
              <a:t>) of an individual.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the past 20 years, the field of child and adolescent psychiatry has benefitted from advances in behavioral and molecular genetics. While child psychiatric conditions were once assumed to be </a:t>
            </a:r>
            <a:r>
              <a:rPr lang="en-US" sz="1200" b="0" i="1" u="none" strike="noStrike" kern="1200" baseline="0" dirty="0" smtClean="0">
                <a:solidFill>
                  <a:schemeClr val="tx1"/>
                </a:solidFill>
                <a:latin typeface="+mn-lt"/>
                <a:ea typeface="+mn-ea"/>
                <a:cs typeface="+mn-cs"/>
              </a:rPr>
              <a:t>caused </a:t>
            </a:r>
            <a:r>
              <a:rPr lang="en-US" sz="1200" b="0" i="0" u="none" strike="noStrike" kern="1200" baseline="0" dirty="0" smtClean="0">
                <a:solidFill>
                  <a:schemeClr val="tx1"/>
                </a:solidFill>
                <a:latin typeface="+mn-lt"/>
                <a:ea typeface="+mn-ea"/>
                <a:cs typeface="+mn-cs"/>
              </a:rPr>
              <a:t>by mechanisms such as “fixation” in a particular phase of development or “refrigerator mothers”, the discovery of the </a:t>
            </a:r>
            <a:r>
              <a:rPr lang="en-US" sz="1200" b="0" i="0" u="none" strike="noStrike" kern="1200" baseline="0" dirty="0" err="1" smtClean="0">
                <a:solidFill>
                  <a:schemeClr val="tx1"/>
                </a:solidFill>
                <a:latin typeface="+mn-lt"/>
                <a:ea typeface="+mn-ea"/>
                <a:cs typeface="+mn-cs"/>
              </a:rPr>
              <a:t>familiality</a:t>
            </a:r>
            <a:r>
              <a:rPr lang="en-US" sz="1200" b="0" i="0" u="none" strike="noStrike" kern="1200" baseline="0" dirty="0" smtClean="0">
                <a:solidFill>
                  <a:schemeClr val="tx1"/>
                </a:solidFill>
                <a:latin typeface="+mn-lt"/>
                <a:ea typeface="+mn-ea"/>
                <a:cs typeface="+mn-cs"/>
              </a:rPr>
              <a:t> and heritability of these disorders has made it less fashionable to argue against the biological underpinnings of developmental psychopathology. On the other hand, most clinicians are primarily taught genetics based on single gene, </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inheritance. Because this kind of </a:t>
            </a:r>
            <a:r>
              <a:rPr lang="en-US" sz="1200" b="0" i="1" u="none" strike="noStrike" kern="1200" baseline="0" dirty="0" smtClean="0">
                <a:solidFill>
                  <a:schemeClr val="tx1"/>
                </a:solidFill>
                <a:latin typeface="+mn-lt"/>
                <a:ea typeface="+mn-ea"/>
                <a:cs typeface="+mn-cs"/>
              </a:rPr>
              <a:t>one-gene-one-disorder </a:t>
            </a:r>
            <a:r>
              <a:rPr lang="en-US" sz="1200" b="0" i="0" u="none" strike="noStrike" kern="1200" baseline="0" dirty="0" smtClean="0">
                <a:solidFill>
                  <a:schemeClr val="tx1"/>
                </a:solidFill>
                <a:latin typeface="+mn-lt"/>
                <a:ea typeface="+mn-ea"/>
                <a:cs typeface="+mn-cs"/>
              </a:rPr>
              <a:t>inheritance is relatively rare in child psychopathology, there has been a perception that psychiatric genetics is not moving fast enough to find the causes of child psychiatric conditions. Indeed, if ADHD, autism, or bipolar disorder in children were caused by a single gene, it would have been found by now. Instead, child psychiatric disorders are prime examples of complex traits. A </a:t>
            </a:r>
            <a:r>
              <a:rPr lang="en-US" sz="1200" b="0" i="1" u="none" strike="noStrike" kern="1200" baseline="0" dirty="0" smtClean="0">
                <a:solidFill>
                  <a:schemeClr val="tx1"/>
                </a:solidFill>
                <a:latin typeface="+mn-lt"/>
                <a:ea typeface="+mn-ea"/>
                <a:cs typeface="+mn-cs"/>
              </a:rPr>
              <a:t>complex trait </a:t>
            </a:r>
            <a:r>
              <a:rPr lang="en-US" sz="1200" b="0" i="0" u="none" strike="noStrike" kern="1200" baseline="0" dirty="0" smtClean="0">
                <a:solidFill>
                  <a:schemeClr val="tx1"/>
                </a:solidFill>
                <a:latin typeface="+mn-lt"/>
                <a:ea typeface="+mn-ea"/>
                <a:cs typeface="+mn-cs"/>
              </a:rPr>
              <a:t>is one that does not follow simple </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inheritance, but rather is associated with multiple genes (and, likely, multiple environments) operating together.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Jean-Baptiste Lamarck (1774-1829 ), a French biologist, developed a theory of evolution which included the idea that traits can be acquired and then passed along to offspring. During his life Lamarck’s ideas did not receive much support and scientific attention but have raised more interest recently. Forms of “soft” or epigenetic inheritance within organisms have been suggested as neo- Lamarckian in nature. </a:t>
            </a:r>
          </a:p>
          <a:p>
            <a:r>
              <a:rPr lang="en-US" sz="1200" b="0" i="0" u="none" strike="noStrike" kern="1200" baseline="0" dirty="0" smtClean="0">
                <a:solidFill>
                  <a:schemeClr val="tx1"/>
                </a:solidFill>
                <a:latin typeface="+mn-lt"/>
                <a:ea typeface="+mn-ea"/>
                <a:cs typeface="+mn-cs"/>
              </a:rPr>
              <a:t>“Lamarck is far from dead ... The inheritance of acquired characteristics is one of those ideas that holds out eternal fascination. It seems so right. If only inheritance were Lamarckian, evolution would be orderly, and efficient.”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(Hull DL (1984). Lamarck among the Anglos. Introduction to </a:t>
            </a:r>
            <a:r>
              <a:rPr lang="en-US" sz="1200" b="0" i="0" u="none" strike="noStrike" kern="1200" baseline="0" dirty="0" err="1" smtClean="0">
                <a:solidFill>
                  <a:schemeClr val="tx1"/>
                </a:solidFill>
                <a:latin typeface="+mn-lt"/>
                <a:ea typeface="+mn-ea"/>
                <a:cs typeface="+mn-cs"/>
              </a:rPr>
              <a:t>Lamark’s</a:t>
            </a:r>
            <a:r>
              <a:rPr lang="en-US" sz="1200" b="0" i="0" u="none" strike="noStrike" kern="1200" baseline="0" dirty="0" smtClean="0">
                <a:solidFill>
                  <a:schemeClr val="tx1"/>
                </a:solidFill>
                <a:latin typeface="+mn-lt"/>
                <a:ea typeface="+mn-ea"/>
                <a:cs typeface="+mn-cs"/>
              </a:rPr>
              <a:t> Zoological Philosophy. University of Chicago Press).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GENETIC COUNSELING IN MENTAL HEALTH SERVICES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awareness of genetic contributions to psychiatric symptoms can have important implications for diagnosis and patient care (Finn &amp; </a:t>
            </a:r>
            <a:r>
              <a:rPr lang="en-US" sz="1200" b="0" i="0" u="none" strike="noStrike" kern="1200" baseline="0" dirty="0" err="1" smtClean="0">
                <a:solidFill>
                  <a:schemeClr val="tx1"/>
                </a:solidFill>
                <a:latin typeface="+mn-lt"/>
                <a:ea typeface="+mn-ea"/>
                <a:cs typeface="+mn-cs"/>
              </a:rPr>
              <a:t>Smoller</a:t>
            </a:r>
            <a:r>
              <a:rPr lang="en-US" sz="1200" b="0" i="0" u="none" strike="noStrike" kern="1200" baseline="0" dirty="0" smtClean="0">
                <a:solidFill>
                  <a:schemeClr val="tx1"/>
                </a:solidFill>
                <a:latin typeface="+mn-lt"/>
                <a:ea typeface="+mn-ea"/>
                <a:cs typeface="+mn-cs"/>
              </a:rPr>
              <a:t>, 2006). When genetic counseling becomes relevant, the following points should be considered: Firstly, counseling begins with an accurate diagnosis. A careful history and physically examining the clinical characteristics of known conditions may point towards a particular diagnosis, which can then be used to educate families prior to genetic counseling. The education of individuals and families, be it broadly about genetic concepts or specifically about a suspected genetic syndrome, starts with the mental health professional or the primary care clinician. The primary care clinician should be consulted so that all testing and counseling is coordinated. Next, a genetics consultation can be offered prior to ordering testing. The referring clinician should inform the family that the yield of this kind of evaluation, especially in cases of autism and developmental delay, is likely to be low. After that, the evaluation should be tiered, in that the highest yield tests should be considered first. </a:t>
            </a:r>
          </a:p>
          <a:p>
            <a:r>
              <a:rPr lang="en-US" sz="1200" b="0" i="0" u="none" strike="noStrike" kern="1200" baseline="0" dirty="0" smtClean="0">
                <a:solidFill>
                  <a:schemeClr val="tx1"/>
                </a:solidFill>
                <a:latin typeface="+mn-lt"/>
                <a:ea typeface="+mn-ea"/>
                <a:cs typeface="+mn-cs"/>
              </a:rPr>
              <a:t>Genetic counseling should be provided as a part of the clinical genetics consultation and would include confirming the diagnosis, obtaining a family history, evaluating the intellectual and emotional capacity of family members, evaluating the burdens and benefits of testing, and forming a tiered plan (Schaefer &amp; Mendelsohn, 2013; Finn &amp; </a:t>
            </a:r>
            <a:r>
              <a:rPr lang="en-US" sz="1200" b="0" i="0" u="none" strike="noStrike" kern="1200" baseline="0" dirty="0" err="1" smtClean="0">
                <a:solidFill>
                  <a:schemeClr val="tx1"/>
                </a:solidFill>
                <a:latin typeface="+mn-lt"/>
                <a:ea typeface="+mn-ea"/>
                <a:cs typeface="+mn-cs"/>
              </a:rPr>
              <a:t>Smoller</a:t>
            </a:r>
            <a:r>
              <a:rPr lang="en-US" sz="1200" b="0" i="0" u="none" strike="noStrike" kern="1200" baseline="0" dirty="0" smtClean="0">
                <a:solidFill>
                  <a:schemeClr val="tx1"/>
                </a:solidFill>
                <a:latin typeface="+mn-lt"/>
                <a:ea typeface="+mn-ea"/>
                <a:cs typeface="+mn-cs"/>
              </a:rPr>
              <a:t>, 2006). Recurrence [WHAT DO YOU MEAN BY RECURRENCE?] risks should be discussed. Nondirective counseling should be made available to facilitate decision making about options for dealing with recurrence. Genetic counseling may be helpful to those who request it, but there is very little empirical evidence regarding who should receive such counseling, when they should receive it, and who should provide it. There is a clear need for systematic research in this area with suggestive findings that support the requirement for an increased knowledge base in genetic testing (Finn &amp; </a:t>
            </a:r>
            <a:r>
              <a:rPr lang="en-US" sz="1200" b="0" i="0" u="none" strike="noStrike" kern="1200" baseline="0" dirty="0" err="1" smtClean="0">
                <a:solidFill>
                  <a:schemeClr val="tx1"/>
                </a:solidFill>
                <a:latin typeface="+mn-lt"/>
                <a:ea typeface="+mn-ea"/>
                <a:cs typeface="+mn-cs"/>
              </a:rPr>
              <a:t>Smoller</a:t>
            </a:r>
            <a:r>
              <a:rPr lang="en-US" sz="1200" b="0" i="0" u="none" strike="noStrike" kern="1200" baseline="0" dirty="0" smtClean="0">
                <a:solidFill>
                  <a:schemeClr val="tx1"/>
                </a:solidFill>
                <a:latin typeface="+mn-lt"/>
                <a:ea typeface="+mn-ea"/>
                <a:cs typeface="+mn-cs"/>
              </a:rPr>
              <a:t>, 2006).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cell in the human body (except red blood cells) contains 23 pairs of chromosomes. Chromosomes are inherited: each parent contributes one chromosome per pair to their children. (a) Each chromosome is made up of a tightly coiled strand of DNA. When uncoiled it reveals (b) the familiar double-helix shape. If we picture DNA as a twisted ladder, the sides, made of sugar and phosphate molecules, are connected by (c) rungs made of chemicals called </a:t>
            </a:r>
            <a:r>
              <a:rPr lang="en-US" sz="1200" b="0" i="1" u="none" strike="noStrike" kern="1200" baseline="0" dirty="0" smtClean="0">
                <a:solidFill>
                  <a:schemeClr val="tx1"/>
                </a:solidFill>
                <a:latin typeface="+mn-lt"/>
                <a:ea typeface="+mn-ea"/>
                <a:cs typeface="+mn-cs"/>
              </a:rPr>
              <a:t>bases</a:t>
            </a:r>
            <a:r>
              <a:rPr lang="en-US" sz="1200" b="0" i="0" u="none" strike="noStrike" kern="1200" baseline="0" dirty="0" smtClean="0">
                <a:solidFill>
                  <a:schemeClr val="tx1"/>
                </a:solidFill>
                <a:latin typeface="+mn-lt"/>
                <a:ea typeface="+mn-ea"/>
                <a:cs typeface="+mn-cs"/>
              </a:rPr>
              <a:t>—adenine (A), thymine (T), guanine (G), and cytosine (C)—that form interlocking pairs. The order of these bases along the length of the ladder is called the DNA sequence. </a:t>
            </a:r>
          </a:p>
          <a:p>
            <a:r>
              <a:rPr lang="en-US" sz="1200" b="0" i="0" u="none" strike="noStrike" kern="1200" baseline="0" dirty="0" smtClean="0">
                <a:solidFill>
                  <a:schemeClr val="tx1"/>
                </a:solidFill>
                <a:latin typeface="+mn-lt"/>
                <a:ea typeface="+mn-ea"/>
                <a:cs typeface="+mn-cs"/>
              </a:rPr>
              <a:t>E </a:t>
            </a:r>
            <a:r>
              <a:rPr lang="en-US" sz="1200" b="0" i="0" u="none" strike="noStrike" kern="1200" baseline="0" dirty="0" err="1" smtClean="0">
                <a:solidFill>
                  <a:schemeClr val="tx1"/>
                </a:solidFill>
                <a:latin typeface="+mn-lt"/>
                <a:ea typeface="+mn-ea"/>
                <a:cs typeface="+mn-cs"/>
              </a:rPr>
              <a:t>Branscomb</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other key concept is necessary here to make it clear why we examine DNA in child psychiatry. DNA is passed on from parent to child. DNA is a double stranded molecule that contains one strand from one parent and a second strand from the other parent. On each of these strands, or </a:t>
            </a:r>
            <a:r>
              <a:rPr lang="en-US" sz="1200" b="0" i="1" u="none" strike="noStrike" kern="1200" baseline="0" dirty="0" smtClean="0">
                <a:solidFill>
                  <a:schemeClr val="tx1"/>
                </a:solidFill>
                <a:latin typeface="+mn-lt"/>
                <a:ea typeface="+mn-ea"/>
                <a:cs typeface="+mn-cs"/>
              </a:rPr>
              <a:t>chromatids</a:t>
            </a:r>
            <a:r>
              <a:rPr lang="en-US" sz="1200" b="0" i="0" u="none" strike="noStrike" kern="1200" baseline="0" dirty="0" smtClean="0">
                <a:solidFill>
                  <a:schemeClr val="tx1"/>
                </a:solidFill>
                <a:latin typeface="+mn-lt"/>
                <a:ea typeface="+mn-ea"/>
                <a:cs typeface="+mn-cs"/>
              </a:rPr>
              <a:t>, are strings of nucleotides, some of which cluster into functional units, or genes, that code for protein. Other parts of the chromatid are intragenic or </a:t>
            </a:r>
            <a:r>
              <a:rPr lang="en-US" sz="1200" b="0" i="1" u="none" strike="noStrike" kern="1200" baseline="0" dirty="0" smtClean="0">
                <a:solidFill>
                  <a:schemeClr val="tx1"/>
                </a:solidFill>
                <a:latin typeface="+mn-lt"/>
                <a:ea typeface="+mn-ea"/>
                <a:cs typeface="+mn-cs"/>
              </a:rPr>
              <a:t>in-between genes</a:t>
            </a:r>
            <a:r>
              <a:rPr lang="en-US" sz="1200" b="0" i="0" u="none" strike="noStrike" kern="1200" baseline="0" dirty="0" smtClean="0">
                <a:solidFill>
                  <a:schemeClr val="tx1"/>
                </a:solidFill>
                <a:latin typeface="+mn-lt"/>
                <a:ea typeface="+mn-ea"/>
                <a:cs typeface="+mn-cs"/>
              </a:rPr>
              <a:t>. These regions themselves may also be important to the function of proteins, possibly indirectly. Both genes and intragenic regions are passed from parent to child. Genes often come in two forms, called </a:t>
            </a:r>
            <a:r>
              <a:rPr lang="en-US" sz="1200" b="0" i="1" u="none" strike="noStrike" kern="1200" baseline="0" dirty="0" smtClean="0">
                <a:solidFill>
                  <a:schemeClr val="tx1"/>
                </a:solidFill>
                <a:latin typeface="+mn-lt"/>
                <a:ea typeface="+mn-ea"/>
                <a:cs typeface="+mn-cs"/>
              </a:rPr>
              <a:t>alleles</a:t>
            </a:r>
            <a:r>
              <a:rPr lang="en-US" sz="1200" b="0" i="0" u="none" strike="noStrike" kern="1200" baseline="0" dirty="0" smtClean="0">
                <a:solidFill>
                  <a:schemeClr val="tx1"/>
                </a:solidFill>
                <a:latin typeface="+mn-lt"/>
                <a:ea typeface="+mn-ea"/>
                <a:cs typeface="+mn-cs"/>
              </a:rPr>
              <a:t>. A child, therefore, receives one allele from his or her father and another allele from his or her mother. Thus, if one were to determine that specific alleles of a gene follow along with a particular disorder within a family, one could derive associations between specific genes and specific disorders.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James Watson and Francis Crick, together with Maurice Wilkins, were awarded the 1962 Nobel Prize in Medicine for their discovery of the structure of DNA. Click on the image to view James Watson relate the frank and funny story of how he and Francis Crick, discovered the structure of DNA (20:54).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Central to psychiatric genetics is the fundamental notion that in the nucleus of the cell, deoxyribonucleic acid (DNA) is transcribed into messenger ribonucleic acid (mRNA), which is then translated in the ribosome via transfer RNA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into protein. Proteins do the work of the cell – being transported in and out of the cell membrane to serve as receptors for neurotransmitters, changing the way that the cell fires, serving as messengers for other biological systems, etc. This </a:t>
            </a:r>
            <a:r>
              <a:rPr lang="en-US" sz="1200" b="0" i="1" u="none" strike="noStrike" kern="1200" baseline="0" dirty="0" smtClean="0">
                <a:solidFill>
                  <a:schemeClr val="tx1"/>
                </a:solidFill>
                <a:latin typeface="+mn-lt"/>
                <a:ea typeface="+mn-ea"/>
                <a:cs typeface="+mn-cs"/>
              </a:rPr>
              <a:t>central dogma </a:t>
            </a:r>
            <a:r>
              <a:rPr lang="en-US" sz="1200" b="0" i="0" u="none" strike="noStrike" kern="1200" baseline="0" dirty="0" smtClean="0">
                <a:solidFill>
                  <a:schemeClr val="tx1"/>
                </a:solidFill>
                <a:latin typeface="+mn-lt"/>
                <a:ea typeface="+mn-ea"/>
                <a:cs typeface="+mn-cs"/>
              </a:rPr>
              <a:t>of biology that DNA -&gt;RNA -&gt; protein provides the basis for all other associations that we will discuss. Because the proteins in neurons start first as a basic code in DNA, the way that neurons function can be affected by the variation in the DNA code. Further, because DNA in each cell is, at least in structure, essentially the same pattern of nucleotide base pairings, one need not look at neurons directly to make these associations. DNA taken from any cell in the body (although most frequently from blood lymphocytes or cheek/salivary epidermal tissue) can provide insight into the DNA sequence throughout the rest of the body. If a change in the DNA code is associated differentially with a psychiatric condition, one would be a step closer to understanding the biological system that undergirds that condition.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 there a term that you don’t know? Click on the image to find a description and images of common genetic terms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other key concept is necessary here to make it clear why we examine DNA in child psychiatry. DNA is passed on from parent to child. DNA is a double stranded molecule that contains one strand from one parent and a second strand from the other parent. On each of these strands, or </a:t>
            </a:r>
            <a:r>
              <a:rPr lang="en-US" sz="1200" b="0" i="1" u="none" strike="noStrike" kern="1200" baseline="0" dirty="0" smtClean="0">
                <a:solidFill>
                  <a:schemeClr val="tx1"/>
                </a:solidFill>
                <a:latin typeface="+mn-lt"/>
                <a:ea typeface="+mn-ea"/>
                <a:cs typeface="+mn-cs"/>
              </a:rPr>
              <a:t>chromatids</a:t>
            </a:r>
            <a:r>
              <a:rPr lang="en-US" sz="1200" b="0" i="0" u="none" strike="noStrike" kern="1200" baseline="0" dirty="0" smtClean="0">
                <a:solidFill>
                  <a:schemeClr val="tx1"/>
                </a:solidFill>
                <a:latin typeface="+mn-lt"/>
                <a:ea typeface="+mn-ea"/>
                <a:cs typeface="+mn-cs"/>
              </a:rPr>
              <a:t>, are strings of nucleotides, some of which cluster into functional units, or genes, that code for protein. Other parts of the chromatid are intragenic or </a:t>
            </a:r>
            <a:r>
              <a:rPr lang="en-US" sz="1200" b="0" i="1" u="none" strike="noStrike" kern="1200" baseline="0" dirty="0" smtClean="0">
                <a:solidFill>
                  <a:schemeClr val="tx1"/>
                </a:solidFill>
                <a:latin typeface="+mn-lt"/>
                <a:ea typeface="+mn-ea"/>
                <a:cs typeface="+mn-cs"/>
              </a:rPr>
              <a:t>in-between genes</a:t>
            </a:r>
            <a:r>
              <a:rPr lang="en-US" sz="1200" b="0" i="0" u="none" strike="noStrike" kern="1200" baseline="0" dirty="0" smtClean="0">
                <a:solidFill>
                  <a:schemeClr val="tx1"/>
                </a:solidFill>
                <a:latin typeface="+mn-lt"/>
                <a:ea typeface="+mn-ea"/>
                <a:cs typeface="+mn-cs"/>
              </a:rPr>
              <a:t>. These regions themselves may also be important to the function of proteins, possibly indirectly. Both genes and intragenic regions are passed from parent to child. Genes often come in two forms, called </a:t>
            </a:r>
            <a:r>
              <a:rPr lang="en-US" sz="1200" b="0" i="1" u="none" strike="noStrike" kern="1200" baseline="0" dirty="0" smtClean="0">
                <a:solidFill>
                  <a:schemeClr val="tx1"/>
                </a:solidFill>
                <a:latin typeface="+mn-lt"/>
                <a:ea typeface="+mn-ea"/>
                <a:cs typeface="+mn-cs"/>
              </a:rPr>
              <a:t>alleles</a:t>
            </a:r>
            <a:r>
              <a:rPr lang="en-US" sz="1200" b="0" i="0" u="none" strike="noStrike" kern="1200" baseline="0" dirty="0" smtClean="0">
                <a:solidFill>
                  <a:schemeClr val="tx1"/>
                </a:solidFill>
                <a:latin typeface="+mn-lt"/>
                <a:ea typeface="+mn-ea"/>
                <a:cs typeface="+mn-cs"/>
              </a:rPr>
              <a:t>. A child, therefore, receives one allele from his or her father and another allele from his or her mother. Thus, if one were to determine that specific alleles of a gene follow along with a particular disorder within a family, one could derive associations between specific genes and specific disorders.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half of the DNA in an individual is transmitted from the mother and half from the father, this has enabled clinicians and researchers to be able to determine specific inheritance patterns for particular single gene disorders. For example, Huntington Chorea is inherited due to an expansion in the number </a:t>
            </a:r>
          </a:p>
          <a:p>
            <a:r>
              <a:rPr lang="en-US" sz="1200" b="0" i="0" u="none" strike="noStrike" kern="1200" baseline="0" dirty="0" smtClean="0">
                <a:solidFill>
                  <a:schemeClr val="tx1"/>
                </a:solidFill>
                <a:latin typeface="+mn-lt"/>
                <a:ea typeface="+mn-ea"/>
                <a:cs typeface="+mn-cs"/>
              </a:rPr>
              <a:t>of specific tri-nucleotide repeats at a particular area of the genome (4p16.3). This region of the chromosome is inherited from parent to child with worsening symptoms in each subsequent generation due to the accumulation of more repeats. Because of this inheritance pattern, the </a:t>
            </a:r>
            <a:r>
              <a:rPr lang="en-US" sz="1200" b="0" i="0" u="none" strike="noStrike" kern="1200" baseline="0" dirty="0" err="1" smtClean="0">
                <a:solidFill>
                  <a:schemeClr val="tx1"/>
                </a:solidFill>
                <a:latin typeface="+mn-lt"/>
                <a:ea typeface="+mn-ea"/>
                <a:cs typeface="+mn-cs"/>
              </a:rPr>
              <a:t>familiality</a:t>
            </a:r>
            <a:r>
              <a:rPr lang="en-US" sz="1200" b="0" i="0" u="none" strike="noStrike" kern="1200" baseline="0" dirty="0" smtClean="0">
                <a:solidFill>
                  <a:schemeClr val="tx1"/>
                </a:solidFill>
                <a:latin typeface="+mn-lt"/>
                <a:ea typeface="+mn-ea"/>
                <a:cs typeface="+mn-cs"/>
              </a:rPr>
              <a:t> was first established by examining and plotting out the histories of families with Huntington (see Figure A.13.1). This was followed by discovery of the pertinent chromosome, after which a particular gene in that region was identified. True to the </a:t>
            </a:r>
            <a:r>
              <a:rPr lang="en-US" sz="1200" b="0" i="1" u="none" strike="noStrike" kern="1200" baseline="0" dirty="0" smtClean="0">
                <a:solidFill>
                  <a:schemeClr val="tx1"/>
                </a:solidFill>
                <a:latin typeface="+mn-lt"/>
                <a:ea typeface="+mn-ea"/>
                <a:cs typeface="+mn-cs"/>
              </a:rPr>
              <a:t>central dogma </a:t>
            </a:r>
            <a:r>
              <a:rPr lang="en-US" sz="1200" b="0" i="0" u="none" strike="noStrike" kern="1200" baseline="0" dirty="0" smtClean="0">
                <a:solidFill>
                  <a:schemeClr val="tx1"/>
                </a:solidFill>
                <a:latin typeface="+mn-lt"/>
                <a:ea typeface="+mn-ea"/>
                <a:cs typeface="+mn-cs"/>
              </a:rPr>
              <a:t>above, this gene — </a:t>
            </a:r>
            <a:r>
              <a:rPr lang="en-US" sz="1200" b="0" i="1" u="none" strike="noStrike" kern="1200" baseline="0" dirty="0" err="1" smtClean="0">
                <a:solidFill>
                  <a:schemeClr val="tx1"/>
                </a:solidFill>
                <a:latin typeface="+mn-lt"/>
                <a:ea typeface="+mn-ea"/>
                <a:cs typeface="+mn-cs"/>
              </a:rPr>
              <a:t>huntingtin</a:t>
            </a:r>
            <a:r>
              <a:rPr lang="en-US" sz="1200" b="0" i="1" u="none" strike="noStrike" kern="1200" baseline="0" dirty="0" smtClean="0">
                <a:solidFill>
                  <a:schemeClr val="tx1"/>
                </a:solidFill>
                <a:latin typeface="+mn-lt"/>
                <a:ea typeface="+mn-ea"/>
                <a:cs typeface="+mn-cs"/>
              </a:rPr>
              <a:t> — </a:t>
            </a:r>
            <a:r>
              <a:rPr lang="en-US" sz="1200" b="0" i="0" u="none" strike="noStrike" kern="1200" baseline="0" dirty="0" smtClean="0">
                <a:solidFill>
                  <a:schemeClr val="tx1"/>
                </a:solidFill>
                <a:latin typeface="+mn-lt"/>
                <a:ea typeface="+mn-ea"/>
                <a:cs typeface="+mn-cs"/>
              </a:rPr>
              <a:t>codes for the </a:t>
            </a:r>
            <a:r>
              <a:rPr lang="en-US" sz="1200" b="0" i="1" u="none" strike="noStrike" kern="1200" baseline="0" dirty="0" err="1" smtClean="0">
                <a:solidFill>
                  <a:schemeClr val="tx1"/>
                </a:solidFill>
                <a:latin typeface="+mn-lt"/>
                <a:ea typeface="+mn-ea"/>
                <a:cs typeface="+mn-cs"/>
              </a:rPr>
              <a:t>huntingtin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protein which plays a role in the pathogenesis of Huntington chorea.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karyotype is the number and appearance of chromosomes in the nucleus of a cell. The term is also used to denote the complete set of chromosomes in an individual organism. Karyotypes describe the chromosome count of an organism, and what these chromosomes look like under a light microscope: length, the position of the centromeres, differences between the sex chromosomes, and any other physical characteristics. The figure on the left shows the karyotype of a normal human male, while the one on the right is the karyotype of a person with Down syndrome.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ALLELE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allele is an alternative form of a gene (one member of a pair) that is located at a specific position on a specific chromosome. These DNA </a:t>
            </a:r>
            <a:r>
              <a:rPr lang="en-US" sz="1200" b="0" i="0" u="none" strike="noStrike" kern="1200" baseline="0" dirty="0" err="1" smtClean="0">
                <a:solidFill>
                  <a:schemeClr val="tx1"/>
                </a:solidFill>
                <a:latin typeface="+mn-lt"/>
                <a:ea typeface="+mn-ea"/>
                <a:cs typeface="+mn-cs"/>
              </a:rPr>
              <a:t>codings</a:t>
            </a:r>
            <a:r>
              <a:rPr lang="en-US" sz="1200" b="0" i="0" u="none" strike="noStrike" kern="1200" baseline="0" dirty="0" smtClean="0">
                <a:solidFill>
                  <a:schemeClr val="tx1"/>
                </a:solidFill>
                <a:latin typeface="+mn-lt"/>
                <a:ea typeface="+mn-ea"/>
                <a:cs typeface="+mn-cs"/>
              </a:rPr>
              <a:t> determine distinct traits that can be passed on from parents to offspring. Individuals inherit two alleles for each gene, one from each parent. If the two alleles are the same, the individual is homozygous for that gene. If the alleles are different, the individual is heterozygous. In traditional </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genetics, alleles can be dominant or recessive. Under this model, if a trait is influenced only by a single gene, an organism that is heterozygous at a specific locus—and, therefore, carries one dominant and one recessive allele—will express the dominant phenotype. Alleles contribute to the organism’s phenotype, which is the outward appearance of the organism.  </a:t>
            </a:r>
            <a:r>
              <a:rPr lang="en-US" sz="1200" b="0" i="0" u="none" strike="noStrike" kern="1200" baseline="0" dirty="0" err="1" smtClean="0">
                <a:solidFill>
                  <a:schemeClr val="tx1"/>
                </a:solidFill>
                <a:latin typeface="+mn-lt"/>
                <a:ea typeface="+mn-ea"/>
                <a:cs typeface="+mn-cs"/>
              </a:rPr>
              <a:t>Allelesare</a:t>
            </a:r>
            <a:r>
              <a:rPr lang="en-US" sz="1200" b="0" i="0" u="none" strike="noStrike" kern="1200" baseline="0" dirty="0" smtClean="0">
                <a:solidFill>
                  <a:schemeClr val="tx1"/>
                </a:solidFill>
                <a:latin typeface="+mn-lt"/>
                <a:ea typeface="+mn-ea"/>
                <a:cs typeface="+mn-cs"/>
              </a:rPr>
              <a:t> divided into the “major” and the “minor” allele based on the allele of a gene that most frequently occurs in the population.  Alleles are considered “common” </a:t>
            </a:r>
            <a:r>
              <a:rPr lang="en-US" sz="1200" b="0" i="0" u="none" strike="noStrike" kern="1200" baseline="0" dirty="0" err="1" smtClean="0">
                <a:solidFill>
                  <a:schemeClr val="tx1"/>
                </a:solidFill>
                <a:latin typeface="+mn-lt"/>
                <a:ea typeface="+mn-ea"/>
                <a:cs typeface="+mn-cs"/>
              </a:rPr>
              <a:t>ifthey</a:t>
            </a:r>
            <a:r>
              <a:rPr lang="en-US" sz="1200" b="0" i="0" u="none" strike="noStrike" kern="1200" baseline="0" dirty="0" smtClean="0">
                <a:solidFill>
                  <a:schemeClr val="tx1"/>
                </a:solidFill>
                <a:latin typeface="+mn-lt"/>
                <a:ea typeface="+mn-ea"/>
                <a:cs typeface="+mn-cs"/>
              </a:rPr>
              <a:t> occur more often than 1% in a population. Otherwise, they are considered “rare.”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pedigrees, circles represent females and squares represent males.  Circles and squares are filled if that individual is </a:t>
            </a:r>
            <a:r>
              <a:rPr lang="en-US" sz="1200" b="0" i="0" u="none" strike="noStrike" kern="1200" baseline="0" dirty="0" err="1" smtClean="0">
                <a:solidFill>
                  <a:schemeClr val="tx1"/>
                </a:solidFill>
                <a:latin typeface="+mn-lt"/>
                <a:ea typeface="+mn-ea"/>
                <a:cs typeface="+mn-cs"/>
              </a:rPr>
              <a:t>affecd</a:t>
            </a:r>
            <a:r>
              <a:rPr lang="en-US" sz="1200" b="0" i="0" u="none" strike="noStrike" kern="1200" baseline="0" dirty="0" smtClean="0">
                <a:solidFill>
                  <a:schemeClr val="tx1"/>
                </a:solidFill>
                <a:latin typeface="+mn-lt"/>
                <a:ea typeface="+mn-ea"/>
                <a:cs typeface="+mn-cs"/>
              </a:rPr>
              <a:t> by the trait being diagrammed.  Horizontal lines connecting individuals represent a mating pair.  Vertical lines represent the offspring of that mating pair.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most child psychiatric disorders, however, the </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pattern does not hold. Instead, child and adolescent psychiatric disorders are related to genetics in one of three scenarios, which are not mutually exclusive: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common disease-common variant </a:t>
            </a:r>
            <a:r>
              <a:rPr lang="en-US" sz="1200" b="0" i="0" u="none" strike="noStrike" kern="1200" baseline="0" dirty="0" smtClean="0">
                <a:solidFill>
                  <a:schemeClr val="tx1"/>
                </a:solidFill>
                <a:latin typeface="+mn-lt"/>
                <a:ea typeface="+mn-ea"/>
                <a:cs typeface="+mn-cs"/>
              </a:rPr>
              <a:t>hypothesis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rare-variant-common disease </a:t>
            </a:r>
            <a:r>
              <a:rPr lang="en-US" sz="1200" b="0" i="0" u="none" strike="noStrike" kern="1200" baseline="0" dirty="0" smtClean="0">
                <a:solidFill>
                  <a:schemeClr val="tx1"/>
                </a:solidFill>
                <a:latin typeface="+mn-lt"/>
                <a:ea typeface="+mn-ea"/>
                <a:cs typeface="+mn-cs"/>
              </a:rPr>
              <a:t>hypothesis; and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gene-environment interaction </a:t>
            </a:r>
            <a:r>
              <a:rPr lang="en-US" sz="1200" b="0" i="0" u="none" strike="noStrike" kern="1200" baseline="0" dirty="0" smtClean="0">
                <a:solidFill>
                  <a:schemeClr val="tx1"/>
                </a:solidFill>
                <a:latin typeface="+mn-lt"/>
                <a:ea typeface="+mn-ea"/>
                <a:cs typeface="+mn-cs"/>
              </a:rPr>
              <a:t>hypothesis.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each of these hypotheses has stemmed from, and has led to, slightly different approaches in the literature, we review them each briefly.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Common Disease-Common Variant Hypothesis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hypothesis, child psychiatric disorders are due to the accumulation of </a:t>
            </a:r>
            <a:r>
              <a:rPr lang="en-US" sz="1200" b="0" i="1" u="none" strike="noStrike" kern="1200" baseline="0" dirty="0" smtClean="0">
                <a:solidFill>
                  <a:schemeClr val="tx1"/>
                </a:solidFill>
                <a:latin typeface="+mn-lt"/>
                <a:ea typeface="+mn-ea"/>
                <a:cs typeface="+mn-cs"/>
              </a:rPr>
              <a:t>multiple common genes</a:t>
            </a:r>
            <a:r>
              <a:rPr lang="en-US" sz="1200" b="0" i="0" u="none" strike="noStrike" kern="1200" baseline="0" dirty="0" smtClean="0">
                <a:solidFill>
                  <a:schemeClr val="tx1"/>
                </a:solidFill>
                <a:latin typeface="+mn-lt"/>
                <a:ea typeface="+mn-ea"/>
                <a:cs typeface="+mn-cs"/>
              </a:rPr>
              <a:t>, each of which has a minor additive effect on the presentation of the illness. In this hypothesis, genes which may otherwise have been selected against through natural selection are kept in the population because in other environments and in combination with certain other genes they are advantageous. When enough of the risk alleles are put together, however, the combined effect pushes the child towards a particular disorder. Support for this hypothesis comes from findings like those of </a:t>
            </a:r>
            <a:r>
              <a:rPr lang="en-US" sz="1200" b="0" i="0" u="none" strike="noStrike" kern="1200" baseline="0" dirty="0" err="1" smtClean="0">
                <a:solidFill>
                  <a:schemeClr val="tx1"/>
                </a:solidFill>
                <a:latin typeface="+mn-lt"/>
                <a:ea typeface="+mn-ea"/>
                <a:cs typeface="+mn-cs"/>
              </a:rPr>
              <a:t>Constantino</a:t>
            </a:r>
            <a:r>
              <a:rPr lang="en-US" sz="1200" b="0" i="0" u="none" strike="noStrike" kern="1200" baseline="0" dirty="0" smtClean="0">
                <a:solidFill>
                  <a:schemeClr val="tx1"/>
                </a:solidFill>
                <a:latin typeface="+mn-lt"/>
                <a:ea typeface="+mn-ea"/>
                <a:cs typeface="+mn-cs"/>
              </a:rPr>
              <a:t> et al (2010) who showed using quantitative measurement that </a:t>
            </a:r>
            <a:r>
              <a:rPr lang="en-US" sz="1200" b="0" i="0" u="none" strike="noStrike" kern="1200" baseline="0" dirty="0" err="1" smtClean="0">
                <a:solidFill>
                  <a:schemeClr val="tx1"/>
                </a:solidFill>
                <a:latin typeface="+mn-lt"/>
                <a:ea typeface="+mn-ea"/>
                <a:cs typeface="+mn-cs"/>
              </a:rPr>
              <a:t>subsyndromal</a:t>
            </a:r>
            <a:r>
              <a:rPr lang="en-US" sz="1200" b="0" i="0" u="none" strike="noStrike" kern="1200" baseline="0" dirty="0" smtClean="0">
                <a:solidFill>
                  <a:schemeClr val="tx1"/>
                </a:solidFill>
                <a:latin typeface="+mn-lt"/>
                <a:ea typeface="+mn-ea"/>
                <a:cs typeface="+mn-cs"/>
              </a:rPr>
              <a:t> autistic traits are found in siblings of individuals with autism. Similar arguments have been made for ADHD. This suggests that there is a familial aggregation of genes that affect the individual, but one individual has an overall higher </a:t>
            </a:r>
            <a:r>
              <a:rPr lang="en-US" sz="1200" b="0" i="1" u="none" strike="noStrike" kern="1200" baseline="0" dirty="0" smtClean="0">
                <a:solidFill>
                  <a:schemeClr val="tx1"/>
                </a:solidFill>
                <a:latin typeface="+mn-lt"/>
                <a:ea typeface="+mn-ea"/>
                <a:cs typeface="+mn-cs"/>
              </a:rPr>
              <a:t>dose </a:t>
            </a:r>
            <a:r>
              <a:rPr lang="en-US" sz="1200" b="0" i="0" u="none" strike="noStrike" kern="1200" baseline="0" dirty="0" smtClean="0">
                <a:solidFill>
                  <a:schemeClr val="tx1"/>
                </a:solidFill>
                <a:latin typeface="+mn-lt"/>
                <a:ea typeface="+mn-ea"/>
                <a:cs typeface="+mn-cs"/>
              </a:rPr>
              <a:t>of them. Further support for this hypothesis comes from findings in the literature of combined additive genetics of disorders (as we will see below under “twin studies” and “genome-wide complex trait analysis”). Consistent with this has also been the relatively minimal findings of genes of major effect for child psychiatric disorders when </a:t>
            </a:r>
            <a:r>
              <a:rPr lang="en-US" sz="1200" b="0" i="1" u="none" strike="noStrike" kern="1200" baseline="0" dirty="0" smtClean="0">
                <a:solidFill>
                  <a:schemeClr val="tx1"/>
                </a:solidFill>
                <a:latin typeface="+mn-lt"/>
                <a:ea typeface="+mn-ea"/>
                <a:cs typeface="+mn-cs"/>
              </a:rPr>
              <a:t>genome-wide association studies </a:t>
            </a:r>
            <a:r>
              <a:rPr lang="en-US" sz="1200" b="0" i="0" u="none" strike="noStrike" kern="1200" baseline="0" dirty="0" smtClean="0">
                <a:solidFill>
                  <a:schemeClr val="tx1"/>
                </a:solidFill>
                <a:latin typeface="+mn-lt"/>
                <a:ea typeface="+mn-ea"/>
                <a:cs typeface="+mn-cs"/>
              </a:rPr>
              <a:t>(GWAS) are performed.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Rare-Variant-Common Disease Hypothesis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hypothesis holds that common psychiatric disorders are associated with an </a:t>
            </a:r>
            <a:r>
              <a:rPr lang="en-US" sz="1200" b="0" i="1" u="none" strike="noStrike" kern="1200" baseline="0" dirty="0" smtClean="0">
                <a:solidFill>
                  <a:schemeClr val="tx1"/>
                </a:solidFill>
                <a:latin typeface="+mn-lt"/>
                <a:ea typeface="+mn-ea"/>
                <a:cs typeface="+mn-cs"/>
              </a:rPr>
              <a:t>accumulation of rare mutations </a:t>
            </a:r>
            <a:r>
              <a:rPr lang="en-US" sz="1200" b="0" i="0" u="none" strike="noStrike" kern="1200" baseline="0" dirty="0" smtClean="0">
                <a:solidFill>
                  <a:schemeClr val="tx1"/>
                </a:solidFill>
                <a:latin typeface="+mn-lt"/>
                <a:ea typeface="+mn-ea"/>
                <a:cs typeface="+mn-cs"/>
              </a:rPr>
              <a:t>in a population. Proponents of this hypothesis would postulate that one or several of these rare (less than 1% allele frequency) mutations placed along the same critical developmental pathway may push the organism towards having a child psychiatric condition (Hoffman &amp; State, 2010). This model has been used to help explain disorders in which there is the appearance of a new condition in an otherwise healthy family. This might occur because, at times, the process of DNA replication and subsequent inheritance is not perfect, leading to changes in the gene sequence that are passed from mother or father to child. This process of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mutation allows for new mutations to be passed onto the child. In the rare-variant-common disease hypothesis, these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mutations become problematic when they accumulate. For example, these rare variants are overrepresented in autistic families where there is a single autistic individual (so-called, “simplex” families) (</a:t>
            </a:r>
            <a:r>
              <a:rPr lang="en-US" sz="1200" b="0" i="0" u="none" strike="noStrike" kern="1200" baseline="0" dirty="0" err="1" smtClean="0">
                <a:solidFill>
                  <a:schemeClr val="tx1"/>
                </a:solidFill>
                <a:latin typeface="+mn-lt"/>
                <a:ea typeface="+mn-ea"/>
                <a:cs typeface="+mn-cs"/>
              </a:rPr>
              <a:t>Sebat</a:t>
            </a:r>
            <a:r>
              <a:rPr lang="en-US" sz="1200" b="0" i="0" u="none" strike="noStrike" kern="1200" baseline="0" dirty="0" smtClean="0">
                <a:solidFill>
                  <a:schemeClr val="tx1"/>
                </a:solidFill>
                <a:latin typeface="+mn-lt"/>
                <a:ea typeface="+mn-ea"/>
                <a:cs typeface="+mn-cs"/>
              </a:rPr>
              <a:t> et al, 2007). Because these are new mutations that can then be passed along, they can have profound effects on each subsequent generation, making their concentration in the gene pool stronger. At their extreme, rare variant mutations can act more like </a:t>
            </a:r>
            <a:r>
              <a:rPr lang="en-US" sz="1200" b="0" i="0" u="none" strike="noStrike" kern="1200" baseline="0" dirty="0" err="1" smtClean="0">
                <a:solidFill>
                  <a:schemeClr val="tx1"/>
                </a:solidFill>
                <a:latin typeface="+mn-lt"/>
                <a:ea typeface="+mn-ea"/>
                <a:cs typeface="+mn-cs"/>
              </a:rPr>
              <a:t>Mendelian</a:t>
            </a:r>
            <a:r>
              <a:rPr lang="en-US" sz="1200" b="0" i="0" u="none" strike="noStrike" kern="1200" baseline="0" dirty="0" smtClean="0">
                <a:solidFill>
                  <a:schemeClr val="tx1"/>
                </a:solidFill>
                <a:latin typeface="+mn-lt"/>
                <a:ea typeface="+mn-ea"/>
                <a:cs typeface="+mn-cs"/>
              </a:rPr>
              <a:t> traits which can then be inherited if the individual reproduces.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Gene-Environment Interaction Hypothesis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hypothesis, it is assumed that either common variants or rare variants (most often the former) only have an effect on the expression of a child psychiatric condition if placed into an environment in which those particular genes were expressed and could therefore be deleterious. As noted below, this hypothesis has been quite central to plant genetics for some time, but really came into the human behavioral genetic literature with findings of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and Moffitt in the early 2000’s with a series of influential papers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et al, 2002;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et al, 2003) proposing that the type of environment in which a child was raised placed them at higher risk for later illness, depending on their genotype. While these findings have had variable success in replication, they have provided the foundation for the burgeoning field of epigenetics and gene expression in child and adolescent psychiatry. </a:t>
            </a:r>
          </a:p>
          <a:p>
            <a:r>
              <a:rPr lang="en-US" sz="1200" b="0" i="0" u="none" strike="noStrike" kern="1200" baseline="0" dirty="0" smtClean="0">
                <a:solidFill>
                  <a:schemeClr val="tx1"/>
                </a:solidFill>
                <a:latin typeface="+mn-lt"/>
                <a:ea typeface="+mn-ea"/>
                <a:cs typeface="+mn-cs"/>
              </a:rPr>
              <a:t>In the following section, we will describe the types of genetics studies that one is likely to encounter in the child and adolescent psychiatric literature and will key them back to these three hypotheses.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wish to increase your knowledge of </a:t>
            </a:r>
            <a:r>
              <a:rPr lang="en-US" sz="1200" b="0" i="0" u="none" strike="noStrike" kern="1200" baseline="0" dirty="0" err="1" smtClean="0">
                <a:solidFill>
                  <a:schemeClr val="tx1"/>
                </a:solidFill>
                <a:latin typeface="+mn-lt"/>
                <a:ea typeface="+mn-ea"/>
                <a:cs typeface="+mn-cs"/>
              </a:rPr>
              <a:t>behavioural</a:t>
            </a:r>
            <a:r>
              <a:rPr lang="en-US" sz="1200" b="0" i="0" u="none" strike="noStrike" kern="1200" baseline="0" dirty="0" smtClean="0">
                <a:solidFill>
                  <a:schemeClr val="tx1"/>
                </a:solidFill>
                <a:latin typeface="+mn-lt"/>
                <a:ea typeface="+mn-ea"/>
                <a:cs typeface="+mn-cs"/>
              </a:rPr>
              <a:t> genetics you may want to </a:t>
            </a:r>
            <a:r>
              <a:rPr lang="en-US" sz="1200" b="0" i="0" u="none" strike="noStrike" kern="1200" baseline="0" dirty="0" err="1" smtClean="0">
                <a:solidFill>
                  <a:schemeClr val="tx1"/>
                </a:solidFill>
                <a:latin typeface="+mn-lt"/>
                <a:ea typeface="+mn-ea"/>
                <a:cs typeface="+mn-cs"/>
              </a:rPr>
              <a:t>enrol</a:t>
            </a:r>
            <a:r>
              <a:rPr lang="en-US" sz="1200" b="0" i="0" u="none" strike="noStrike" kern="1200" baseline="0" dirty="0" smtClean="0">
                <a:solidFill>
                  <a:schemeClr val="tx1"/>
                </a:solidFill>
                <a:latin typeface="+mn-lt"/>
                <a:ea typeface="+mn-ea"/>
                <a:cs typeface="+mn-cs"/>
              </a:rPr>
              <a:t> in the MOOC “Introduction to Human Behavioral Genetics” by Matt </a:t>
            </a:r>
            <a:r>
              <a:rPr lang="en-US" sz="1200" b="0" i="0" u="none" strike="noStrike" kern="1200" baseline="0" dirty="0" err="1" smtClean="0">
                <a:solidFill>
                  <a:schemeClr val="tx1"/>
                </a:solidFill>
                <a:latin typeface="+mn-lt"/>
                <a:ea typeface="+mn-ea"/>
                <a:cs typeface="+mn-cs"/>
              </a:rPr>
              <a:t>McGue</a:t>
            </a:r>
            <a:r>
              <a:rPr lang="en-US" sz="1200" b="0" i="0" u="none" strike="noStrike" kern="1200" baseline="0" dirty="0" smtClean="0">
                <a:solidFill>
                  <a:schemeClr val="tx1"/>
                </a:solidFill>
                <a:latin typeface="+mn-lt"/>
                <a:ea typeface="+mn-ea"/>
                <a:cs typeface="+mn-cs"/>
              </a:rPr>
              <a:t> of the University of Minnesota. This course entails committing 3-5 hours/week during 8 weeks. Click on the image to access the course (it requires registration but it is free).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we describe the types of genetic studies likely to appear in the literature and provide some detail as to the questions that they are able to address. Under the section “when is genetic testing appropriate” we provide information about specific clinical genetic tests. </a:t>
            </a:r>
          </a:p>
          <a:p>
            <a:r>
              <a:rPr lang="en-US" sz="1200" b="1" i="0" u="none" strike="noStrike" kern="1200" baseline="0" dirty="0" smtClean="0">
                <a:solidFill>
                  <a:schemeClr val="tx1"/>
                </a:solidFill>
                <a:latin typeface="+mn-lt"/>
                <a:ea typeface="+mn-ea"/>
                <a:cs typeface="+mn-cs"/>
              </a:rPr>
              <a:t>Family Studies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most fundamental type of genetic study is the study of families. As noted above, DNA is passed on from parent to child. Therefore, disorders in which genes are involved should run in families. Family studies have been useful for establishing the heritability of almost all child psychiatric conditions. Family studies require information from at least two, but most often three or more members of the family, and analyses to determine whether a trait is more likely to occur in certain families than in others. Of course, there is familial transmission of more than DNA from parent to child. Wealth, for example, although it runs in families, is not transmitted genetically. Both the environmental influences of the parents and their genes are responsible for </a:t>
            </a:r>
            <a:r>
              <a:rPr lang="en-US" sz="1200" b="0" i="0" u="none" strike="noStrike" kern="1200" baseline="0" dirty="0" err="1" smtClean="0">
                <a:solidFill>
                  <a:schemeClr val="tx1"/>
                </a:solidFill>
                <a:latin typeface="+mn-lt"/>
                <a:ea typeface="+mn-ea"/>
                <a:cs typeface="+mn-cs"/>
              </a:rPr>
              <a:t>familiality</a:t>
            </a:r>
            <a:r>
              <a:rPr lang="en-US" sz="1200" b="0" i="0" u="none" strike="noStrike" kern="1200" baseline="0" dirty="0" smtClean="0">
                <a:solidFill>
                  <a:schemeClr val="tx1"/>
                </a:solidFill>
                <a:latin typeface="+mn-lt"/>
                <a:ea typeface="+mn-ea"/>
                <a:cs typeface="+mn-cs"/>
              </a:rPr>
              <a:t>. In fact, in behavioral genetics, it is assumed that a trait is influenced by at least three factors, the effects of: </a:t>
            </a:r>
          </a:p>
          <a:p>
            <a:r>
              <a:rPr lang="en-US" sz="1200" b="0" i="0" u="none" strike="noStrike" kern="1200" baseline="0" dirty="0" smtClean="0">
                <a:solidFill>
                  <a:schemeClr val="tx1"/>
                </a:solidFill>
                <a:latin typeface="+mn-lt"/>
                <a:ea typeface="+mn-ea"/>
                <a:cs typeface="+mn-cs"/>
              </a:rPr>
              <a:t>Genes (A), </a:t>
            </a:r>
          </a:p>
          <a:p>
            <a:r>
              <a:rPr lang="en-US" sz="1200" b="0" i="0" u="none" strike="noStrike" kern="1200" baseline="0" dirty="0" smtClean="0">
                <a:solidFill>
                  <a:schemeClr val="tx1"/>
                </a:solidFill>
                <a:latin typeface="+mn-lt"/>
                <a:ea typeface="+mn-ea"/>
                <a:cs typeface="+mn-cs"/>
              </a:rPr>
              <a:t>The particular environment that affects an individual (E), and </a:t>
            </a:r>
          </a:p>
          <a:p>
            <a:r>
              <a:rPr lang="en-US" sz="1200" b="0" i="0" u="none" strike="noStrike" kern="1200" baseline="0" dirty="0" smtClean="0">
                <a:solidFill>
                  <a:schemeClr val="tx1"/>
                </a:solidFill>
                <a:latin typeface="+mn-lt"/>
                <a:ea typeface="+mn-ea"/>
                <a:cs typeface="+mn-cs"/>
              </a:rPr>
              <a:t>The shared environment (C) – which is a measure of how two children in the family are alike, regardless of their genetic similarity.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family studies, one cannot separate out additive genetics (A) from shared environment (C), because they both contribute to disorders running in families. A limitation, therefore, of family studies is that, although they can establish </a:t>
            </a:r>
            <a:r>
              <a:rPr lang="en-US" sz="1200" b="0" i="0" u="none" strike="noStrike" kern="1200" baseline="0" dirty="0" err="1" smtClean="0">
                <a:solidFill>
                  <a:schemeClr val="tx1"/>
                </a:solidFill>
                <a:latin typeface="+mn-lt"/>
                <a:ea typeface="+mn-ea"/>
                <a:cs typeface="+mn-cs"/>
              </a:rPr>
              <a:t>familiality</a:t>
            </a:r>
            <a:r>
              <a:rPr lang="en-US" sz="1200" b="0" i="0" u="none" strike="noStrike" kern="1200" baseline="0" dirty="0" smtClean="0">
                <a:solidFill>
                  <a:schemeClr val="tx1"/>
                </a:solidFill>
                <a:latin typeface="+mn-lt"/>
                <a:ea typeface="+mn-ea"/>
                <a:cs typeface="+mn-cs"/>
              </a:rPr>
              <a:t>, they cannot establish heritability, unless specific genetic markers are measured or environments are held constant (see Figure A.13.2). To separate shared environmental from genetic associations within families, we need twin and adoption studies. </a:t>
            </a:r>
          </a:p>
          <a:p>
            <a:r>
              <a:rPr lang="en-US" sz="1200" b="1" i="0" u="none" strike="noStrike" kern="1200" baseline="0" dirty="0" smtClean="0">
                <a:solidFill>
                  <a:schemeClr val="tx1"/>
                </a:solidFill>
                <a:latin typeface="+mn-lt"/>
                <a:ea typeface="+mn-ea"/>
                <a:cs typeface="+mn-cs"/>
              </a:rPr>
              <a:t>Twin and Adoption Studies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Twin and adoption studies can hold constant either environmental or genetic factors, or both (in the case of twin-adoption studies). Adoption studies are still relatively rare, but have provided marked insight into the environmental factors that influence traits. In adoption studies, children are assessed to see whether they are more similar to their birth parents or to their adoptive parents. If the children resemble their adoptive parents more than expected by chance, this indicates shared environmental influence. Adoption studies, while less common than either twin or family studies, have demonstrated shared environmental associations for antisocial behavior and personality, among others. The dearth of adoption studies, however, likely reflects the difficulty of controlling for birth parent variables when researchers are unable to obtain information about one or more birth parents (</a:t>
            </a:r>
            <a:r>
              <a:rPr lang="en-US" sz="1200" b="0" i="0" u="none" strike="noStrike" kern="1200" baseline="0" dirty="0" err="1" smtClean="0">
                <a:solidFill>
                  <a:schemeClr val="tx1"/>
                </a:solidFill>
                <a:latin typeface="+mn-lt"/>
                <a:ea typeface="+mn-ea"/>
                <a:cs typeface="+mn-cs"/>
              </a:rPr>
              <a:t>Alsobrook</a:t>
            </a:r>
            <a:r>
              <a:rPr lang="en-US" sz="1200" b="0" i="0" u="none" strike="noStrike" kern="1200" baseline="0" dirty="0" smtClean="0">
                <a:solidFill>
                  <a:schemeClr val="tx1"/>
                </a:solidFill>
                <a:latin typeface="+mn-lt"/>
                <a:ea typeface="+mn-ea"/>
                <a:cs typeface="+mn-cs"/>
              </a:rPr>
              <a:t> et al, 2002). </a:t>
            </a:r>
          </a:p>
          <a:p>
            <a:r>
              <a:rPr lang="en-US" sz="1200" b="0" i="0" u="none" strike="noStrike" kern="1200" baseline="0" dirty="0" smtClean="0">
                <a:solidFill>
                  <a:schemeClr val="tx1"/>
                </a:solidFill>
                <a:latin typeface="+mn-lt"/>
                <a:ea typeface="+mn-ea"/>
                <a:cs typeface="+mn-cs"/>
              </a:rPr>
              <a:t>In contrast to adoption studies where the environment is varied, twin studies allow systematic separation of the shared environment from additive genetics based on the biological variance of twin type. Twins share either all of their genes (identical or monozygotic twins) or half of their genes (fraternal or dizygotic twins) allowing one to compare the concordance rate of a disorder between monozygotic (MZ) twins and dizygotic (DZ) twins as a first test for genetic contributions. If a disorder is almost entirely related to genes, the concordance rate between MZ twins will be twice that of DZ twins, because MZ twins share 100% of their DNA sequence while DZ twins share, on average, only 50%—this assumes that the genetics are additive, without evidence of genetic dominance, rater bias, or other interaction. On the other hand, if genes are not involved at all, the MZ and DZ twin concordance rates will be equal. </a:t>
            </a:r>
          </a:p>
          <a:p>
            <a:r>
              <a:rPr lang="en-US" sz="1200" b="0" i="0" u="none" strike="noStrike" kern="1200" baseline="0" dirty="0" smtClean="0">
                <a:solidFill>
                  <a:schemeClr val="tx1"/>
                </a:solidFill>
                <a:latin typeface="+mn-lt"/>
                <a:ea typeface="+mn-ea"/>
                <a:cs typeface="+mn-cs"/>
              </a:rPr>
              <a:t>The role of estimating additive genetic effects using twin designs is most consistent with the </a:t>
            </a:r>
            <a:r>
              <a:rPr lang="en-US" sz="1200" b="0" i="1" u="none" strike="noStrike" kern="1200" baseline="0" dirty="0" smtClean="0">
                <a:solidFill>
                  <a:schemeClr val="tx1"/>
                </a:solidFill>
                <a:latin typeface="+mn-lt"/>
                <a:ea typeface="+mn-ea"/>
                <a:cs typeface="+mn-cs"/>
              </a:rPr>
              <a:t>common variant-common disease </a:t>
            </a:r>
            <a:r>
              <a:rPr lang="en-US" sz="1200" b="0" i="0" u="none" strike="noStrike" kern="1200" baseline="0" dirty="0" smtClean="0">
                <a:solidFill>
                  <a:schemeClr val="tx1"/>
                </a:solidFill>
                <a:latin typeface="+mn-lt"/>
                <a:ea typeface="+mn-ea"/>
                <a:cs typeface="+mn-cs"/>
              </a:rPr>
              <a:t>model listed above whereby all of the genetic effects across the population of twins are modeled together. Twin studies have the additional advantage of being able to control for genetic effects while testing specific environmental effects by comparing MZ twins who are concordant and discordant on a particular trait. In this situation, </a:t>
            </a:r>
            <a:r>
              <a:rPr lang="en-US" sz="1200" b="0" i="1" u="none" strike="noStrike" kern="1200" baseline="0" dirty="0" smtClean="0">
                <a:solidFill>
                  <a:schemeClr val="tx1"/>
                </a:solidFill>
                <a:latin typeface="+mn-lt"/>
                <a:ea typeface="+mn-ea"/>
                <a:cs typeface="+mn-cs"/>
              </a:rPr>
              <a:t>de novo </a:t>
            </a:r>
            <a:r>
              <a:rPr lang="en-US" sz="1200" b="0" i="0" u="none" strike="noStrike" kern="1200" baseline="0" dirty="0" smtClean="0">
                <a:solidFill>
                  <a:schemeClr val="tx1"/>
                </a:solidFill>
                <a:latin typeface="+mn-lt"/>
                <a:ea typeface="+mn-ea"/>
                <a:cs typeface="+mn-cs"/>
              </a:rPr>
              <a:t>mutations may play a larger role, as it is possible for one MZ twin to carry a mutation while the other does not (</a:t>
            </a:r>
            <a:r>
              <a:rPr lang="en-US" sz="1200" b="0" i="0" u="none" strike="noStrike" kern="1200" baseline="0" dirty="0" err="1" smtClean="0">
                <a:solidFill>
                  <a:schemeClr val="tx1"/>
                </a:solidFill>
                <a:latin typeface="+mn-lt"/>
                <a:ea typeface="+mn-ea"/>
                <a:cs typeface="+mn-cs"/>
              </a:rPr>
              <a:t>Ehli</a:t>
            </a:r>
            <a:r>
              <a:rPr lang="en-US" sz="1200" b="0" i="0" u="none" strike="noStrike" kern="1200" baseline="0" dirty="0" smtClean="0">
                <a:solidFill>
                  <a:schemeClr val="tx1"/>
                </a:solidFill>
                <a:latin typeface="+mn-lt"/>
                <a:ea typeface="+mn-ea"/>
                <a:cs typeface="+mn-cs"/>
              </a:rPr>
              <a:t> et al, 2012); supporting the </a:t>
            </a:r>
            <a:r>
              <a:rPr lang="en-US" sz="1200" b="0" i="1" u="none" strike="noStrike" kern="1200" baseline="0" dirty="0" smtClean="0">
                <a:solidFill>
                  <a:schemeClr val="tx1"/>
                </a:solidFill>
                <a:latin typeface="+mn-lt"/>
                <a:ea typeface="+mn-ea"/>
                <a:cs typeface="+mn-cs"/>
              </a:rPr>
              <a:t>rare variant-common disorder </a:t>
            </a:r>
            <a:r>
              <a:rPr lang="en-US" sz="1200" b="0" i="0" u="none" strike="noStrike" kern="1200" baseline="0" dirty="0" smtClean="0">
                <a:solidFill>
                  <a:schemeClr val="tx1"/>
                </a:solidFill>
                <a:latin typeface="+mn-lt"/>
                <a:ea typeface="+mn-ea"/>
                <a:cs typeface="+mn-cs"/>
              </a:rPr>
              <a:t>hypothesis. However, this is rare for highly heritable disorders. Twin studies can also be used to evaluate more complicated questions such as issues of gender effects (using opposite sex twins) and questions of informant bias. For other advantages of twin designs, see </a:t>
            </a:r>
            <a:r>
              <a:rPr lang="en-US" sz="1200" b="0" i="0" u="none" strike="noStrike" kern="1200" baseline="0" dirty="0" err="1" smtClean="0">
                <a:solidFill>
                  <a:schemeClr val="tx1"/>
                </a:solidFill>
                <a:latin typeface="+mn-lt"/>
                <a:ea typeface="+mn-ea"/>
                <a:cs typeface="+mn-cs"/>
              </a:rPr>
              <a:t>Boomsma</a:t>
            </a:r>
            <a:r>
              <a:rPr lang="en-US" sz="1200" b="0" i="0" u="none" strike="noStrike" kern="1200" baseline="0" dirty="0" smtClean="0">
                <a:solidFill>
                  <a:schemeClr val="tx1"/>
                </a:solidFill>
                <a:latin typeface="+mn-lt"/>
                <a:ea typeface="+mn-ea"/>
                <a:cs typeface="+mn-cs"/>
              </a:rPr>
              <a:t> et al (2002). </a:t>
            </a:r>
          </a:p>
          <a:p>
            <a:r>
              <a:rPr lang="en-US" sz="1200" b="1" i="0" u="none" strike="noStrike" kern="1200" baseline="0" dirty="0" smtClean="0">
                <a:solidFill>
                  <a:schemeClr val="tx1"/>
                </a:solidFill>
                <a:latin typeface="+mn-lt"/>
                <a:ea typeface="+mn-ea"/>
                <a:cs typeface="+mn-cs"/>
              </a:rPr>
              <a:t>Candidate Gene Studies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family studies have determined </a:t>
            </a:r>
            <a:r>
              <a:rPr lang="en-US" sz="1200" b="0" i="0" u="none" strike="noStrike" kern="1200" baseline="0" dirty="0" err="1" smtClean="0">
                <a:solidFill>
                  <a:schemeClr val="tx1"/>
                </a:solidFill>
                <a:latin typeface="+mn-lt"/>
                <a:ea typeface="+mn-ea"/>
                <a:cs typeface="+mn-cs"/>
              </a:rPr>
              <a:t>familiality</a:t>
            </a:r>
            <a:r>
              <a:rPr lang="en-US" sz="1200" b="0" i="0" u="none" strike="noStrike" kern="1200" baseline="0" dirty="0" smtClean="0">
                <a:solidFill>
                  <a:schemeClr val="tx1"/>
                </a:solidFill>
                <a:latin typeface="+mn-lt"/>
                <a:ea typeface="+mn-ea"/>
                <a:cs typeface="+mn-cs"/>
              </a:rPr>
              <a:t> and twin or adoption studies have determined heritability, researchers can then investigate which genes, exactly, are involved. Uncovering the genes that are involved should enable us to design and test treatments that are specific to particular physiological pathways involved in particular phenotypes. Studies are often conducted on </a:t>
            </a:r>
            <a:r>
              <a:rPr lang="en-US" sz="1200" b="0" i="1" u="none" strike="noStrike" kern="1200" baseline="0" dirty="0" smtClean="0">
                <a:solidFill>
                  <a:schemeClr val="tx1"/>
                </a:solidFill>
                <a:latin typeface="+mn-lt"/>
                <a:ea typeface="+mn-ea"/>
                <a:cs typeface="+mn-cs"/>
              </a:rPr>
              <a:t>candidate genes </a:t>
            </a:r>
            <a:r>
              <a:rPr lang="en-US" sz="1200" b="0" i="0" u="none" strike="noStrike" kern="1200" baseline="0" dirty="0" smtClean="0">
                <a:solidFill>
                  <a:schemeClr val="tx1"/>
                </a:solidFill>
                <a:latin typeface="+mn-lt"/>
                <a:ea typeface="+mn-ea"/>
                <a:cs typeface="+mn-cs"/>
              </a:rPr>
              <a:t>– that is to say, genes hypothesized to be involved in a phenotype for some reason. A classic example is the </a:t>
            </a:r>
            <a:r>
              <a:rPr lang="en-US" sz="1200" b="0" i="1" u="none" strike="noStrike" kern="1200" baseline="0" dirty="0" smtClean="0">
                <a:solidFill>
                  <a:schemeClr val="tx1"/>
                </a:solidFill>
                <a:latin typeface="+mn-lt"/>
                <a:ea typeface="+mn-ea"/>
                <a:cs typeface="+mn-cs"/>
              </a:rPr>
              <a:t>dopamine receptor D4 </a:t>
            </a:r>
            <a:r>
              <a:rPr lang="en-US" sz="1200" b="0" i="0" u="none" strike="noStrike" kern="1200" baseline="0" dirty="0" smtClean="0">
                <a:solidFill>
                  <a:schemeClr val="tx1"/>
                </a:solidFill>
                <a:latin typeface="+mn-lt"/>
                <a:ea typeface="+mn-ea"/>
                <a:cs typeface="+mn-cs"/>
              </a:rPr>
              <a:t>(DRD4) gene which, as the name implies, encodes the D4 subtype of the dopamine receptor. The DRD4 gene has multiple </a:t>
            </a:r>
            <a:r>
              <a:rPr lang="en-US" sz="1200" b="0" i="1" u="none" strike="noStrike" kern="1200" baseline="0" dirty="0" smtClean="0">
                <a:solidFill>
                  <a:schemeClr val="tx1"/>
                </a:solidFill>
                <a:latin typeface="+mn-lt"/>
                <a:ea typeface="+mn-ea"/>
                <a:cs typeface="+mn-cs"/>
              </a:rPr>
              <a:t>single nucleotide polymorphisms </a:t>
            </a:r>
            <a:r>
              <a:rPr lang="en-US" sz="1200" b="0" i="0" u="none" strike="noStrike" kern="1200" baseline="0" dirty="0" smtClean="0">
                <a:solidFill>
                  <a:schemeClr val="tx1"/>
                </a:solidFill>
                <a:latin typeface="+mn-lt"/>
                <a:ea typeface="+mn-ea"/>
                <a:cs typeface="+mn-cs"/>
              </a:rPr>
              <a:t>(SNPs) associated with it and also has a site containing a </a:t>
            </a:r>
            <a:r>
              <a:rPr lang="en-US" sz="1200" b="0" i="1" u="none" strike="noStrike" kern="1200" baseline="0" dirty="0" smtClean="0">
                <a:solidFill>
                  <a:schemeClr val="tx1"/>
                </a:solidFill>
                <a:latin typeface="+mn-lt"/>
                <a:ea typeface="+mn-ea"/>
                <a:cs typeface="+mn-cs"/>
              </a:rPr>
              <a:t>variable number of tandem repeats </a:t>
            </a:r>
            <a:r>
              <a:rPr lang="en-US" sz="1200" b="0" i="0" u="none" strike="noStrike" kern="1200" baseline="0" dirty="0" smtClean="0">
                <a:solidFill>
                  <a:schemeClr val="tx1"/>
                </a:solidFill>
                <a:latin typeface="+mn-lt"/>
                <a:ea typeface="+mn-ea"/>
                <a:cs typeface="+mn-cs"/>
              </a:rPr>
              <a:t>(VNTR). This VNTR, the 7-repeat sequence of the DRD4 gene, has been used frequently as a marker for attention-deficit/hyperactivity disorder (ADHD). Investigators first started examining the dopamine genes, however, because of the dopamine hypothesis of ADHD which, essentially, arose from the clinical finding that medications used for the treatment of ADHD (i.e., the </a:t>
            </a:r>
            <a:r>
              <a:rPr lang="en-US" sz="1200" b="0" i="0" u="none" strike="noStrike" kern="1200" baseline="0" dirty="0" err="1" smtClean="0">
                <a:solidFill>
                  <a:schemeClr val="tx1"/>
                </a:solidFill>
                <a:latin typeface="+mn-lt"/>
                <a:ea typeface="+mn-ea"/>
                <a:cs typeface="+mn-cs"/>
              </a:rPr>
              <a:t>psychostimulants</a:t>
            </a:r>
            <a:r>
              <a:rPr lang="en-US" sz="1200" b="0" i="0" u="none" strike="noStrike" kern="1200" baseline="0" dirty="0" smtClean="0">
                <a:solidFill>
                  <a:schemeClr val="tx1"/>
                </a:solidFill>
                <a:latin typeface="+mn-lt"/>
                <a:ea typeface="+mn-ea"/>
                <a:cs typeface="+mn-cs"/>
              </a:rPr>
              <a:t>) have dopamine re-uptake inhibition as one of their mechanisms of action. Dopamine receptor genes were, therefore, explored as candidates and were found to be associated with ADHD. Another way of developing candidates is to use pedigrees with known genetic changes to identify gene regions which may be involved. A final pathway to a candidate gene is to examine the results of either linkage or genome-wide association studies (GWAS, described below) and to choose likely “hits”. Unfortunately, candidate gene studies fall prey to a number of difficulties. Foremost has been the lack of replication across studies. Many highly significant findings in one population have not been replicated in others. Some of this may be due to the relative distribution of risk alleles within particular populations – that is, allele frequencies vary by race and by geographical region. This feature of SNPs can lead to population stratification – association of an allele with a disorder only because both the allele and the disorder are more common in a subpopulation. Moreover, because only one SNP is typically tested at a time, there is a higher prior probability of it being detected than if the whole genome was being tested. Many candidate gene tests do not survive correction for comparisons across the entire genome. Consequently, many researchers prefer to test only candidate SNPs that have been derived from a whole-genome approach such as linkage or GWAS studies.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Linkage Studies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Linkage studies were the first type of molecular genetics study that was able to search across the entire genome and determine where on the chromosome a disease locus might lie. In linkage studies, at least 2 members of a pedigree, preferably three or more, are examined to see whether portions of the genome co-segregate with a disorder. Critical to linkage is the idea of </a:t>
            </a:r>
            <a:r>
              <a:rPr lang="en-US" sz="1200" b="0" i="1" u="none" strike="noStrike" kern="1200" baseline="0" dirty="0" smtClean="0">
                <a:solidFill>
                  <a:schemeClr val="tx1"/>
                </a:solidFill>
                <a:latin typeface="+mn-lt"/>
                <a:ea typeface="+mn-ea"/>
                <a:cs typeface="+mn-cs"/>
              </a:rPr>
              <a:t>identity by descent </a:t>
            </a:r>
            <a:r>
              <a:rPr lang="en-US" sz="1200" b="0" i="0" u="none" strike="noStrike" kern="1200" baseline="0" dirty="0" smtClean="0">
                <a:solidFill>
                  <a:schemeClr val="tx1"/>
                </a:solidFill>
                <a:latin typeface="+mn-lt"/>
                <a:ea typeface="+mn-ea"/>
                <a:cs typeface="+mn-cs"/>
              </a:rPr>
              <a:t>– that is, the matching of specific chunks of DNA that are inherited together along with a disorder. By examining the distance between these chunks of DNA, the likelihood of recombination given a particular distance of markers from one another, and the proposed genetic relations among members of a family, whole genome scans can be conducted on relatively small sample sizes with smaller numbers of markers than needed for genome-wide association studies. A disadvantage to linkage studies is that the spatial resolution on the chromosome is not very high, so that a linkage peak, which would denote an important association with a phenotype, may contain many genes underneath it. Still, linkage has been a critical tool for detecting candidate genes for further study.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Genome-Wide Association Studies (GWAS)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Linkage studies have fallen a bit out of vogue with the advent of relatively inexpensive chip-based technologies that sample across thousands or millions of common SNPs at once. GWAS can tag these common SNPs across the genome and can simultaneously perform millions of association tests with the disorder being studied. Because statistical controls take account of multiple comparisons across the genome, large samples are needed to obtain enough power to detect associations. Even with large samples and stringent statistical controls, GWAS hits have been difficult to replicate. For example, childhood ADHD has been shown to have additive genetic factors accounting for up to 70% of the variance in twin studies, but a recent meta-analysis using over 1.2 million SNPs and nearly 10,000 individuals found no genetic hits (Neale et al, 2010). That said, other highly heritable traits such as height, weight, and diabetes, despite having more easily defined phenotypes, have required even bigger samples to find associated genes in GWAS. Failure to find genes of major effect using GWAS is consistent with the common disorder-common variant hypothesis, but because rare variants are excluded from GWAS, such findings do not necessarily contradict the rare variant hypothesis. When </a:t>
            </a:r>
            <a:r>
              <a:rPr lang="en-US" sz="1200" b="0" i="1" u="none" strike="noStrike" kern="1200" baseline="0" dirty="0" smtClean="0">
                <a:solidFill>
                  <a:schemeClr val="tx1"/>
                </a:solidFill>
                <a:latin typeface="+mn-lt"/>
                <a:ea typeface="+mn-ea"/>
                <a:cs typeface="+mn-cs"/>
              </a:rPr>
              <a:t>copy number variations </a:t>
            </a:r>
            <a:r>
              <a:rPr lang="en-US" sz="1200" b="0" i="0" u="none" strike="noStrike" kern="1200" baseline="0" dirty="0" smtClean="0">
                <a:solidFill>
                  <a:schemeClr val="tx1"/>
                </a:solidFill>
                <a:latin typeface="+mn-lt"/>
                <a:ea typeface="+mn-ea"/>
                <a:cs typeface="+mn-cs"/>
              </a:rPr>
              <a:t>(which are a collection of catalogued rare variants that can be included on microarray chips) are included in whole genome studies, for example, rate [IS THIS CORRECT?] variant findings have emerged for ADHD, autism, and other disorders.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Genome-Wide Complex Trait Analysis (GCTA)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alternative way to use whole genome data has been to examine the additive effects of genes directly. Genome-wide complex trait analysis, a relatively new method, essentially takes large samples and creates a genetic similarity matrix of correlations among the alleles from all measured SNPs among all individuals. By using the degree of measured genetic similarity between individuals and comparing it to the likelihood of trait expression, researchers can examine directly the heritability of a particular child psychiatric condition. GCTA requires larger sample sizes than traditional twin methods (~3000), and a recent comparison of the GCTA heritability estimates to twin heritability estimates for childhood disorders showed lower estimates in GCTA than in the traditional twin models (</a:t>
            </a:r>
            <a:r>
              <a:rPr lang="en-US" sz="1200" b="0" i="0" u="none" strike="noStrike" kern="1200" baseline="0" dirty="0" err="1" smtClean="0">
                <a:solidFill>
                  <a:schemeClr val="tx1"/>
                </a:solidFill>
                <a:latin typeface="+mn-lt"/>
                <a:ea typeface="+mn-ea"/>
                <a:cs typeface="+mn-cs"/>
              </a:rPr>
              <a:t>Trzaskowski</a:t>
            </a:r>
            <a:r>
              <a:rPr lang="en-US" sz="1200" b="0" i="0" u="none" strike="noStrike" kern="1200" baseline="0" dirty="0" smtClean="0">
                <a:solidFill>
                  <a:schemeClr val="tx1"/>
                </a:solidFill>
                <a:latin typeface="+mn-lt"/>
                <a:ea typeface="+mn-ea"/>
                <a:cs typeface="+mn-cs"/>
              </a:rPr>
              <a:t> et al, 2013). Still, the ability to examine heritability directly through GCTA (or other methods being developed) without the need for sampling of twins is an exciting development. GCTA studies are built upon and strongly support the common disorder-common variant hypothesis.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Epigenetics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Epigenetics provides an additional approach to psychiatric genetics. Literally meaning “outside of genetics”, epigenetics was first used to describe heritable changes in the genome that are not related to changes in the DNA sequence. These changes could include changes in DNA methylation (wherein a methyl group [CH3] is placed on a cytosine-guanine base pairing changing the function of the gene) or histone </a:t>
            </a:r>
            <a:r>
              <a:rPr lang="en-US" sz="1200" b="0" i="0" u="none" strike="noStrike" kern="1200" baseline="0" dirty="0" err="1" smtClean="0">
                <a:solidFill>
                  <a:schemeClr val="tx1"/>
                </a:solidFill>
                <a:latin typeface="+mn-lt"/>
                <a:ea typeface="+mn-ea"/>
                <a:cs typeface="+mn-cs"/>
              </a:rPr>
              <a:t>deacetylation</a:t>
            </a:r>
            <a:r>
              <a:rPr lang="en-US" sz="1200" b="0" i="0" u="none" strike="noStrike" kern="1200" baseline="0" dirty="0" smtClean="0">
                <a:solidFill>
                  <a:schemeClr val="tx1"/>
                </a:solidFill>
                <a:latin typeface="+mn-lt"/>
                <a:ea typeface="+mn-ea"/>
                <a:cs typeface="+mn-cs"/>
              </a:rPr>
              <a:t> (wherein an acetyl group [COCH3] is removed from histone complexes), changing DNA expression. However, epigenetics has come to mean any change in the genome that does not alter DNA structure but can alter gene expression. As noted above, examination of DNA sequences allows the uncovering of variance in the alleles that may affect proteins. Proteins, as noted above, do the work of the cell. Thus, changes in gene expression are likely to be associated with altered neuronal function, regardless of the allele sitting on the chromosome. However, a challenge for epigenetics is that, unlike gene structure, which is the same regardless of the cell being examined, gene expression changes by cell type. Thus, the expression of a particular gene in the </a:t>
            </a:r>
            <a:r>
              <a:rPr lang="en-US" sz="1200" b="0" i="0" u="none" strike="noStrike" kern="1200" baseline="0" dirty="0" err="1" smtClean="0">
                <a:solidFill>
                  <a:schemeClr val="tx1"/>
                </a:solidFill>
                <a:latin typeface="+mn-lt"/>
                <a:ea typeface="+mn-ea"/>
                <a:cs typeface="+mn-cs"/>
              </a:rPr>
              <a:t>buccal</a:t>
            </a:r>
            <a:r>
              <a:rPr lang="en-US" sz="1200" b="0" i="0" u="none" strike="noStrike" kern="1200" baseline="0" dirty="0" smtClean="0">
                <a:solidFill>
                  <a:schemeClr val="tx1"/>
                </a:solidFill>
                <a:latin typeface="+mn-lt"/>
                <a:ea typeface="+mn-ea"/>
                <a:cs typeface="+mn-cs"/>
              </a:rPr>
              <a:t> mucosa or a peripheral lymphocyte might not represent the expression of that gene in the brain area of interest for a child psychiatric phenotype. There is some evidence, however, that there may be enough of a signal in peripheral tissue to allow epigenetics outside of the brain to be useful for child psychiatric conditions. This is an area of active research and, despite this limitation, epigenetics is a burgeoning field because the idea of altering gene expression rather than DNA structure offers a tantalizing explanation for how genes and environments might interact. To learn more about this, please watch the excellent and entertaining talk about </a:t>
            </a:r>
            <a:r>
              <a:rPr lang="en-US" sz="1200" b="0" i="1" u="none" strike="noStrike" kern="1200" baseline="0" dirty="0" smtClean="0">
                <a:solidFill>
                  <a:schemeClr val="tx1"/>
                </a:solidFill>
                <a:latin typeface="+mn-lt"/>
                <a:ea typeface="+mn-ea"/>
                <a:cs typeface="+mn-cs"/>
              </a:rPr>
              <a:t>What Is Epigenetics? </a:t>
            </a:r>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Nessa</a:t>
            </a:r>
            <a:r>
              <a:rPr lang="en-US" sz="1200" b="0" i="0" u="none" strike="noStrike" kern="1200" baseline="0" dirty="0" smtClean="0">
                <a:solidFill>
                  <a:schemeClr val="tx1"/>
                </a:solidFill>
                <a:latin typeface="+mn-lt"/>
                <a:ea typeface="+mn-ea"/>
                <a:cs typeface="+mn-cs"/>
              </a:rPr>
              <a:t> Carey. </a:t>
            </a:r>
          </a:p>
          <a:p>
            <a:r>
              <a:rPr lang="en-US" sz="1200" b="1" i="0" u="none" strike="noStrike" kern="1200" baseline="0" dirty="0" smtClean="0">
                <a:solidFill>
                  <a:schemeClr val="tx1"/>
                </a:solidFill>
                <a:latin typeface="+mn-lt"/>
                <a:ea typeface="+mn-ea"/>
                <a:cs typeface="+mn-cs"/>
              </a:rPr>
              <a:t>Gene x Environment (</a:t>
            </a:r>
            <a:r>
              <a:rPr lang="en-US" sz="1200" b="1" i="0" u="none" strike="noStrike" kern="1200" baseline="0" dirty="0" err="1" smtClean="0">
                <a:solidFill>
                  <a:schemeClr val="tx1"/>
                </a:solidFill>
                <a:latin typeface="+mn-lt"/>
                <a:ea typeface="+mn-ea"/>
                <a:cs typeface="+mn-cs"/>
              </a:rPr>
              <a:t>GxE</a:t>
            </a:r>
            <a:r>
              <a:rPr lang="en-US" sz="1200" b="1" i="0" u="none" strike="noStrike" kern="1200" baseline="0" dirty="0" smtClean="0">
                <a:solidFill>
                  <a:schemeClr val="tx1"/>
                </a:solidFill>
                <a:latin typeface="+mn-lt"/>
                <a:ea typeface="+mn-ea"/>
                <a:cs typeface="+mn-cs"/>
              </a:rPr>
              <a:t>) Interplay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use the term </a:t>
            </a:r>
            <a:r>
              <a:rPr lang="en-US" sz="1200" b="0" i="1" u="none" strike="noStrike" kern="1200" baseline="0" dirty="0" smtClean="0">
                <a:solidFill>
                  <a:schemeClr val="tx1"/>
                </a:solidFill>
                <a:latin typeface="+mn-lt"/>
                <a:ea typeface="+mn-ea"/>
                <a:cs typeface="+mn-cs"/>
              </a:rPr>
              <a:t>gene x environment interplay </a:t>
            </a:r>
            <a:r>
              <a:rPr lang="en-US" sz="1200" b="0" i="0" u="none" strike="noStrike" kern="1200" baseline="0" dirty="0" smtClean="0">
                <a:solidFill>
                  <a:schemeClr val="tx1"/>
                </a:solidFill>
                <a:latin typeface="+mn-lt"/>
                <a:ea typeface="+mn-ea"/>
                <a:cs typeface="+mn-cs"/>
              </a:rPr>
              <a:t>because genetic effects are not just moderated by environments but can also correlate with them directly. For example, there can be </a:t>
            </a:r>
            <a:r>
              <a:rPr lang="en-US" sz="1200" b="0" i="0" u="none" strike="noStrike" kern="1200" baseline="0" dirty="0" err="1" smtClean="0">
                <a:solidFill>
                  <a:schemeClr val="tx1"/>
                </a:solidFill>
                <a:latin typeface="+mn-lt"/>
                <a:ea typeface="+mn-ea"/>
                <a:cs typeface="+mn-cs"/>
              </a:rPr>
              <a:t>GxE</a:t>
            </a:r>
            <a:r>
              <a:rPr lang="en-US" sz="1200" b="0" i="0" u="none" strike="noStrike" kern="1200" baseline="0" dirty="0" smtClean="0">
                <a:solidFill>
                  <a:schemeClr val="tx1"/>
                </a:solidFill>
                <a:latin typeface="+mn-lt"/>
                <a:ea typeface="+mn-ea"/>
                <a:cs typeface="+mn-cs"/>
              </a:rPr>
              <a:t> correlations whereby the expression of a particular genetic trait makes it more likely that one will enter a particular environment which, in turn, makes the expression of the phenotype even more likely. These </a:t>
            </a:r>
            <a:r>
              <a:rPr lang="en-US" sz="1200" b="0" i="0" u="none" strike="noStrike" kern="1200" baseline="0" dirty="0" err="1" smtClean="0">
                <a:solidFill>
                  <a:schemeClr val="tx1"/>
                </a:solidFill>
                <a:latin typeface="+mn-lt"/>
                <a:ea typeface="+mn-ea"/>
                <a:cs typeface="+mn-cs"/>
              </a:rPr>
              <a:t>GxE</a:t>
            </a:r>
            <a:r>
              <a:rPr lang="en-US" sz="1200" b="0" i="0" u="none" strike="noStrike" kern="1200" baseline="0" dirty="0" smtClean="0">
                <a:solidFill>
                  <a:schemeClr val="tx1"/>
                </a:solidFill>
                <a:latin typeface="+mn-lt"/>
                <a:ea typeface="+mn-ea"/>
                <a:cs typeface="+mn-cs"/>
              </a:rPr>
              <a:t> correlations are probably more common in families than we appreciate. </a:t>
            </a:r>
          </a:p>
          <a:p>
            <a:r>
              <a:rPr lang="en-US" sz="1200" b="0" i="0" u="none" strike="noStrike" kern="1200" baseline="0" dirty="0" smtClean="0">
                <a:solidFill>
                  <a:schemeClr val="tx1"/>
                </a:solidFill>
                <a:latin typeface="+mn-lt"/>
                <a:ea typeface="+mn-ea"/>
                <a:cs typeface="+mn-cs"/>
              </a:rPr>
              <a:t>It has long been known that genes and the environment interact with one another. In some ways, </a:t>
            </a:r>
            <a:r>
              <a:rPr lang="en-US" sz="1200" b="0" i="0" u="none" strike="noStrike" kern="1200" baseline="0" dirty="0" err="1" smtClean="0">
                <a:solidFill>
                  <a:schemeClr val="tx1"/>
                </a:solidFill>
                <a:latin typeface="+mn-lt"/>
                <a:ea typeface="+mn-ea"/>
                <a:cs typeface="+mn-cs"/>
              </a:rPr>
              <a:t>GxE</a:t>
            </a:r>
            <a:r>
              <a:rPr lang="en-US" sz="1200" b="0" i="0" u="none" strike="noStrike" kern="1200" baseline="0" dirty="0" smtClean="0">
                <a:solidFill>
                  <a:schemeClr val="tx1"/>
                </a:solidFill>
                <a:latin typeface="+mn-lt"/>
                <a:ea typeface="+mn-ea"/>
                <a:cs typeface="+mn-cs"/>
              </a:rPr>
              <a:t> interactions are the foundation of natural selection. Organisms whose genotypic expression allows them to survive in the environment in which they were placed will be able to reproduce, passing on their genes to the next generation. Elmer </a:t>
            </a:r>
            <a:r>
              <a:rPr lang="en-US" sz="1200" b="0" i="0" u="none" strike="noStrike" kern="1200" baseline="0" dirty="0" err="1" smtClean="0">
                <a:solidFill>
                  <a:schemeClr val="tx1"/>
                </a:solidFill>
                <a:latin typeface="+mn-lt"/>
                <a:ea typeface="+mn-ea"/>
                <a:cs typeface="+mn-cs"/>
              </a:rPr>
              <a:t>Heyne</a:t>
            </a:r>
            <a:r>
              <a:rPr lang="en-US" sz="1200" b="0" i="0" u="none" strike="noStrike" kern="1200" baseline="0" dirty="0" smtClean="0">
                <a:solidFill>
                  <a:schemeClr val="tx1"/>
                </a:solidFill>
                <a:latin typeface="+mn-lt"/>
                <a:ea typeface="+mn-ea"/>
                <a:cs typeface="+mn-cs"/>
              </a:rPr>
              <a:t>, the great plant geneticist, knew this well as he attempted to develop strains of wheat. He recognized that what is inherited is the manner of reaction to a given environment – with certain strains of wheat able to </a:t>
            </a:r>
            <a:r>
              <a:rPr lang="en-US" sz="1200" b="0" i="0" u="none" strike="noStrike" kern="1200" baseline="0" dirty="0" err="1" smtClean="0">
                <a:solidFill>
                  <a:schemeClr val="tx1"/>
                </a:solidFill>
                <a:latin typeface="+mn-lt"/>
                <a:ea typeface="+mn-ea"/>
                <a:cs typeface="+mn-cs"/>
              </a:rPr>
              <a:t>adap</a:t>
            </a:r>
            <a:r>
              <a:rPr lang="en-US" sz="1200" b="0" i="0" u="none" strike="noStrike" kern="1200" baseline="0" dirty="0" smtClean="0">
                <a:solidFill>
                  <a:schemeClr val="tx1"/>
                </a:solidFill>
                <a:latin typeface="+mn-lt"/>
                <a:ea typeface="+mn-ea"/>
                <a:cs typeface="+mn-cs"/>
              </a:rPr>
              <a:t> to wet environments and others to arid environments. It is this concept – that a particular allele is not </a:t>
            </a:r>
            <a:r>
              <a:rPr lang="en-US" sz="1200" b="0" i="1" u="none" strike="noStrike" kern="1200" baseline="0" dirty="0" smtClean="0">
                <a:solidFill>
                  <a:schemeClr val="tx1"/>
                </a:solidFill>
                <a:latin typeface="+mn-lt"/>
                <a:ea typeface="+mn-ea"/>
                <a:cs typeface="+mn-cs"/>
              </a:rPr>
              <a:t>good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bad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advantageous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high risk</a:t>
            </a:r>
            <a:r>
              <a:rPr lang="en-US" sz="1200" b="0" i="0" u="none" strike="noStrike" kern="1200" baseline="0" dirty="0" smtClean="0">
                <a:solidFill>
                  <a:schemeClr val="tx1"/>
                </a:solidFill>
                <a:latin typeface="+mn-lt"/>
                <a:ea typeface="+mn-ea"/>
                <a:cs typeface="+mn-cs"/>
              </a:rPr>
              <a:t>, but rather that an allele can be any of these depending on the environment – that lays the foundation for </a:t>
            </a:r>
            <a:r>
              <a:rPr lang="en-US" sz="1200" b="0" i="0" u="none" strike="noStrike" kern="1200" baseline="0" dirty="0" err="1" smtClean="0">
                <a:solidFill>
                  <a:schemeClr val="tx1"/>
                </a:solidFill>
                <a:latin typeface="+mn-lt"/>
                <a:ea typeface="+mn-ea"/>
                <a:cs typeface="+mn-cs"/>
              </a:rPr>
              <a:t>GxE</a:t>
            </a:r>
            <a:r>
              <a:rPr lang="en-US" sz="1200" b="0" i="0" u="none" strike="noStrike" kern="1200" baseline="0" dirty="0" smtClean="0">
                <a:solidFill>
                  <a:schemeClr val="tx1"/>
                </a:solidFill>
                <a:latin typeface="+mn-lt"/>
                <a:ea typeface="+mn-ea"/>
                <a:cs typeface="+mn-cs"/>
              </a:rPr>
              <a:t> studies.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field of psychiatric genetics became enamored with the idea of finding specific causal alleles. When these were not easily uncovered, some researchers turned to the study of the environment as a moderator of the effects of particular risk alleles. As an example, research by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Moffitt, and their colleagues showed that an allele of the neurotransmitter-metabolizing enzyme monoamine oxidase A (MAOA) gene increased the risk for adult antisocial behavior among individuals who had experienced childhood adversity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et al, 2002). Similarly, they showed that an allele of the serotonin transporter gene (5HTTLPR) increased the risk for adult depression among individuals who had been maltreated in childhood (</a:t>
            </a:r>
            <a:r>
              <a:rPr lang="en-US" sz="1200" b="0" i="0" u="none" strike="noStrike" kern="1200" baseline="0" dirty="0" err="1" smtClean="0">
                <a:solidFill>
                  <a:schemeClr val="tx1"/>
                </a:solidFill>
                <a:latin typeface="+mn-lt"/>
                <a:ea typeface="+mn-ea"/>
                <a:cs typeface="+mn-cs"/>
              </a:rPr>
              <a:t>Caspi</a:t>
            </a:r>
            <a:r>
              <a:rPr lang="en-US" sz="1200" b="0" i="0" u="none" strike="noStrike" kern="1200" baseline="0" dirty="0" smtClean="0">
                <a:solidFill>
                  <a:schemeClr val="tx1"/>
                </a:solidFill>
                <a:latin typeface="+mn-lt"/>
                <a:ea typeface="+mn-ea"/>
                <a:cs typeface="+mn-cs"/>
              </a:rPr>
              <a:t> et al, 2003). Although meta-analyses have cast doubt on the effect sizes, the concept of </a:t>
            </a:r>
            <a:r>
              <a:rPr lang="en-US" sz="1200" b="0" i="0" u="none" strike="noStrike" kern="1200" baseline="0" dirty="0" err="1" smtClean="0">
                <a:solidFill>
                  <a:schemeClr val="tx1"/>
                </a:solidFill>
                <a:latin typeface="+mn-lt"/>
                <a:ea typeface="+mn-ea"/>
                <a:cs typeface="+mn-cs"/>
              </a:rPr>
              <a:t>GxE</a:t>
            </a:r>
            <a:r>
              <a:rPr lang="en-US" sz="1200" b="0" i="0" u="none" strike="noStrike" kern="1200" baseline="0" dirty="0" smtClean="0">
                <a:solidFill>
                  <a:schemeClr val="tx1"/>
                </a:solidFill>
                <a:latin typeface="+mn-lt"/>
                <a:ea typeface="+mn-ea"/>
                <a:cs typeface="+mn-cs"/>
              </a:rPr>
              <a:t> interaction has remained at the forefront of psychiatric genetics over the past 10 years. In fact, at this stage the old question of nature </a:t>
            </a:r>
            <a:r>
              <a:rPr lang="en-US" sz="1200" b="0" i="1" u="none" strike="noStrike" kern="1200" baseline="0" dirty="0" smtClean="0">
                <a:solidFill>
                  <a:schemeClr val="tx1"/>
                </a:solidFill>
                <a:latin typeface="+mn-lt"/>
                <a:ea typeface="+mn-ea"/>
                <a:cs typeface="+mn-cs"/>
              </a:rPr>
              <a:t>versus </a:t>
            </a:r>
            <a:r>
              <a:rPr lang="en-US" sz="1200" b="0" i="0" u="none" strike="noStrike" kern="1200" baseline="0" dirty="0" smtClean="0">
                <a:solidFill>
                  <a:schemeClr val="tx1"/>
                </a:solidFill>
                <a:latin typeface="+mn-lt"/>
                <a:ea typeface="+mn-ea"/>
                <a:cs typeface="+mn-cs"/>
              </a:rPr>
              <a:t>nurture has really been answered. It is, almost always, nature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nurture working towards the expression of child mental health phenotypes.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Nearly all of the common child and adolescent psychiatric conditions or their related constructs have been found to have genetic components. While it may seem strange to make such an absolute statement, there is not a single DSM-5 condition listed in the childhood disorders section where heritability has been tested that has not had a demonstrable genetic component. The relevance of related constructs is illustrated by the new DSM-5 category of disruptive mood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disorder —which has not been tested in a twin or GCTA design— but the constructs of irritability and of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both related to the disruptive mood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construct, have both been demonstrated to be heritable. Table A.13.1 lists the estimated heritability for many of the common childhood psychopathologies. </a:t>
            </a:r>
          </a:p>
          <a:p>
            <a:r>
              <a:rPr lang="en-US" sz="1200" b="0" i="0" u="none" strike="noStrike" kern="1200" baseline="0" dirty="0" smtClean="0">
                <a:solidFill>
                  <a:schemeClr val="tx1"/>
                </a:solidFill>
                <a:latin typeface="+mn-lt"/>
                <a:ea typeface="+mn-ea"/>
                <a:cs typeface="+mn-cs"/>
              </a:rPr>
              <a:t>The estimates in Table A.13.1 come from studies of twins and families. But, because of the advances in genome-wide complex trait analysis and other direct measurement approaches to heritability, these may need to be revised soon. In general, when genome-wide complex trait analysis is applied to twin samples, </a:t>
            </a:r>
            <a:r>
              <a:rPr lang="en-US" sz="1200" b="0" i="0" u="none" strike="noStrike" kern="1200" baseline="0" dirty="0" err="1" smtClean="0">
                <a:solidFill>
                  <a:schemeClr val="tx1"/>
                </a:solidFill>
                <a:latin typeface="+mn-lt"/>
                <a:ea typeface="+mn-ea"/>
                <a:cs typeface="+mn-cs"/>
              </a:rPr>
              <a:t>heritabilities</a:t>
            </a:r>
            <a:r>
              <a:rPr lang="en-US" sz="1200" b="0" i="0" u="none" strike="noStrike" kern="1200" baseline="0" dirty="0" smtClean="0">
                <a:solidFill>
                  <a:schemeClr val="tx1"/>
                </a:solidFill>
                <a:latin typeface="+mn-lt"/>
                <a:ea typeface="+mn-ea"/>
                <a:cs typeface="+mn-cs"/>
              </a:rPr>
              <a:t> tend to be lower in GCTA than when using the twin methodology. Whether genome-wide complex trait analysis underestimates or twin models overestimate heritability is an area of active research.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iacapap.org/iacapap-textbook-of-child-and-adolescent-mental-healt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ghr.nlm.nih.go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ted.com/talks/james_watson_on_how_he_discovered_dna"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genome.gov/Gloss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coursera.org/course/behavioralgenetics?authMode=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1" y="5285187"/>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r>
              <a:rPr lang="en-US" sz="9600" dirty="0" smtClean="0"/>
              <a:t>Robert R. </a:t>
            </a:r>
            <a:r>
              <a:rPr lang="en-US" sz="9600" dirty="0" err="1" smtClean="0"/>
              <a:t>Althoff</a:t>
            </a:r>
            <a:endParaRPr lang="en-US" sz="9600" dirty="0" smtClean="0"/>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INTRODUCTION</a:t>
            </a:r>
            <a:endParaRPr lang="en-US" dirty="0">
              <a:solidFill>
                <a:schemeClr val="bg1"/>
              </a:solidFill>
            </a:endParaRPr>
          </a:p>
        </p:txBody>
      </p:sp>
      <p:sp>
        <p:nvSpPr>
          <p:cNvPr id="8" name="TextBox 7"/>
          <p:cNvSpPr txBox="1"/>
          <p:nvPr/>
        </p:nvSpPr>
        <p:spPr>
          <a:xfrm>
            <a:off x="5662980" y="779063"/>
            <a:ext cx="3481020" cy="4431983"/>
          </a:xfrm>
          <a:prstGeom prst="rect">
            <a:avLst/>
          </a:prstGeom>
          <a:noFill/>
        </p:spPr>
        <p:txBody>
          <a:bodyPr wrap="square" rtlCol="0">
            <a:spAutoFit/>
          </a:bodyPr>
          <a:lstStyle/>
          <a:p>
            <a:pPr algn="ctr"/>
            <a:endParaRPr lang="en-US" dirty="0" smtClean="0"/>
          </a:p>
          <a:p>
            <a:pPr algn="ctr"/>
            <a:r>
              <a:rPr lang="en-US" sz="4400" dirty="0" smtClean="0">
                <a:solidFill>
                  <a:schemeClr val="accent3">
                    <a:lumMod val="75000"/>
                  </a:schemeClr>
                </a:solidFill>
              </a:rPr>
              <a:t>What Child Mental Health Professionals Should Know About Genetics</a:t>
            </a:r>
            <a:endParaRPr lang="en-US" sz="4400" dirty="0">
              <a:solidFill>
                <a:schemeClr val="accent3">
                  <a:lumMod val="75000"/>
                </a:schemeClr>
              </a:solidFill>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A.13</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Different Types of Genetic Studies </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5440362"/>
          </a:xfrm>
        </p:spPr>
        <p:txBody>
          <a:bodyPr>
            <a:noAutofit/>
          </a:bodyPr>
          <a:lstStyle/>
          <a:p>
            <a:r>
              <a:rPr lang="en-US" sz="3600" dirty="0" smtClean="0"/>
              <a:t>Family studies</a:t>
            </a:r>
          </a:p>
          <a:p>
            <a:r>
              <a:rPr lang="en-US" sz="3600" dirty="0" smtClean="0"/>
              <a:t>Twin and </a:t>
            </a:r>
          </a:p>
          <a:p>
            <a:pPr marL="457200" lvl="1" indent="0">
              <a:buNone/>
            </a:pPr>
            <a:r>
              <a:rPr lang="en-US" sz="3600" dirty="0" smtClean="0"/>
              <a:t>adoption studies</a:t>
            </a:r>
          </a:p>
          <a:p>
            <a:r>
              <a:rPr lang="en-US" sz="3600" dirty="0" smtClean="0"/>
              <a:t>Candidate gene </a:t>
            </a:r>
          </a:p>
          <a:p>
            <a:pPr marL="0" indent="0">
              <a:buNone/>
            </a:pPr>
            <a:r>
              <a:rPr lang="en-US" sz="3600" dirty="0"/>
              <a:t>	</a:t>
            </a:r>
            <a:r>
              <a:rPr lang="en-US" sz="3600" dirty="0" smtClean="0"/>
              <a:t>studies</a:t>
            </a:r>
          </a:p>
          <a:p>
            <a:r>
              <a:rPr lang="en-US" sz="3600" dirty="0" smtClean="0"/>
              <a:t>Linkage studies</a:t>
            </a: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4" name="TextBox 3"/>
          <p:cNvSpPr txBox="1"/>
          <p:nvPr/>
        </p:nvSpPr>
        <p:spPr>
          <a:xfrm>
            <a:off x="4620805" y="1417638"/>
            <a:ext cx="4523193" cy="4801315"/>
          </a:xfrm>
          <a:prstGeom prst="rect">
            <a:avLst/>
          </a:prstGeom>
          <a:noFill/>
        </p:spPr>
        <p:txBody>
          <a:bodyPr wrap="square" rtlCol="0">
            <a:spAutoFit/>
          </a:bodyPr>
          <a:lstStyle/>
          <a:p>
            <a:pPr marL="285750" indent="-285750">
              <a:buFont typeface="Arial"/>
              <a:buChar char="•"/>
            </a:pPr>
            <a:r>
              <a:rPr lang="en-US" sz="3600" dirty="0"/>
              <a:t>Genome-wide </a:t>
            </a:r>
          </a:p>
          <a:p>
            <a:r>
              <a:rPr lang="en-US" sz="3600" dirty="0"/>
              <a:t>	association studies</a:t>
            </a:r>
          </a:p>
          <a:p>
            <a:pPr marL="285750" indent="-285750">
              <a:buFont typeface="Arial"/>
              <a:buChar char="•"/>
            </a:pPr>
            <a:r>
              <a:rPr lang="en-US" sz="3600" dirty="0"/>
              <a:t>Genome –wide </a:t>
            </a:r>
          </a:p>
          <a:p>
            <a:r>
              <a:rPr lang="en-US" sz="3600" dirty="0"/>
              <a:t>	complex trait </a:t>
            </a:r>
            <a:r>
              <a:rPr lang="en-US" sz="3600" dirty="0" smtClean="0"/>
              <a:t>	analysis</a:t>
            </a:r>
            <a:endParaRPr lang="en-US" sz="3600" dirty="0"/>
          </a:p>
          <a:p>
            <a:pPr marL="285750" indent="-285750">
              <a:buFont typeface="Arial"/>
              <a:buChar char="•"/>
            </a:pPr>
            <a:r>
              <a:rPr lang="en-US" sz="3600" dirty="0"/>
              <a:t>Epigenetics</a:t>
            </a:r>
          </a:p>
          <a:p>
            <a:pPr marL="285750" indent="-285750">
              <a:buFont typeface="Arial"/>
              <a:buChar char="•"/>
            </a:pPr>
            <a:r>
              <a:rPr lang="en-US" sz="3600" dirty="0"/>
              <a:t>Gene x environment interplay</a:t>
            </a:r>
          </a:p>
          <a:p>
            <a:endParaRPr lang="en-US" dirty="0"/>
          </a:p>
        </p:txBody>
      </p:sp>
    </p:spTree>
    <p:extLst>
      <p:ext uri="{BB962C8B-B14F-4D97-AF65-F5344CB8AC3E}">
        <p14:creationId xmlns:p14="http://schemas.microsoft.com/office/powerpoint/2010/main" val="122109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41763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Heritability of Child and Adolescent Psychiatric Conditions</a:t>
            </a:r>
            <a:r>
              <a:rPr lang="en-US" sz="28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Content Placeholder 1" descr="Screen Shot 2016-01-13 at 8.49.4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b="-24838"/>
          <a:stretch/>
        </p:blipFill>
        <p:spPr>
          <a:xfrm>
            <a:off x="-1" y="0"/>
            <a:ext cx="9143999" cy="8621486"/>
          </a:xfrm>
        </p:spPr>
      </p:pic>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62983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Known Genetic Conditions of Importance </a:t>
            </a:r>
            <a:endParaRPr lang="en-US" sz="3200" b="1"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689100"/>
            <a:ext cx="4102100" cy="3304595"/>
          </a:xfrm>
        </p:spPr>
        <p:txBody>
          <a:bodyPr>
            <a:normAutofit/>
          </a:bodyPr>
          <a:lstStyle/>
          <a:p>
            <a:r>
              <a:rPr lang="en-US" sz="2800" dirty="0" smtClean="0"/>
              <a:t>Down syndrome</a:t>
            </a:r>
          </a:p>
          <a:p>
            <a:r>
              <a:rPr lang="en-US" sz="2800" dirty="0" smtClean="0"/>
              <a:t>Fragile X syndrome</a:t>
            </a:r>
          </a:p>
          <a:p>
            <a:r>
              <a:rPr lang="en-US" sz="2800" dirty="0" smtClean="0"/>
              <a:t>Williams syndrome</a:t>
            </a:r>
          </a:p>
          <a:p>
            <a:r>
              <a:rPr lang="en-US" sz="2800" dirty="0" err="1" smtClean="0"/>
              <a:t>Prader-Willi</a:t>
            </a:r>
            <a:r>
              <a:rPr lang="en-US" sz="2800" dirty="0" smtClean="0"/>
              <a:t> syndrome</a:t>
            </a:r>
          </a:p>
          <a:p>
            <a:r>
              <a:rPr lang="en-US" sz="2800" dirty="0" err="1" smtClean="0"/>
              <a:t>Angelman</a:t>
            </a:r>
            <a:r>
              <a:rPr lang="en-US" sz="2800" dirty="0" smtClean="0"/>
              <a:t> syndrome</a:t>
            </a:r>
          </a:p>
          <a:p>
            <a:r>
              <a:rPr lang="en-US" sz="2800" dirty="0" err="1" smtClean="0"/>
              <a:t>Rett</a:t>
            </a:r>
            <a:r>
              <a:rPr lang="en-US" sz="2800" dirty="0" smtClean="0"/>
              <a:t> syndrome</a:t>
            </a:r>
          </a:p>
        </p:txBody>
      </p:sp>
      <p:sp>
        <p:nvSpPr>
          <p:cNvPr id="8" name="TextBox 7"/>
          <p:cNvSpPr txBox="1"/>
          <p:nvPr/>
        </p:nvSpPr>
        <p:spPr>
          <a:xfrm>
            <a:off x="4559300" y="1714328"/>
            <a:ext cx="4584700" cy="3108543"/>
          </a:xfrm>
          <a:prstGeom prst="rect">
            <a:avLst/>
          </a:prstGeom>
          <a:noFill/>
        </p:spPr>
        <p:txBody>
          <a:bodyPr wrap="square" rtlCol="0">
            <a:spAutoFit/>
          </a:bodyPr>
          <a:lstStyle/>
          <a:p>
            <a:pPr marL="457200" indent="-457200">
              <a:buFont typeface="Arial"/>
              <a:buChar char="•"/>
            </a:pPr>
            <a:r>
              <a:rPr lang="en-US" sz="2800" dirty="0"/>
              <a:t>22q11.2 deletion syndrome</a:t>
            </a:r>
          </a:p>
          <a:p>
            <a:pPr marL="457200" indent="-457200">
              <a:buFont typeface="Arial"/>
              <a:buChar char="•"/>
            </a:pPr>
            <a:r>
              <a:rPr lang="en-US" sz="2800" dirty="0"/>
              <a:t>Turner syndrome</a:t>
            </a:r>
          </a:p>
          <a:p>
            <a:pPr marL="457200" indent="-457200">
              <a:buFont typeface="Arial"/>
              <a:buChar char="•"/>
            </a:pPr>
            <a:r>
              <a:rPr lang="en-US" sz="2800" dirty="0"/>
              <a:t>Smith-</a:t>
            </a:r>
            <a:r>
              <a:rPr lang="en-US" sz="2800" dirty="0" err="1"/>
              <a:t>Magenis</a:t>
            </a:r>
            <a:r>
              <a:rPr lang="en-US" sz="2800" dirty="0"/>
              <a:t> syndrome</a:t>
            </a:r>
          </a:p>
          <a:p>
            <a:pPr marL="457200" indent="-457200">
              <a:buFont typeface="Arial"/>
              <a:buChar char="•"/>
            </a:pPr>
            <a:r>
              <a:rPr lang="en-US" sz="2800" dirty="0"/>
              <a:t>Deletion or duplication of </a:t>
            </a:r>
            <a:r>
              <a:rPr lang="en-US" sz="2800" dirty="0" smtClean="0"/>
              <a:t>16p11</a:t>
            </a:r>
          </a:p>
          <a:p>
            <a:pPr marL="457200" indent="-457200">
              <a:buFont typeface="Arial"/>
              <a:buChar char="•"/>
            </a:pPr>
            <a:r>
              <a:rPr lang="en-US" sz="2800" dirty="0" smtClean="0">
                <a:hlinkClick r:id="rId3"/>
              </a:rPr>
              <a:t>SEE CHAPTER C.1</a:t>
            </a:r>
            <a:endParaRPr lang="en-US" sz="2800"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17 at 10.29.01 A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846" y="4993695"/>
            <a:ext cx="5778500" cy="1397000"/>
          </a:xfrm>
          <a:prstGeom prst="rect">
            <a:avLst/>
          </a:prstGeom>
        </p:spPr>
      </p:pic>
      <p:sp>
        <p:nvSpPr>
          <p:cNvPr id="3" name="TextBox 2"/>
          <p:cNvSpPr txBox="1"/>
          <p:nvPr/>
        </p:nvSpPr>
        <p:spPr>
          <a:xfrm>
            <a:off x="3255947" y="6431631"/>
            <a:ext cx="2377574" cy="369332"/>
          </a:xfrm>
          <a:prstGeom prst="rect">
            <a:avLst/>
          </a:prstGeom>
          <a:noFill/>
        </p:spPr>
        <p:txBody>
          <a:bodyPr wrap="none" rtlCol="0">
            <a:spAutoFit/>
          </a:bodyPr>
          <a:lstStyle/>
          <a:p>
            <a:r>
              <a:rPr lang="en-US" dirty="0" smtClean="0">
                <a:hlinkClick r:id="rId5"/>
              </a:rPr>
              <a:t>http://ghr.nlm.nih.gov/</a:t>
            </a:r>
            <a:endParaRPr lang="en-US" dirty="0"/>
          </a:p>
        </p:txBody>
      </p:sp>
    </p:spTree>
    <p:extLst>
      <p:ext uri="{BB962C8B-B14F-4D97-AF65-F5344CB8AC3E}">
        <p14:creationId xmlns:p14="http://schemas.microsoft.com/office/powerpoint/2010/main" val="55447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Down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75162" y="1417638"/>
            <a:ext cx="4015838" cy="5440362"/>
          </a:xfrm>
        </p:spPr>
        <p:txBody>
          <a:bodyPr>
            <a:normAutofit/>
          </a:bodyPr>
          <a:lstStyle/>
          <a:p>
            <a:r>
              <a:rPr lang="en-US" dirty="0" smtClean="0"/>
              <a:t>Trisomy 21</a:t>
            </a:r>
          </a:p>
          <a:p>
            <a:r>
              <a:rPr lang="en-US" dirty="0" smtClean="0"/>
              <a:t>Advance parental age</a:t>
            </a:r>
          </a:p>
          <a:p>
            <a:r>
              <a:rPr lang="en-US" dirty="0" smtClean="0"/>
              <a:t>1/1000 live births</a:t>
            </a:r>
          </a:p>
          <a:p>
            <a:r>
              <a:rPr lang="en-US" dirty="0" smtClean="0"/>
              <a:t>De novo change</a:t>
            </a:r>
          </a:p>
          <a:p>
            <a:r>
              <a:rPr lang="en-US" dirty="0" smtClean="0"/>
              <a:t>Partial trisomy possible</a:t>
            </a:r>
          </a:p>
          <a:p>
            <a:r>
              <a:rPr lang="en-US" dirty="0" smtClean="0"/>
              <a:t>Facial features</a:t>
            </a:r>
          </a:p>
          <a:p>
            <a:r>
              <a:rPr lang="en-US" dirty="0" smtClean="0"/>
              <a:t>Cardiac/GI problems</a:t>
            </a:r>
            <a:endParaRPr lang="en-US" dirty="0"/>
          </a:p>
        </p:txBody>
      </p:sp>
      <p:sp>
        <p:nvSpPr>
          <p:cNvPr id="8" name="TextBox 7"/>
          <p:cNvSpPr txBox="1"/>
          <p:nvPr/>
        </p:nvSpPr>
        <p:spPr>
          <a:xfrm>
            <a:off x="4191000" y="1410355"/>
            <a:ext cx="4699000" cy="5447645"/>
          </a:xfrm>
          <a:prstGeom prst="rect">
            <a:avLst/>
          </a:prstGeom>
          <a:noFill/>
        </p:spPr>
        <p:txBody>
          <a:bodyPr wrap="square" rtlCol="0">
            <a:spAutoFit/>
          </a:bodyPr>
          <a:lstStyle/>
          <a:p>
            <a:pPr marL="285750" indent="-285750">
              <a:buFont typeface="Arial"/>
              <a:buChar char="•"/>
            </a:pPr>
            <a:r>
              <a:rPr lang="en-US" sz="3200" dirty="0" smtClean="0"/>
              <a:t>Language delay</a:t>
            </a:r>
          </a:p>
          <a:p>
            <a:pPr marL="285750" indent="-285750">
              <a:buFont typeface="Arial"/>
              <a:buChar char="•"/>
            </a:pPr>
            <a:r>
              <a:rPr lang="en-US" sz="3200" dirty="0" smtClean="0"/>
              <a:t>Intellectual Disability</a:t>
            </a:r>
          </a:p>
          <a:p>
            <a:pPr marL="285750" indent="-285750">
              <a:buFont typeface="Arial"/>
              <a:buChar char="•"/>
            </a:pPr>
            <a:r>
              <a:rPr lang="en-US" sz="3200" dirty="0" smtClean="0"/>
              <a:t>10% autism</a:t>
            </a:r>
          </a:p>
          <a:p>
            <a:pPr marL="285750" indent="-285750">
              <a:buFont typeface="Arial"/>
              <a:buChar char="•"/>
            </a:pPr>
            <a:r>
              <a:rPr lang="en-US" sz="3200" dirty="0" smtClean="0"/>
              <a:t>Increased risk for</a:t>
            </a:r>
          </a:p>
          <a:p>
            <a:pPr marL="742950" lvl="1" indent="-285750">
              <a:buFont typeface="Arial"/>
              <a:buChar char="•"/>
            </a:pPr>
            <a:r>
              <a:rPr lang="en-US" sz="3200" dirty="0" smtClean="0"/>
              <a:t>ADHD</a:t>
            </a:r>
          </a:p>
          <a:p>
            <a:pPr marL="742950" lvl="1" indent="-285750">
              <a:buFont typeface="Arial"/>
              <a:buChar char="•"/>
            </a:pPr>
            <a:r>
              <a:rPr lang="en-US" sz="3200" dirty="0" smtClean="0"/>
              <a:t>Anxiety</a:t>
            </a:r>
          </a:p>
          <a:p>
            <a:pPr marL="742950" lvl="1" indent="-285750">
              <a:buFont typeface="Arial"/>
              <a:buChar char="•"/>
            </a:pPr>
            <a:r>
              <a:rPr lang="en-US" sz="3200" dirty="0" smtClean="0"/>
              <a:t>Depression</a:t>
            </a:r>
          </a:p>
          <a:p>
            <a:pPr marL="742950" lvl="1" indent="-285750">
              <a:buFont typeface="Arial"/>
              <a:buChar char="•"/>
            </a:pPr>
            <a:r>
              <a:rPr lang="en-US" sz="3200" dirty="0" smtClean="0"/>
              <a:t>Seizures </a:t>
            </a:r>
          </a:p>
          <a:p>
            <a:pPr marL="742950" lvl="1" indent="-285750">
              <a:buFont typeface="Arial"/>
              <a:buChar char="•"/>
            </a:pPr>
            <a:r>
              <a:rPr lang="en-US" sz="3200" dirty="0" smtClean="0"/>
              <a:t>Dementia</a:t>
            </a:r>
          </a:p>
          <a:p>
            <a:pPr marL="285750" indent="-285750">
              <a:buFont typeface="Arial"/>
              <a:buChar char="•"/>
            </a:pPr>
            <a:r>
              <a:rPr lang="en-US" sz="3200" dirty="0" smtClean="0"/>
              <a:t>Diagnosis: karyotype</a:t>
            </a:r>
          </a:p>
          <a:p>
            <a:pPr lvl="1"/>
            <a:endParaRPr lang="en-US" sz="28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38868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Fragile X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53267" y="1417638"/>
            <a:ext cx="4037733" cy="5440362"/>
          </a:xfrm>
        </p:spPr>
        <p:txBody>
          <a:bodyPr>
            <a:normAutofit lnSpcReduction="10000"/>
          </a:bodyPr>
          <a:lstStyle/>
          <a:p>
            <a:r>
              <a:rPr lang="en-US" dirty="0" smtClean="0"/>
              <a:t>Inherited</a:t>
            </a:r>
          </a:p>
          <a:p>
            <a:r>
              <a:rPr lang="en-US" dirty="0" smtClean="0"/>
              <a:t>1/4000 males</a:t>
            </a:r>
          </a:p>
          <a:p>
            <a:r>
              <a:rPr lang="en-US" dirty="0" smtClean="0"/>
              <a:t>1/8000 females</a:t>
            </a:r>
          </a:p>
          <a:p>
            <a:r>
              <a:rPr lang="en-US" dirty="0" smtClean="0"/>
              <a:t>Increased </a:t>
            </a:r>
            <a:r>
              <a:rPr lang="en-US" dirty="0" err="1" smtClean="0"/>
              <a:t>trinucleotide</a:t>
            </a:r>
            <a:r>
              <a:rPr lang="en-US" dirty="0" smtClean="0"/>
              <a:t> repeats</a:t>
            </a:r>
          </a:p>
          <a:p>
            <a:r>
              <a:rPr lang="en-US" dirty="0" smtClean="0"/>
              <a:t>FMR1 gene on X chromosome</a:t>
            </a:r>
          </a:p>
          <a:p>
            <a:r>
              <a:rPr lang="en-US" dirty="0" smtClean="0"/>
              <a:t>Repeats accumulate</a:t>
            </a:r>
          </a:p>
          <a:p>
            <a:r>
              <a:rPr lang="en-US" dirty="0" smtClean="0"/>
              <a:t>&gt;200=clinical syndrome</a:t>
            </a:r>
            <a:endParaRPr lang="en-US" dirty="0"/>
          </a:p>
        </p:txBody>
      </p:sp>
      <p:sp>
        <p:nvSpPr>
          <p:cNvPr id="8" name="TextBox 7"/>
          <p:cNvSpPr txBox="1"/>
          <p:nvPr/>
        </p:nvSpPr>
        <p:spPr>
          <a:xfrm>
            <a:off x="4191000" y="1417638"/>
            <a:ext cx="4699000" cy="5509200"/>
          </a:xfrm>
          <a:prstGeom prst="rect">
            <a:avLst/>
          </a:prstGeom>
          <a:noFill/>
        </p:spPr>
        <p:txBody>
          <a:bodyPr wrap="square" rtlCol="0">
            <a:spAutoFit/>
          </a:bodyPr>
          <a:lstStyle/>
          <a:p>
            <a:pPr marL="285750" indent="-285750">
              <a:buFont typeface="Arial"/>
              <a:buChar char="•"/>
            </a:pPr>
            <a:r>
              <a:rPr lang="en-US" sz="3200" dirty="0" smtClean="0"/>
              <a:t>F&lt;M because x-linked</a:t>
            </a:r>
          </a:p>
          <a:p>
            <a:pPr marL="285750" indent="-285750">
              <a:buFont typeface="Arial"/>
              <a:buChar char="•"/>
            </a:pPr>
            <a:r>
              <a:rPr lang="en-US" sz="3200" dirty="0" smtClean="0"/>
              <a:t>Macrocephaly, big ears, long narrow face, macro-</a:t>
            </a:r>
            <a:r>
              <a:rPr lang="en-US" sz="3200" dirty="0" err="1" smtClean="0"/>
              <a:t>orchidism</a:t>
            </a:r>
            <a:endParaRPr lang="en-US" sz="3200" dirty="0" smtClean="0"/>
          </a:p>
          <a:p>
            <a:pPr marL="285750" indent="-285750">
              <a:buFont typeface="Arial"/>
              <a:buChar char="•"/>
            </a:pPr>
            <a:r>
              <a:rPr lang="en-US" sz="3200" dirty="0" smtClean="0"/>
              <a:t>Developmental delay</a:t>
            </a:r>
          </a:p>
          <a:p>
            <a:pPr marL="285750" indent="-285750">
              <a:buFont typeface="Arial"/>
              <a:buChar char="•"/>
            </a:pPr>
            <a:r>
              <a:rPr lang="en-US" sz="3200" dirty="0" smtClean="0"/>
              <a:t>Intellectual disability</a:t>
            </a:r>
          </a:p>
          <a:p>
            <a:pPr marL="285750" indent="-285750">
              <a:buFont typeface="Arial"/>
              <a:buChar char="•"/>
            </a:pPr>
            <a:r>
              <a:rPr lang="en-US" sz="3200" dirty="0" smtClean="0"/>
              <a:t>Attention, communication, social pragmatic problems</a:t>
            </a:r>
          </a:p>
          <a:p>
            <a:pPr marL="285750" indent="-285750">
              <a:buFont typeface="Arial"/>
              <a:buChar char="•"/>
            </a:pPr>
            <a:r>
              <a:rPr lang="en-US" sz="3200" dirty="0" smtClean="0"/>
              <a:t>1/3 autism</a:t>
            </a:r>
          </a:p>
          <a:p>
            <a:pPr marL="285750" indent="-285750">
              <a:buFont typeface="Arial"/>
              <a:buChar char="•"/>
            </a:pPr>
            <a:r>
              <a:rPr lang="en-US" sz="3200" dirty="0" smtClean="0"/>
              <a:t>Diagnosis: FISH</a:t>
            </a:r>
            <a:endParaRPr lang="en-US" sz="32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61122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Williams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 y="1417638"/>
            <a:ext cx="4598000" cy="5440362"/>
          </a:xfrm>
        </p:spPr>
        <p:txBody>
          <a:bodyPr>
            <a:normAutofit/>
          </a:bodyPr>
          <a:lstStyle/>
          <a:p>
            <a:r>
              <a:rPr lang="en-US" dirty="0" smtClean="0"/>
              <a:t>1/1000 births</a:t>
            </a:r>
          </a:p>
          <a:p>
            <a:r>
              <a:rPr lang="en-US" dirty="0" smtClean="0"/>
              <a:t>Deletion chromosome 7</a:t>
            </a:r>
          </a:p>
          <a:p>
            <a:r>
              <a:rPr lang="en-US" dirty="0"/>
              <a:t>B</a:t>
            </a:r>
            <a:r>
              <a:rPr lang="en-US" dirty="0" smtClean="0"/>
              <a:t>road forehead, wide mouth, full lips, full cheeks, narrow temples</a:t>
            </a:r>
          </a:p>
          <a:p>
            <a:r>
              <a:rPr lang="en-US" dirty="0" smtClean="0"/>
              <a:t>Skin, joint, heart problems possible</a:t>
            </a:r>
          </a:p>
          <a:p>
            <a:r>
              <a:rPr lang="en-US" dirty="0" smtClean="0"/>
              <a:t>Intellectual disability</a:t>
            </a:r>
          </a:p>
          <a:p>
            <a:r>
              <a:rPr lang="en-US" dirty="0" smtClean="0"/>
              <a:t>Visual-spatial difficulties</a:t>
            </a:r>
            <a:endParaRPr lang="en-US" dirty="0"/>
          </a:p>
        </p:txBody>
      </p:sp>
      <p:sp>
        <p:nvSpPr>
          <p:cNvPr id="8" name="TextBox 7"/>
          <p:cNvSpPr txBox="1"/>
          <p:nvPr/>
        </p:nvSpPr>
        <p:spPr>
          <a:xfrm>
            <a:off x="4598000" y="1417638"/>
            <a:ext cx="4545999" cy="4708981"/>
          </a:xfrm>
          <a:prstGeom prst="rect">
            <a:avLst/>
          </a:prstGeom>
          <a:noFill/>
        </p:spPr>
        <p:txBody>
          <a:bodyPr wrap="square" rtlCol="0">
            <a:spAutoFit/>
          </a:bodyPr>
          <a:lstStyle/>
          <a:p>
            <a:pPr marL="285750" indent="-285750">
              <a:buFont typeface="Arial"/>
              <a:buChar char="•"/>
            </a:pPr>
            <a:r>
              <a:rPr lang="en-US" sz="3400" dirty="0" smtClean="0"/>
              <a:t>Superficial </a:t>
            </a:r>
            <a:r>
              <a:rPr lang="en-US" sz="3400" dirty="0" err="1" smtClean="0"/>
              <a:t>hypersocial</a:t>
            </a:r>
            <a:r>
              <a:rPr lang="en-US" sz="3400" dirty="0" smtClean="0"/>
              <a:t> personality</a:t>
            </a:r>
          </a:p>
          <a:p>
            <a:pPr marL="285750" indent="-285750">
              <a:buFont typeface="Arial"/>
              <a:buChar char="•"/>
            </a:pPr>
            <a:r>
              <a:rPr lang="en-US" sz="3400" dirty="0" smtClean="0"/>
              <a:t>Miss social cues</a:t>
            </a:r>
          </a:p>
          <a:p>
            <a:pPr marL="285750" indent="-285750">
              <a:buFont typeface="Arial"/>
              <a:buChar char="•"/>
            </a:pPr>
            <a:r>
              <a:rPr lang="en-US" sz="3400" dirty="0" smtClean="0"/>
              <a:t>ADHD</a:t>
            </a:r>
          </a:p>
          <a:p>
            <a:pPr marL="285750" indent="-285750">
              <a:buFont typeface="Arial"/>
              <a:buChar char="•"/>
            </a:pPr>
            <a:r>
              <a:rPr lang="en-US" sz="3400" dirty="0" smtClean="0"/>
              <a:t>Anxiety</a:t>
            </a:r>
          </a:p>
          <a:p>
            <a:pPr marL="285750" indent="-285750">
              <a:buFont typeface="Arial"/>
              <a:buChar char="•"/>
            </a:pPr>
            <a:r>
              <a:rPr lang="en-US" sz="3400" dirty="0" smtClean="0"/>
              <a:t>Sleep problems</a:t>
            </a:r>
          </a:p>
          <a:p>
            <a:pPr marL="285750" indent="-285750">
              <a:buFont typeface="Arial"/>
              <a:buChar char="•"/>
            </a:pPr>
            <a:r>
              <a:rPr lang="en-US" sz="3400" dirty="0" smtClean="0"/>
              <a:t>Diagnosis: FISH or microarray</a:t>
            </a:r>
          </a:p>
          <a:p>
            <a:pPr marL="285750" indent="-285750">
              <a:buFont typeface="Arial"/>
              <a:buChar char="•"/>
            </a:pPr>
            <a:endParaRPr lang="en-US" sz="28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91558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err="1" smtClean="0">
                <a:ln w="11430"/>
                <a:solidFill>
                  <a:schemeClr val="bg1">
                    <a:lumMod val="95000"/>
                  </a:schemeClr>
                </a:solidFill>
                <a:effectLst>
                  <a:outerShdw blurRad="25400" algn="tl" rotWithShape="0">
                    <a:srgbClr val="000000">
                      <a:alpha val="43000"/>
                    </a:srgbClr>
                  </a:outerShdw>
                </a:effectLst>
              </a:rPr>
              <a:t>Prader-Willi</a:t>
            </a:r>
            <a:r>
              <a:rPr lang="en-US" sz="3200" b="1" spc="150" dirty="0" smtClean="0">
                <a:ln w="11430"/>
                <a:solidFill>
                  <a:schemeClr val="bg1">
                    <a:lumMod val="95000"/>
                  </a:schemeClr>
                </a:solidFill>
                <a:effectLst>
                  <a:outerShdw blurRad="25400" algn="tl" rotWithShape="0">
                    <a:srgbClr val="000000">
                      <a:alpha val="43000"/>
                    </a:srgbClr>
                  </a:outerShdw>
                </a:effectLst>
              </a:rPr>
              <a:t>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72561" y="1417638"/>
            <a:ext cx="4425439" cy="5440362"/>
          </a:xfrm>
        </p:spPr>
        <p:txBody>
          <a:bodyPr>
            <a:normAutofit fontScale="92500"/>
          </a:bodyPr>
          <a:lstStyle/>
          <a:p>
            <a:r>
              <a:rPr lang="en-US" dirty="0" smtClean="0"/>
              <a:t>Multiple etiology</a:t>
            </a:r>
          </a:p>
          <a:p>
            <a:r>
              <a:rPr lang="en-US" dirty="0"/>
              <a:t>C</a:t>
            </a:r>
            <a:r>
              <a:rPr lang="en-US" dirty="0" smtClean="0"/>
              <a:t>hromosome 15q11-q13 deletion/inactivation</a:t>
            </a:r>
          </a:p>
          <a:p>
            <a:r>
              <a:rPr lang="en-US" dirty="0" smtClean="0"/>
              <a:t>1/15000 births</a:t>
            </a:r>
          </a:p>
          <a:p>
            <a:r>
              <a:rPr lang="en-US" dirty="0" smtClean="0"/>
              <a:t>Infancy: poor feeding, slow growth, developmental delay, </a:t>
            </a:r>
            <a:r>
              <a:rPr lang="en-US" dirty="0" err="1" smtClean="0"/>
              <a:t>hypotonia</a:t>
            </a:r>
            <a:endParaRPr lang="en-US" dirty="0" smtClean="0"/>
          </a:p>
          <a:p>
            <a:r>
              <a:rPr lang="en-US" dirty="0" smtClean="0"/>
              <a:t>Childhood: </a:t>
            </a:r>
            <a:r>
              <a:rPr lang="en-US" dirty="0" err="1" smtClean="0"/>
              <a:t>hyperphagia</a:t>
            </a:r>
            <a:r>
              <a:rPr lang="en-US" dirty="0" smtClean="0"/>
              <a:t>, obesity, diabetes</a:t>
            </a: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723761" y="1417638"/>
            <a:ext cx="3963039" cy="5262980"/>
          </a:xfrm>
          <a:prstGeom prst="rect">
            <a:avLst/>
          </a:prstGeom>
          <a:noFill/>
        </p:spPr>
        <p:txBody>
          <a:bodyPr wrap="square" rtlCol="0">
            <a:spAutoFit/>
          </a:bodyPr>
          <a:lstStyle/>
          <a:p>
            <a:pPr marL="285750" indent="-285750">
              <a:buFont typeface="Arial"/>
              <a:buChar char="•"/>
            </a:pPr>
            <a:r>
              <a:rPr lang="en-US" sz="2800" dirty="0" smtClean="0"/>
              <a:t>Narrow forehead, triangular mouth, almond eyes</a:t>
            </a:r>
          </a:p>
          <a:p>
            <a:pPr marL="285750" indent="-285750">
              <a:buFont typeface="Arial"/>
              <a:buChar char="•"/>
            </a:pPr>
            <a:r>
              <a:rPr lang="en-US" sz="2800" dirty="0" smtClean="0"/>
              <a:t>Small, narrow hands and feet</a:t>
            </a:r>
          </a:p>
          <a:p>
            <a:pPr marL="285750" indent="-285750">
              <a:buFont typeface="Arial"/>
              <a:buChar char="•"/>
            </a:pPr>
            <a:r>
              <a:rPr lang="en-US" sz="2800" dirty="0" smtClean="0"/>
              <a:t>Delayed puberty</a:t>
            </a:r>
          </a:p>
          <a:p>
            <a:pPr marL="285750" indent="-285750">
              <a:buFont typeface="Arial"/>
              <a:buChar char="•"/>
            </a:pPr>
            <a:r>
              <a:rPr lang="en-US" sz="2800" dirty="0" smtClean="0"/>
              <a:t>Underdeveloped genitalia</a:t>
            </a:r>
          </a:p>
          <a:p>
            <a:pPr marL="285750" indent="-285750">
              <a:buFont typeface="Arial"/>
              <a:buChar char="•"/>
            </a:pPr>
            <a:r>
              <a:rPr lang="en-US" sz="2800" dirty="0" smtClean="0"/>
              <a:t>Intellectual disability</a:t>
            </a:r>
          </a:p>
          <a:p>
            <a:pPr marL="285750" indent="-285750">
              <a:buFont typeface="Arial"/>
              <a:buChar char="•"/>
            </a:pPr>
            <a:r>
              <a:rPr lang="en-US" sz="2800" dirty="0" smtClean="0"/>
              <a:t>Compulsive behavior</a:t>
            </a:r>
          </a:p>
          <a:p>
            <a:pPr marL="285750" indent="-285750">
              <a:buFont typeface="Arial"/>
              <a:buChar char="•"/>
            </a:pPr>
            <a:r>
              <a:rPr lang="en-US" sz="2800" dirty="0" smtClean="0"/>
              <a:t>Diagnosis:</a:t>
            </a:r>
          </a:p>
          <a:p>
            <a:r>
              <a:rPr lang="en-US" sz="2800" dirty="0"/>
              <a:t> </a:t>
            </a:r>
            <a:r>
              <a:rPr lang="en-US" sz="2800" dirty="0" smtClean="0"/>
              <a:t>  methylation PCR</a:t>
            </a:r>
            <a:endParaRPr lang="en-US" sz="2800" dirty="0"/>
          </a:p>
        </p:txBody>
      </p:sp>
    </p:spTree>
    <p:extLst>
      <p:ext uri="{BB962C8B-B14F-4D97-AF65-F5344CB8AC3E}">
        <p14:creationId xmlns:p14="http://schemas.microsoft.com/office/powerpoint/2010/main" val="68941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err="1" smtClean="0">
                <a:ln w="11430"/>
                <a:solidFill>
                  <a:schemeClr val="bg1">
                    <a:lumMod val="95000"/>
                  </a:schemeClr>
                </a:solidFill>
                <a:effectLst>
                  <a:outerShdw blurRad="25400" algn="tl" rotWithShape="0">
                    <a:srgbClr val="000000">
                      <a:alpha val="43000"/>
                    </a:srgbClr>
                  </a:outerShdw>
                </a:effectLst>
              </a:rPr>
              <a:t>Angelman</a:t>
            </a:r>
            <a:r>
              <a:rPr lang="en-US" sz="3200" b="1" spc="150" dirty="0" smtClean="0">
                <a:ln w="11430"/>
                <a:solidFill>
                  <a:schemeClr val="bg1">
                    <a:lumMod val="95000"/>
                  </a:schemeClr>
                </a:solidFill>
                <a:effectLst>
                  <a:outerShdw blurRad="25400" algn="tl" rotWithShape="0">
                    <a:srgbClr val="000000">
                      <a:alpha val="43000"/>
                    </a:srgbClr>
                  </a:outerShdw>
                </a:effectLst>
              </a:rPr>
              <a:t>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0" y="1417638"/>
            <a:ext cx="4305300" cy="5440362"/>
          </a:xfrm>
        </p:spPr>
        <p:txBody>
          <a:bodyPr>
            <a:normAutofit/>
          </a:bodyPr>
          <a:lstStyle/>
          <a:p>
            <a:r>
              <a:rPr lang="en-US" dirty="0" smtClean="0"/>
              <a:t>Loss of maternal copy UBE3A gene chromosome 15</a:t>
            </a:r>
          </a:p>
          <a:p>
            <a:r>
              <a:rPr lang="en-US" dirty="0" smtClean="0"/>
              <a:t>1/15,000</a:t>
            </a:r>
          </a:p>
          <a:p>
            <a:r>
              <a:rPr lang="en-US" dirty="0" smtClean="0"/>
              <a:t>Seizures in first 2 years</a:t>
            </a:r>
          </a:p>
          <a:p>
            <a:r>
              <a:rPr lang="en-US" dirty="0" smtClean="0"/>
              <a:t>Hypopigmentation</a:t>
            </a:r>
          </a:p>
          <a:p>
            <a:r>
              <a:rPr lang="en-US" dirty="0" smtClean="0"/>
              <a:t>Coarse facial features</a:t>
            </a:r>
          </a:p>
          <a:p>
            <a:r>
              <a:rPr lang="en-US" dirty="0" smtClean="0"/>
              <a:t>Delayed development</a:t>
            </a:r>
          </a:p>
          <a:p>
            <a:r>
              <a:rPr lang="en-US" dirty="0" smtClean="0"/>
              <a:t>Intellectual disability</a:t>
            </a:r>
          </a:p>
        </p:txBody>
      </p:sp>
      <p:sp>
        <p:nvSpPr>
          <p:cNvPr id="8" name="TextBox 7"/>
          <p:cNvSpPr txBox="1"/>
          <p:nvPr/>
        </p:nvSpPr>
        <p:spPr>
          <a:xfrm>
            <a:off x="4619896" y="1417638"/>
            <a:ext cx="4270104" cy="4031873"/>
          </a:xfrm>
          <a:prstGeom prst="rect">
            <a:avLst/>
          </a:prstGeom>
          <a:noFill/>
        </p:spPr>
        <p:txBody>
          <a:bodyPr wrap="square" rtlCol="0">
            <a:spAutoFit/>
          </a:bodyPr>
          <a:lstStyle/>
          <a:p>
            <a:pPr marL="457200" indent="-457200">
              <a:buFont typeface="Arial"/>
              <a:buChar char="•"/>
            </a:pPr>
            <a:r>
              <a:rPr lang="en-US" sz="3200" dirty="0"/>
              <a:t>Happy appearance</a:t>
            </a:r>
          </a:p>
          <a:p>
            <a:pPr marL="457200" indent="-457200">
              <a:buFont typeface="Arial"/>
              <a:buChar char="•"/>
            </a:pPr>
            <a:r>
              <a:rPr lang="en-US" sz="3200" dirty="0"/>
              <a:t>Frequent laughing</a:t>
            </a:r>
          </a:p>
          <a:p>
            <a:pPr marL="457200" indent="-457200">
              <a:buFont typeface="Arial"/>
              <a:buChar char="•"/>
            </a:pPr>
            <a:r>
              <a:rPr lang="en-US" sz="3200" dirty="0" smtClean="0"/>
              <a:t>Hand flapping</a:t>
            </a:r>
          </a:p>
          <a:p>
            <a:pPr marL="457200" indent="-457200">
              <a:buFont typeface="Arial"/>
              <a:buChar char="•"/>
            </a:pPr>
            <a:r>
              <a:rPr lang="en-US" sz="3200" dirty="0" smtClean="0"/>
              <a:t>Social </a:t>
            </a:r>
            <a:r>
              <a:rPr lang="en-US" sz="3200" dirty="0" err="1" smtClean="0"/>
              <a:t>disinhibition</a:t>
            </a:r>
            <a:endParaRPr lang="en-US" sz="3200" dirty="0" smtClean="0"/>
          </a:p>
          <a:p>
            <a:pPr marL="457200" indent="-457200">
              <a:buFont typeface="Arial"/>
              <a:buChar char="•"/>
            </a:pPr>
            <a:r>
              <a:rPr lang="en-US" sz="3200" dirty="0" smtClean="0"/>
              <a:t>Poor sleep</a:t>
            </a:r>
          </a:p>
          <a:p>
            <a:pPr marL="457200" indent="-457200">
              <a:buFont typeface="Arial"/>
              <a:buChar char="•"/>
            </a:pPr>
            <a:r>
              <a:rPr lang="en-US" sz="3200" dirty="0" smtClean="0"/>
              <a:t>Diagnosis: Methylation PCR /UBE3A analysis</a:t>
            </a:r>
            <a:endParaRPr lang="en-US" sz="32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4729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err="1" smtClean="0">
                <a:ln w="11430"/>
                <a:solidFill>
                  <a:schemeClr val="bg1">
                    <a:lumMod val="95000"/>
                  </a:schemeClr>
                </a:solidFill>
                <a:effectLst>
                  <a:outerShdw blurRad="25400" algn="tl" rotWithShape="0">
                    <a:srgbClr val="000000">
                      <a:alpha val="43000"/>
                    </a:srgbClr>
                  </a:outerShdw>
                </a:effectLst>
              </a:rPr>
              <a:t>Rett</a:t>
            </a:r>
            <a:r>
              <a:rPr lang="en-US" sz="3200" b="1" spc="150" dirty="0" smtClean="0">
                <a:ln w="11430"/>
                <a:solidFill>
                  <a:schemeClr val="bg1">
                    <a:lumMod val="95000"/>
                  </a:schemeClr>
                </a:solidFill>
                <a:effectLst>
                  <a:outerShdw blurRad="25400" algn="tl" rotWithShape="0">
                    <a:srgbClr val="000000">
                      <a:alpha val="43000"/>
                    </a:srgbClr>
                  </a:outerShdw>
                </a:effectLst>
              </a:rPr>
              <a:t>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5440362"/>
          </a:xfrm>
        </p:spPr>
        <p:txBody>
          <a:bodyPr>
            <a:normAutofit fontScale="92500" lnSpcReduction="20000"/>
          </a:bodyPr>
          <a:lstStyle/>
          <a:p>
            <a:r>
              <a:rPr lang="en-US" dirty="0"/>
              <a:t>MECP2 mutation</a:t>
            </a:r>
          </a:p>
          <a:p>
            <a:r>
              <a:rPr lang="en-US" dirty="0"/>
              <a:t>Boys die in utero or infancy</a:t>
            </a:r>
          </a:p>
          <a:p>
            <a:r>
              <a:rPr lang="en-US" dirty="0" smtClean="0"/>
              <a:t>Mostly girls</a:t>
            </a:r>
          </a:p>
          <a:p>
            <a:r>
              <a:rPr lang="en-US" dirty="0" smtClean="0"/>
              <a:t>1/8500 females</a:t>
            </a:r>
          </a:p>
          <a:p>
            <a:r>
              <a:rPr lang="en-US" dirty="0" smtClean="0"/>
              <a:t>Mostly normal development in first 6-18 months</a:t>
            </a:r>
          </a:p>
          <a:p>
            <a:r>
              <a:rPr lang="en-US" dirty="0" smtClean="0"/>
              <a:t>Then profound  developmental delay, autistic traits, hand movements</a:t>
            </a:r>
          </a:p>
        </p:txBody>
      </p:sp>
      <p:sp>
        <p:nvSpPr>
          <p:cNvPr id="8" name="TextBox 7"/>
          <p:cNvSpPr txBox="1"/>
          <p:nvPr/>
        </p:nvSpPr>
        <p:spPr>
          <a:xfrm>
            <a:off x="4305300" y="1689101"/>
            <a:ext cx="4584700" cy="4524315"/>
          </a:xfrm>
          <a:prstGeom prst="rect">
            <a:avLst/>
          </a:prstGeom>
          <a:noFill/>
        </p:spPr>
        <p:txBody>
          <a:bodyPr wrap="square" rtlCol="0">
            <a:spAutoFit/>
          </a:bodyPr>
          <a:lstStyle/>
          <a:p>
            <a:pPr marL="457200" indent="-457200">
              <a:buFont typeface="Arial"/>
              <a:buChar char="•"/>
            </a:pPr>
            <a:r>
              <a:rPr lang="en-US" sz="3200" dirty="0"/>
              <a:t>Eventual motor function </a:t>
            </a:r>
            <a:r>
              <a:rPr lang="en-US" sz="3200" dirty="0" smtClean="0"/>
              <a:t>loss</a:t>
            </a:r>
          </a:p>
          <a:p>
            <a:pPr marL="457200" indent="-457200">
              <a:buFont typeface="Arial"/>
              <a:buChar char="•"/>
            </a:pPr>
            <a:r>
              <a:rPr lang="en-US" sz="3200" dirty="0" smtClean="0"/>
              <a:t>Seizures common</a:t>
            </a:r>
          </a:p>
          <a:p>
            <a:pPr marL="457200" indent="-457200">
              <a:buFont typeface="Arial"/>
              <a:buChar char="•"/>
            </a:pPr>
            <a:r>
              <a:rPr lang="en-US" sz="3200" dirty="0" smtClean="0"/>
              <a:t>Little to no language</a:t>
            </a:r>
          </a:p>
          <a:p>
            <a:pPr marL="457200" indent="-457200">
              <a:buFont typeface="Arial"/>
              <a:buChar char="•"/>
            </a:pPr>
            <a:r>
              <a:rPr lang="en-US" sz="3200" dirty="0" smtClean="0"/>
              <a:t>Sleep problems</a:t>
            </a:r>
          </a:p>
          <a:p>
            <a:pPr marL="457200" indent="-457200">
              <a:buFont typeface="Arial"/>
              <a:buChar char="•"/>
            </a:pPr>
            <a:r>
              <a:rPr lang="en-US" sz="3200" dirty="0" smtClean="0"/>
              <a:t>Irritability</a:t>
            </a:r>
          </a:p>
          <a:p>
            <a:pPr marL="457200" indent="-457200">
              <a:buFont typeface="Arial"/>
              <a:buChar char="•"/>
            </a:pPr>
            <a:r>
              <a:rPr lang="en-US" sz="3200" dirty="0" smtClean="0"/>
              <a:t>~Autism</a:t>
            </a:r>
          </a:p>
          <a:p>
            <a:pPr marL="457200" indent="-457200">
              <a:buFont typeface="Arial"/>
              <a:buChar char="•"/>
            </a:pPr>
            <a:r>
              <a:rPr lang="en-US" sz="3200" dirty="0" smtClean="0"/>
              <a:t>Diagnosis: MECP2 gene sequencing</a:t>
            </a:r>
            <a:endParaRPr lang="en-US" sz="32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824004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22q11 Deletion Syndrome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0" y="1417638"/>
            <a:ext cx="5181570" cy="5509200"/>
          </a:xfrm>
          <a:prstGeom prst="rect">
            <a:avLst/>
          </a:prstGeom>
          <a:noFill/>
        </p:spPr>
        <p:txBody>
          <a:bodyPr wrap="square" rtlCol="0">
            <a:spAutoFit/>
          </a:bodyPr>
          <a:lstStyle/>
          <a:p>
            <a:pPr marL="285750" indent="-285750">
              <a:buFont typeface="Arial"/>
              <a:buChar char="•"/>
            </a:pPr>
            <a:r>
              <a:rPr lang="en-US" sz="3200" dirty="0" smtClean="0"/>
              <a:t>Deletion of 22q11 gene</a:t>
            </a:r>
          </a:p>
          <a:p>
            <a:pPr marL="742950" lvl="1" indent="-285750">
              <a:buFont typeface="Arial"/>
              <a:buChar char="•"/>
            </a:pPr>
            <a:r>
              <a:rPr lang="en-US" sz="3200" dirty="0" smtClean="0"/>
              <a:t>TBX1 gene</a:t>
            </a:r>
          </a:p>
          <a:p>
            <a:pPr marL="742950" lvl="1" indent="-285750">
              <a:buFont typeface="Arial"/>
              <a:buChar char="•"/>
            </a:pPr>
            <a:r>
              <a:rPr lang="en-US" sz="3200" dirty="0" smtClean="0"/>
              <a:t>COMT gene</a:t>
            </a:r>
          </a:p>
          <a:p>
            <a:pPr marL="285750" indent="-285750">
              <a:buFont typeface="Arial"/>
              <a:buChar char="•"/>
            </a:pPr>
            <a:r>
              <a:rPr lang="en-US" sz="3200" dirty="0" smtClean="0"/>
              <a:t>1/4000</a:t>
            </a:r>
          </a:p>
          <a:p>
            <a:pPr marL="285750" indent="-285750">
              <a:buFont typeface="Arial"/>
              <a:buChar char="•"/>
            </a:pPr>
            <a:r>
              <a:rPr lang="en-US" sz="3200" dirty="0" smtClean="0"/>
              <a:t>Variable medical</a:t>
            </a:r>
          </a:p>
          <a:p>
            <a:pPr marL="742950" lvl="1" indent="-285750">
              <a:buFont typeface="Arial"/>
              <a:buChar char="•"/>
            </a:pPr>
            <a:r>
              <a:rPr lang="en-US" sz="3200" dirty="0" smtClean="0"/>
              <a:t>Cleft lip and palate</a:t>
            </a:r>
          </a:p>
          <a:p>
            <a:pPr marL="742950" lvl="1" indent="-285750">
              <a:buFont typeface="Arial"/>
              <a:buChar char="•"/>
            </a:pPr>
            <a:r>
              <a:rPr lang="en-US" sz="3200" dirty="0" smtClean="0"/>
              <a:t>Ventricular </a:t>
            </a:r>
            <a:r>
              <a:rPr lang="en-US" sz="3200" dirty="0" err="1" smtClean="0"/>
              <a:t>septal</a:t>
            </a:r>
            <a:r>
              <a:rPr lang="en-US" sz="3200" dirty="0" smtClean="0"/>
              <a:t> defect</a:t>
            </a:r>
          </a:p>
          <a:p>
            <a:pPr marL="742950" lvl="1" indent="-285750">
              <a:buFont typeface="Arial"/>
              <a:buChar char="•"/>
            </a:pPr>
            <a:r>
              <a:rPr lang="en-US" sz="3200" dirty="0" smtClean="0"/>
              <a:t>Thymus gland</a:t>
            </a:r>
          </a:p>
          <a:p>
            <a:pPr marL="742950" lvl="1" indent="-285750">
              <a:buFont typeface="Arial"/>
              <a:buChar char="•"/>
            </a:pPr>
            <a:r>
              <a:rPr lang="en-US" sz="3200" dirty="0" smtClean="0"/>
              <a:t>Low </a:t>
            </a:r>
            <a:r>
              <a:rPr lang="en-US" sz="3200" dirty="0" err="1" smtClean="0"/>
              <a:t>Ca</a:t>
            </a:r>
            <a:r>
              <a:rPr lang="en-US" sz="3200" dirty="0" smtClean="0"/>
              <a:t>++</a:t>
            </a:r>
          </a:p>
          <a:p>
            <a:pPr marL="742950" lvl="1" indent="-285750">
              <a:buFont typeface="Arial"/>
              <a:buChar char="•"/>
            </a:pPr>
            <a:r>
              <a:rPr lang="en-US" sz="3200" dirty="0" err="1" smtClean="0"/>
              <a:t>Conotruncal</a:t>
            </a:r>
            <a:r>
              <a:rPr lang="en-US" sz="3200" dirty="0" smtClean="0"/>
              <a:t> anomaly face syndrome</a:t>
            </a:r>
          </a:p>
        </p:txBody>
      </p:sp>
      <p:sp>
        <p:nvSpPr>
          <p:cNvPr id="4" name="TextBox 3"/>
          <p:cNvSpPr txBox="1"/>
          <p:nvPr/>
        </p:nvSpPr>
        <p:spPr>
          <a:xfrm>
            <a:off x="4729373" y="1417638"/>
            <a:ext cx="4414628" cy="5724644"/>
          </a:xfrm>
          <a:prstGeom prst="rect">
            <a:avLst/>
          </a:prstGeom>
          <a:noFill/>
        </p:spPr>
        <p:txBody>
          <a:bodyPr wrap="square" rtlCol="0">
            <a:spAutoFit/>
          </a:bodyPr>
          <a:lstStyle/>
          <a:p>
            <a:pPr marL="285750" indent="-285750">
              <a:buFont typeface="Arial"/>
              <a:buChar char="•"/>
            </a:pPr>
            <a:r>
              <a:rPr lang="en-US" sz="3200" dirty="0"/>
              <a:t>Variable clinical </a:t>
            </a:r>
          </a:p>
          <a:p>
            <a:pPr marL="742950" lvl="1" indent="-285750">
              <a:buFont typeface="Arial"/>
              <a:buChar char="•"/>
            </a:pPr>
            <a:r>
              <a:rPr lang="en-US" sz="3200" dirty="0"/>
              <a:t>Intellectual </a:t>
            </a:r>
            <a:r>
              <a:rPr lang="en-US" sz="3200" dirty="0" smtClean="0"/>
              <a:t>disability</a:t>
            </a:r>
            <a:endParaRPr lang="en-US" sz="3200" dirty="0"/>
          </a:p>
          <a:p>
            <a:pPr marL="742950" lvl="1" indent="-285750">
              <a:buFont typeface="Arial"/>
              <a:buChar char="•"/>
            </a:pPr>
            <a:r>
              <a:rPr lang="en-US" sz="3200" dirty="0"/>
              <a:t>Attention</a:t>
            </a:r>
          </a:p>
          <a:p>
            <a:pPr marL="742950" lvl="1" indent="-285750">
              <a:buFont typeface="Arial"/>
              <a:buChar char="•"/>
            </a:pPr>
            <a:r>
              <a:rPr lang="en-US" sz="3200" dirty="0"/>
              <a:t>Anxiety</a:t>
            </a:r>
          </a:p>
          <a:p>
            <a:pPr marL="742950" lvl="1" indent="-285750">
              <a:buFont typeface="Arial"/>
              <a:buChar char="•"/>
            </a:pPr>
            <a:r>
              <a:rPr lang="en-US" sz="3200" dirty="0"/>
              <a:t>Social </a:t>
            </a:r>
            <a:r>
              <a:rPr lang="en-US" sz="3200" dirty="0" smtClean="0"/>
              <a:t>withdrawal</a:t>
            </a:r>
          </a:p>
          <a:p>
            <a:pPr marL="742950" lvl="1" indent="-285750">
              <a:buFont typeface="Arial"/>
              <a:buChar char="•"/>
            </a:pPr>
            <a:r>
              <a:rPr lang="en-US" sz="3200" dirty="0" smtClean="0"/>
              <a:t>Autism</a:t>
            </a:r>
          </a:p>
          <a:p>
            <a:pPr marL="742950" lvl="1" indent="-285750">
              <a:buFont typeface="Arial"/>
              <a:buChar char="•"/>
            </a:pPr>
            <a:r>
              <a:rPr lang="en-US" sz="3200" dirty="0" smtClean="0"/>
              <a:t>Psychosis</a:t>
            </a:r>
          </a:p>
          <a:p>
            <a:pPr marL="457200" indent="-457200">
              <a:buFont typeface="Arial"/>
              <a:buChar char="•"/>
            </a:pPr>
            <a:r>
              <a:rPr lang="en-US" sz="3200" dirty="0" smtClean="0"/>
              <a:t>Diagnosis: FISH testing for 22q11 </a:t>
            </a:r>
          </a:p>
          <a:p>
            <a:r>
              <a:rPr lang="en-US" sz="3200" dirty="0"/>
              <a:t>	</a:t>
            </a:r>
            <a:r>
              <a:rPr lang="en-US" sz="3200" dirty="0" smtClean="0"/>
              <a:t>deletion</a:t>
            </a:r>
          </a:p>
          <a:p>
            <a:pPr marL="742950" lvl="1" indent="-285750">
              <a:buFont typeface="Arial"/>
              <a:buChar char="•"/>
            </a:pPr>
            <a:endParaRPr lang="en-US" sz="2800" dirty="0"/>
          </a:p>
          <a:p>
            <a:endParaRPr lang="en-US" dirty="0"/>
          </a:p>
        </p:txBody>
      </p:sp>
    </p:spTree>
    <p:extLst>
      <p:ext uri="{BB962C8B-B14F-4D97-AF65-F5344CB8AC3E}">
        <p14:creationId xmlns:p14="http://schemas.microsoft.com/office/powerpoint/2010/main" val="1461120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Others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 y="1417637"/>
            <a:ext cx="4663686" cy="5262979"/>
          </a:xfrm>
        </p:spPr>
        <p:txBody>
          <a:bodyPr>
            <a:normAutofit lnSpcReduction="10000"/>
          </a:bodyPr>
          <a:lstStyle/>
          <a:p>
            <a:r>
              <a:rPr lang="en-US" dirty="0" smtClean="0"/>
              <a:t>Turner syndrome</a:t>
            </a:r>
          </a:p>
          <a:p>
            <a:pPr lvl="1"/>
            <a:r>
              <a:rPr lang="en-US" dirty="0" smtClean="0"/>
              <a:t>Single X</a:t>
            </a:r>
          </a:p>
          <a:p>
            <a:pPr lvl="1"/>
            <a:r>
              <a:rPr lang="en-US" dirty="0" smtClean="0"/>
              <a:t>No paired X or Y</a:t>
            </a:r>
          </a:p>
          <a:p>
            <a:pPr lvl="1"/>
            <a:r>
              <a:rPr lang="en-US" dirty="0" smtClean="0"/>
              <a:t>Short stature</a:t>
            </a:r>
          </a:p>
          <a:p>
            <a:pPr lvl="1"/>
            <a:r>
              <a:rPr lang="en-US" dirty="0" smtClean="0"/>
              <a:t>Intellectual disability</a:t>
            </a:r>
          </a:p>
          <a:p>
            <a:pPr lvl="1"/>
            <a:endParaRPr lang="en-US" dirty="0"/>
          </a:p>
          <a:p>
            <a:r>
              <a:rPr lang="en-US" dirty="0" smtClean="0"/>
              <a:t>Deletion/Duplication </a:t>
            </a:r>
          </a:p>
          <a:p>
            <a:pPr marL="0" indent="0">
              <a:buNone/>
            </a:pPr>
            <a:r>
              <a:rPr lang="en-US" dirty="0"/>
              <a:t>	</a:t>
            </a:r>
            <a:r>
              <a:rPr lang="en-US" dirty="0" smtClean="0"/>
              <a:t>16 p11</a:t>
            </a:r>
          </a:p>
          <a:p>
            <a:pPr lvl="1"/>
            <a:r>
              <a:rPr lang="en-US" dirty="0" smtClean="0"/>
              <a:t>Autism, epilepsy, schizophrenia, intellectual disability</a:t>
            </a: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181992" y="1417637"/>
            <a:ext cx="5386228" cy="4955203"/>
          </a:xfrm>
          <a:prstGeom prst="rect">
            <a:avLst/>
          </a:prstGeom>
          <a:noFill/>
        </p:spPr>
        <p:txBody>
          <a:bodyPr wrap="square" rtlCol="0">
            <a:spAutoFit/>
          </a:bodyPr>
          <a:lstStyle/>
          <a:p>
            <a:pPr marL="457200" indent="-457200">
              <a:buFont typeface="Arial"/>
              <a:buChar char="•"/>
            </a:pPr>
            <a:r>
              <a:rPr lang="en-US" sz="3200" dirty="0" smtClean="0"/>
              <a:t>Smith-</a:t>
            </a:r>
            <a:r>
              <a:rPr lang="en-US" sz="3200" dirty="0" err="1" smtClean="0"/>
              <a:t>Magenis</a:t>
            </a:r>
            <a:r>
              <a:rPr lang="en-US" sz="3200" dirty="0"/>
              <a:t> </a:t>
            </a:r>
            <a:r>
              <a:rPr lang="en-US" sz="3200" dirty="0" smtClean="0"/>
              <a:t>Syndrome</a:t>
            </a:r>
          </a:p>
          <a:p>
            <a:pPr marL="914400" lvl="1" indent="-457200">
              <a:buFont typeface="Arial"/>
              <a:buChar char="•"/>
            </a:pPr>
            <a:r>
              <a:rPr lang="en-US" sz="3200" dirty="0" smtClean="0"/>
              <a:t>Loss of RAI gene on chromosome 17</a:t>
            </a:r>
          </a:p>
          <a:p>
            <a:pPr marL="914400" lvl="1" indent="-457200">
              <a:buFont typeface="Arial"/>
              <a:buChar char="•"/>
            </a:pPr>
            <a:r>
              <a:rPr lang="en-US" sz="3200" dirty="0" smtClean="0"/>
              <a:t>Sleep problems</a:t>
            </a:r>
          </a:p>
          <a:p>
            <a:pPr marL="914400" lvl="1" indent="-457200">
              <a:buFont typeface="Arial"/>
              <a:buChar char="•"/>
            </a:pPr>
            <a:r>
              <a:rPr lang="en-US" sz="3200" dirty="0" smtClean="0"/>
              <a:t>Short stature</a:t>
            </a:r>
          </a:p>
          <a:p>
            <a:pPr marL="914400" lvl="1" indent="-457200">
              <a:buFont typeface="Arial"/>
              <a:buChar char="•"/>
            </a:pPr>
            <a:r>
              <a:rPr lang="en-US" sz="3200" dirty="0" smtClean="0"/>
              <a:t>Temper tantrums</a:t>
            </a:r>
          </a:p>
          <a:p>
            <a:pPr marL="914400" lvl="1" indent="-457200">
              <a:buFont typeface="Arial"/>
              <a:buChar char="•"/>
            </a:pPr>
            <a:r>
              <a:rPr lang="en-US" sz="3200" dirty="0" smtClean="0"/>
              <a:t>Self-hugging</a:t>
            </a:r>
          </a:p>
          <a:p>
            <a:pPr marL="914400" lvl="1" indent="-457200">
              <a:buFont typeface="Arial"/>
              <a:buChar char="•"/>
            </a:pPr>
            <a:r>
              <a:rPr lang="en-US" sz="3200" dirty="0" smtClean="0"/>
              <a:t>Finger-licking</a:t>
            </a:r>
          </a:p>
          <a:p>
            <a:pPr marL="914400" lvl="1" indent="-457200">
              <a:buFont typeface="Arial"/>
              <a:buChar char="•"/>
            </a:pPr>
            <a:r>
              <a:rPr lang="en-US" sz="3200" dirty="0" smtClean="0"/>
              <a:t>Self-injury</a:t>
            </a:r>
          </a:p>
          <a:p>
            <a:endParaRPr lang="en-US" sz="2800" dirty="0"/>
          </a:p>
        </p:txBody>
      </p:sp>
    </p:spTree>
    <p:extLst>
      <p:ext uri="{BB962C8B-B14F-4D97-AF65-F5344CB8AC3E}">
        <p14:creationId xmlns:p14="http://schemas.microsoft.com/office/powerpoint/2010/main" val="262754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When is Genetic Testing Appropriate?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8060049" cy="4665662"/>
          </a:xfrm>
        </p:spPr>
        <p:txBody>
          <a:bodyPr>
            <a:normAutofit lnSpcReduction="10000"/>
          </a:bodyPr>
          <a:lstStyle/>
          <a:p>
            <a:r>
              <a:rPr lang="en-US" dirty="0" smtClean="0"/>
              <a:t>No current role for common child psychiatric conditions</a:t>
            </a:r>
          </a:p>
          <a:p>
            <a:r>
              <a:rPr lang="en-US" dirty="0" smtClean="0"/>
              <a:t>Indicated only when 2 of </a:t>
            </a:r>
            <a:r>
              <a:rPr lang="en-US" dirty="0" smtClean="0"/>
              <a:t>the following </a:t>
            </a:r>
            <a:r>
              <a:rPr lang="en-US" dirty="0" smtClean="0"/>
              <a:t>exist:</a:t>
            </a:r>
          </a:p>
          <a:p>
            <a:pPr lvl="1"/>
            <a:r>
              <a:rPr lang="en-US" dirty="0" smtClean="0"/>
              <a:t>Multiple congenital system involvement</a:t>
            </a:r>
          </a:p>
          <a:p>
            <a:pPr lvl="1"/>
            <a:r>
              <a:rPr lang="en-US" dirty="0" smtClean="0"/>
              <a:t>Intellectual disability</a:t>
            </a:r>
          </a:p>
          <a:p>
            <a:pPr lvl="1"/>
            <a:r>
              <a:rPr lang="en-US" dirty="0" smtClean="0"/>
              <a:t>Unusual or abnormal </a:t>
            </a:r>
            <a:r>
              <a:rPr lang="en-US" dirty="0" smtClean="0"/>
              <a:t>face</a:t>
            </a:r>
            <a:endParaRPr lang="en-US" dirty="0" smtClean="0"/>
          </a:p>
          <a:p>
            <a:pPr lvl="1"/>
            <a:r>
              <a:rPr lang="en-US" dirty="0" smtClean="0"/>
              <a:t>Multiple affected individuals in a family</a:t>
            </a:r>
          </a:p>
          <a:p>
            <a:r>
              <a:rPr lang="en-US" dirty="0" smtClean="0"/>
              <a:t>Autism diagnosis warrants chromosomal microarray</a:t>
            </a: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49047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251"/>
            <a:ext cx="8229600" cy="126438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Genetic Counseling in Mental Health Services</a:t>
            </a:r>
            <a:r>
              <a:rPr lang="en-US" sz="28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97057" y="1417637"/>
            <a:ext cx="8946942" cy="5440363"/>
          </a:xfrm>
        </p:spPr>
        <p:txBody>
          <a:bodyPr>
            <a:normAutofit fontScale="85000" lnSpcReduction="10000"/>
          </a:bodyPr>
          <a:lstStyle/>
          <a:p>
            <a:r>
              <a:rPr lang="en-US" dirty="0" smtClean="0"/>
              <a:t>Basic education by mental health or primary care clinician</a:t>
            </a:r>
          </a:p>
          <a:p>
            <a:r>
              <a:rPr lang="en-US" dirty="0" smtClean="0"/>
              <a:t>Coordinate tests and counseling with primary care clinician</a:t>
            </a:r>
          </a:p>
          <a:p>
            <a:r>
              <a:rPr lang="en-US" dirty="0" smtClean="0"/>
              <a:t>Begin with accurate diagnosis</a:t>
            </a:r>
          </a:p>
          <a:p>
            <a:r>
              <a:rPr lang="en-US" dirty="0" smtClean="0"/>
              <a:t>Obtain family history</a:t>
            </a:r>
          </a:p>
          <a:p>
            <a:r>
              <a:rPr lang="en-US" dirty="0" smtClean="0"/>
              <a:t>Evaluate emotional and intellectual capacity of family members</a:t>
            </a:r>
          </a:p>
          <a:p>
            <a:r>
              <a:rPr lang="en-US" dirty="0" smtClean="0"/>
              <a:t>Evaluate burdens and benefits of testing</a:t>
            </a:r>
          </a:p>
          <a:p>
            <a:r>
              <a:rPr lang="en-US" dirty="0" smtClean="0"/>
              <a:t>Form tiered plan</a:t>
            </a:r>
          </a:p>
          <a:p>
            <a:r>
              <a:rPr lang="en-US" dirty="0" smtClean="0"/>
              <a:t>Discuss recurrence risks</a:t>
            </a:r>
          </a:p>
          <a:p>
            <a:r>
              <a:rPr lang="en-US" dirty="0"/>
              <a:t>F</a:t>
            </a:r>
            <a:r>
              <a:rPr lang="en-US" dirty="0" smtClean="0"/>
              <a:t>acilitate non-directive decision-making</a:t>
            </a:r>
          </a:p>
          <a:p>
            <a:pPr marL="0" indent="0">
              <a:buNone/>
            </a:pPr>
            <a:endParaRPr lang="en-US" dirty="0" smtClean="0"/>
          </a:p>
          <a:p>
            <a:pPr marL="0" indent="0">
              <a:buNone/>
            </a:pPr>
            <a:r>
              <a:rPr lang="en-US" dirty="0" smtClean="0"/>
              <a:t>***More research needed in this area*** </a:t>
            </a:r>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942569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Genetics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17638"/>
            <a:ext cx="4162696" cy="5440362"/>
          </a:xfrm>
        </p:spPr>
        <p:txBody>
          <a:bodyPr>
            <a:normAutofit fontScale="92500"/>
          </a:bodyPr>
          <a:lstStyle/>
          <a:p>
            <a:r>
              <a:rPr lang="en-US" dirty="0" smtClean="0"/>
              <a:t>The Basics</a:t>
            </a:r>
          </a:p>
          <a:p>
            <a:r>
              <a:rPr lang="en-US" dirty="0" smtClean="0"/>
              <a:t>Genetics of Child </a:t>
            </a:r>
          </a:p>
          <a:p>
            <a:pPr marL="57150" indent="0">
              <a:buNone/>
            </a:pPr>
            <a:r>
              <a:rPr lang="en-US" dirty="0"/>
              <a:t>	</a:t>
            </a:r>
            <a:r>
              <a:rPr lang="en-US" dirty="0" smtClean="0"/>
              <a:t>Psychiatric Disorders</a:t>
            </a:r>
            <a:endParaRPr lang="en-US" dirty="0"/>
          </a:p>
          <a:p>
            <a:pPr marL="514350" indent="-457200"/>
            <a:r>
              <a:rPr lang="en-US" dirty="0" smtClean="0"/>
              <a:t>Genetic Studies</a:t>
            </a:r>
          </a:p>
          <a:p>
            <a:pPr marL="514350" indent="-457200"/>
            <a:r>
              <a:rPr lang="en-US" dirty="0"/>
              <a:t>Child and Adolescent Psychiatric Disorders Known to be </a:t>
            </a:r>
            <a:r>
              <a:rPr lang="en-US" dirty="0" smtClean="0"/>
              <a:t>Inherited</a:t>
            </a:r>
          </a:p>
          <a:p>
            <a:pPr marL="514350" indent="-457200"/>
            <a:r>
              <a:rPr lang="en-US" dirty="0" smtClean="0"/>
              <a:t>Genetic Testing</a:t>
            </a:r>
          </a:p>
          <a:p>
            <a:pPr marL="514350" indent="-457200"/>
            <a:r>
              <a:rPr lang="en-US" dirty="0" smtClean="0"/>
              <a:t>Genetic Counseling</a:t>
            </a:r>
            <a:endParaRPr lang="en-US" dirty="0"/>
          </a:p>
          <a:p>
            <a:pPr marL="514350" indent="-457200"/>
            <a:endParaRPr lang="en-US" dirty="0" smtClean="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13 at 8.44.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896" y="1417638"/>
            <a:ext cx="4524103" cy="3989947"/>
          </a:xfrm>
          <a:prstGeom prst="rect">
            <a:avLst/>
          </a:prstGeom>
        </p:spPr>
      </p:pic>
      <p:sp>
        <p:nvSpPr>
          <p:cNvPr id="8"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Genetics of Child Psychiatric Disorders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229600" cy="5128386"/>
          </a:xfrm>
        </p:spPr>
        <p:txBody>
          <a:bodyPr>
            <a:normAutofit/>
          </a:bodyPr>
          <a:lstStyle/>
          <a:p>
            <a:pPr marL="0" indent="0">
              <a:buNone/>
            </a:pPr>
            <a:r>
              <a:rPr lang="en-US" dirty="0" smtClean="0"/>
              <a:t>Prime examples of complex traits</a:t>
            </a:r>
          </a:p>
          <a:p>
            <a:pPr lvl="1"/>
            <a:r>
              <a:rPr lang="en-US" dirty="0" smtClean="0"/>
              <a:t>Not </a:t>
            </a:r>
            <a:r>
              <a:rPr lang="en-US" dirty="0" err="1" smtClean="0"/>
              <a:t>Mendelian</a:t>
            </a:r>
            <a:r>
              <a:rPr lang="en-US" dirty="0" smtClean="0"/>
              <a:t> inheritance</a:t>
            </a:r>
          </a:p>
          <a:p>
            <a:pPr lvl="1"/>
            <a:r>
              <a:rPr lang="en-US" dirty="0" smtClean="0"/>
              <a:t>Associated with multiple genes</a:t>
            </a:r>
          </a:p>
          <a:p>
            <a:pPr lvl="1"/>
            <a:r>
              <a:rPr lang="en-US" dirty="0" smtClean="0"/>
              <a:t>Associated with multiple environments</a:t>
            </a:r>
            <a:endParaRPr lang="en-US" dirty="0"/>
          </a:p>
        </p:txBody>
      </p:sp>
      <p:sp>
        <p:nvSpPr>
          <p:cNvPr id="8" name="TextBox 7"/>
          <p:cNvSpPr txBox="1"/>
          <p:nvPr/>
        </p:nvSpPr>
        <p:spPr>
          <a:xfrm>
            <a:off x="3413425" y="5838138"/>
            <a:ext cx="5509390" cy="707886"/>
          </a:xfrm>
          <a:prstGeom prst="rect">
            <a:avLst/>
          </a:prstGeom>
          <a:noFill/>
        </p:spPr>
        <p:txBody>
          <a:bodyPr wrap="square" rtlCol="0">
            <a:spAutoFit/>
          </a:bodyPr>
          <a:lstStyle/>
          <a:p>
            <a:r>
              <a:rPr lang="en-US" sz="2000" dirty="0" smtClean="0"/>
              <a:t>Jean Baptiste Lamarck</a:t>
            </a:r>
          </a:p>
          <a:p>
            <a:r>
              <a:rPr lang="en-US" sz="2000" dirty="0" smtClean="0"/>
              <a:t>(1774-1829)</a:t>
            </a:r>
            <a:endParaRPr lang="en-US" sz="2000"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13 at 8.50.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80" y="3696477"/>
            <a:ext cx="2710545" cy="2849547"/>
          </a:xfrm>
          <a:prstGeom prst="rect">
            <a:avLst/>
          </a:prstGeom>
        </p:spPr>
      </p:pic>
    </p:spTree>
    <p:extLst>
      <p:ext uri="{BB962C8B-B14F-4D97-AF65-F5344CB8AC3E}">
        <p14:creationId xmlns:p14="http://schemas.microsoft.com/office/powerpoint/2010/main" val="717768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Basic Concepts of Genetics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Content Placeholder 1" descr="Screen Shot 2016-01-13 at 8.46.19 PM.png"/>
          <p:cNvPicPr>
            <a:picLocks noGrp="1" noChangeAspect="1"/>
          </p:cNvPicPr>
          <p:nvPr>
            <p:ph idx="1"/>
          </p:nvPr>
        </p:nvPicPr>
        <p:blipFill>
          <a:blip r:embed="rId3">
            <a:extLst>
              <a:ext uri="{28A0092B-C50C-407E-A947-70E740481C1C}">
                <a14:useLocalDpi xmlns:a14="http://schemas.microsoft.com/office/drawing/2010/main" val="0"/>
              </a:ext>
            </a:extLst>
          </a:blip>
          <a:srcRect l="-39821" r="-39821"/>
          <a:stretch>
            <a:fillRect/>
          </a:stretch>
        </p:blipFill>
        <p:spPr>
          <a:xfrm>
            <a:off x="2036256" y="1417638"/>
            <a:ext cx="8692411" cy="5127625"/>
          </a:xfrm>
        </p:spPr>
      </p:pic>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1026" name="Picture 2" descr="C:\Users\Joseph Rey\Documents\eBOOK\BOOK 2016 ED\A.13 GENETICS\Watson Crick 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309" y="1689101"/>
            <a:ext cx="3532013" cy="2243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4109313"/>
            <a:ext cx="3722914" cy="729430"/>
          </a:xfrm>
          <a:prstGeom prst="rect">
            <a:avLst/>
          </a:prstGeom>
        </p:spPr>
        <p:txBody>
          <a:bodyPr wrap="square">
            <a:spAutoFit/>
          </a:bodyPr>
          <a:lstStyle/>
          <a:p>
            <a:pPr>
              <a:lnSpc>
                <a:spcPct val="115000"/>
              </a:lnSpc>
              <a:spcAft>
                <a:spcPts val="1000"/>
              </a:spcAft>
            </a:pPr>
            <a:r>
              <a:rPr lang="en-AU" u="sng" dirty="0">
                <a:solidFill>
                  <a:srgbClr val="0000FF"/>
                </a:solidFill>
                <a:ea typeface="Calibri"/>
                <a:cs typeface="Times New Roman"/>
                <a:hlinkClick r:id="rId5"/>
              </a:rPr>
              <a:t>http://www.ted.com/talks/james_watson_on_how_he_discovered_dna</a:t>
            </a:r>
            <a:endParaRPr lang="en-AU" dirty="0">
              <a:ea typeface="Calibri"/>
              <a:cs typeface="Times New Roman"/>
            </a:endParaRPr>
          </a:p>
        </p:txBody>
      </p:sp>
    </p:spTree>
    <p:extLst>
      <p:ext uri="{BB962C8B-B14F-4D97-AF65-F5344CB8AC3E}">
        <p14:creationId xmlns:p14="http://schemas.microsoft.com/office/powerpoint/2010/main" val="52483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Basic Concepts of Genetics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DNA transcribed into mRNA</a:t>
            </a:r>
          </a:p>
          <a:p>
            <a:r>
              <a:rPr lang="en-US" dirty="0" smtClean="0"/>
              <a:t>mRNA translated by </a:t>
            </a:r>
            <a:r>
              <a:rPr lang="en-US" dirty="0" err="1" smtClean="0"/>
              <a:t>tRNA</a:t>
            </a:r>
            <a:r>
              <a:rPr lang="en-US" dirty="0" smtClean="0"/>
              <a:t> into protein</a:t>
            </a:r>
          </a:p>
          <a:p>
            <a:r>
              <a:rPr lang="en-US" dirty="0" smtClean="0"/>
              <a:t>Proteins do work of cell</a:t>
            </a:r>
            <a:endParaRPr lang="en-US" dirty="0"/>
          </a:p>
        </p:txBody>
      </p:sp>
      <p:pic>
        <p:nvPicPr>
          <p:cNvPr id="4" name="Picture 3" descr="Screen Shot 2016-01-13 at 8.45.43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325" y="3958004"/>
            <a:ext cx="3571085" cy="2168159"/>
          </a:xfrm>
          <a:prstGeom prst="rect">
            <a:avLst/>
          </a:prstGeom>
        </p:spPr>
      </p:pic>
      <p:sp>
        <p:nvSpPr>
          <p:cNvPr id="5" name="TextBox 4"/>
          <p:cNvSpPr txBox="1"/>
          <p:nvPr/>
        </p:nvSpPr>
        <p:spPr>
          <a:xfrm>
            <a:off x="2887322" y="5588000"/>
            <a:ext cx="3506088" cy="923330"/>
          </a:xfrm>
          <a:prstGeom prst="rect">
            <a:avLst/>
          </a:prstGeom>
          <a:noFill/>
        </p:spPr>
        <p:txBody>
          <a:bodyPr wrap="none" rtlCol="0">
            <a:spAutoFit/>
          </a:bodyPr>
          <a:lstStyle/>
          <a:p>
            <a:endParaRPr lang="en-US" dirty="0" smtClean="0">
              <a:hlinkClick r:id="rId4"/>
            </a:endParaRPr>
          </a:p>
          <a:p>
            <a:endParaRPr lang="en-US" dirty="0">
              <a:hlinkClick r:id="rId4"/>
            </a:endParaRPr>
          </a:p>
          <a:p>
            <a:r>
              <a:rPr lang="en-US" dirty="0" smtClean="0">
                <a:hlinkClick r:id="rId4"/>
              </a:rPr>
              <a:t>http://www.genome.gov/Glossary/</a:t>
            </a:r>
            <a:endParaRPr lang="en-US" dirty="0"/>
          </a:p>
        </p:txBody>
      </p:sp>
    </p:spTree>
    <p:extLst>
      <p:ext uri="{BB962C8B-B14F-4D97-AF65-F5344CB8AC3E}">
        <p14:creationId xmlns:p14="http://schemas.microsoft.com/office/powerpoint/2010/main" val="1636804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Basic Concepts of Genetics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4" name="Content Placeholder 3" descr="Screen Shot 2016-01-16 at 10.44.52 PM.png"/>
          <p:cNvPicPr>
            <a:picLocks noGrp="1" noChangeAspect="1"/>
          </p:cNvPicPr>
          <p:nvPr>
            <p:ph idx="1"/>
          </p:nvPr>
        </p:nvPicPr>
        <p:blipFill>
          <a:blip r:embed="rId3">
            <a:extLst>
              <a:ext uri="{28A0092B-C50C-407E-A947-70E740481C1C}">
                <a14:useLocalDpi xmlns:a14="http://schemas.microsoft.com/office/drawing/2010/main" val="0"/>
              </a:ext>
            </a:extLst>
          </a:blip>
          <a:srcRect t="-51456" b="-51456"/>
          <a:stretch>
            <a:fillRect/>
          </a:stretch>
        </p:blipFill>
        <p:spPr>
          <a:xfrm>
            <a:off x="4770563" y="1617645"/>
            <a:ext cx="3733800" cy="4665662"/>
          </a:xfrm>
        </p:spPr>
      </p:pic>
      <p:sp>
        <p:nvSpPr>
          <p:cNvPr id="8" name="TextBox 7"/>
          <p:cNvSpPr txBox="1"/>
          <p:nvPr/>
        </p:nvSpPr>
        <p:spPr>
          <a:xfrm>
            <a:off x="4265068" y="1417638"/>
            <a:ext cx="5487495"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13 at 8.46.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17645"/>
            <a:ext cx="3807868" cy="4865669"/>
          </a:xfrm>
          <a:prstGeom prst="rect">
            <a:avLst/>
          </a:prstGeom>
        </p:spPr>
      </p:pic>
    </p:spTree>
    <p:extLst>
      <p:ext uri="{BB962C8B-B14F-4D97-AF65-F5344CB8AC3E}">
        <p14:creationId xmlns:p14="http://schemas.microsoft.com/office/powerpoint/2010/main" val="2829453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Basic Concepts of Genetics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1-16 at 10.56.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2471805"/>
            <a:ext cx="8229600" cy="4140671"/>
          </a:xfrm>
          <a:prstGeom prst="rect">
            <a:avLst/>
          </a:prstGeom>
        </p:spPr>
      </p:pic>
      <p:pic>
        <p:nvPicPr>
          <p:cNvPr id="5" name="Picture 4" descr="Screen Shot 2016-01-16 at 10.57.0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417639"/>
            <a:ext cx="8229600" cy="1054166"/>
          </a:xfrm>
          <a:prstGeom prst="rect">
            <a:avLst/>
          </a:prstGeom>
        </p:spPr>
      </p:pic>
    </p:spTree>
    <p:extLst>
      <p:ext uri="{BB962C8B-B14F-4D97-AF65-F5344CB8AC3E}">
        <p14:creationId xmlns:p14="http://schemas.microsoft.com/office/powerpoint/2010/main" val="97541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Genetics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Genetics of Child Psychiatric Disorders</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lnSpcReduction="10000"/>
          </a:bodyPr>
          <a:lstStyle/>
          <a:p>
            <a:r>
              <a:rPr lang="en-US" dirty="0" smtClean="0"/>
              <a:t>Common disease-common variant hypothesis</a:t>
            </a:r>
          </a:p>
          <a:p>
            <a:r>
              <a:rPr lang="en-US" dirty="0" smtClean="0"/>
              <a:t>Rare variant-common disease hypothesis</a:t>
            </a:r>
          </a:p>
          <a:p>
            <a:r>
              <a:rPr lang="en-US" dirty="0" smtClean="0"/>
              <a:t>Gene-environment interaction hypothesis</a:t>
            </a:r>
            <a:endParaRPr lang="en-US" dirty="0"/>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13 at 8.48.11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477" y="2044957"/>
            <a:ext cx="4090523" cy="2593099"/>
          </a:xfrm>
          <a:prstGeom prst="rect">
            <a:avLst/>
          </a:prstGeom>
        </p:spPr>
      </p:pic>
      <p:sp>
        <p:nvSpPr>
          <p:cNvPr id="4" name="TextBox 3"/>
          <p:cNvSpPr txBox="1"/>
          <p:nvPr/>
        </p:nvSpPr>
        <p:spPr>
          <a:xfrm>
            <a:off x="4799477" y="4736089"/>
            <a:ext cx="4090523" cy="646331"/>
          </a:xfrm>
          <a:prstGeom prst="rect">
            <a:avLst/>
          </a:prstGeom>
          <a:noFill/>
        </p:spPr>
        <p:txBody>
          <a:bodyPr wrap="square" rtlCol="0">
            <a:spAutoFit/>
          </a:bodyPr>
          <a:lstStyle/>
          <a:p>
            <a:r>
              <a:rPr lang="en-US" dirty="0" smtClean="0">
                <a:hlinkClick r:id="rId4"/>
              </a:rPr>
              <a:t>https://www.coursera.org/course/behavioralgenetics?authMode=login</a:t>
            </a:r>
            <a:endParaRPr lang="en-US" dirty="0"/>
          </a:p>
        </p:txBody>
      </p:sp>
    </p:spTree>
    <p:extLst>
      <p:ext uri="{BB962C8B-B14F-4D97-AF65-F5344CB8AC3E}">
        <p14:creationId xmlns:p14="http://schemas.microsoft.com/office/powerpoint/2010/main" val="3618633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30884</TotalTime>
  <Words>8789</Words>
  <Application>Microsoft Office PowerPoint</Application>
  <PresentationFormat>On-screen Show (4:3)</PresentationFormat>
  <Paragraphs>439</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Genetics Outline  </vt:lpstr>
      <vt:lpstr> Genetics Genetics of Child Psychiatric Disorders  </vt:lpstr>
      <vt:lpstr> Genetics Basic Concepts of Genetics  </vt:lpstr>
      <vt:lpstr> Genetics Basic Concepts of Genetics  </vt:lpstr>
      <vt:lpstr> Genetics Basic Concepts of Genetics  </vt:lpstr>
      <vt:lpstr> Genetics Basic Concepts of Genetics  </vt:lpstr>
      <vt:lpstr> Genetics Genetics of Child Psychiatric Disorders  </vt:lpstr>
      <vt:lpstr>Genetics Different Types of Genetic Studies </vt:lpstr>
      <vt:lpstr> Genetics Heritability of Child and Adolescent Psychiatric Conditions  </vt:lpstr>
      <vt:lpstr>Genetics Known Genetic Conditions of Importance </vt:lpstr>
      <vt:lpstr> Genetics Down Syndrome  </vt:lpstr>
      <vt:lpstr> Genetics Fragile X Syndrome  </vt:lpstr>
      <vt:lpstr> Genetics Williams Syndrome  </vt:lpstr>
      <vt:lpstr> Genetics Prader-Willi Syndrome  </vt:lpstr>
      <vt:lpstr> Genetics Angelman Syndrome  </vt:lpstr>
      <vt:lpstr> Genetics Rett Syndrome  </vt:lpstr>
      <vt:lpstr> Genetics 22q11 Deletion Syndrome  </vt:lpstr>
      <vt:lpstr> Genetics Others  </vt:lpstr>
      <vt:lpstr> Genetics When is Genetic Testing Appropriate?  </vt:lpstr>
      <vt:lpstr> Genetics Genetic Counseling in Mental Health Services  </vt:lpstr>
      <vt:lpstr>Genetics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143</cp:revision>
  <dcterms:created xsi:type="dcterms:W3CDTF">2015-01-02T01:03:21Z</dcterms:created>
  <dcterms:modified xsi:type="dcterms:W3CDTF">2016-01-18T22:44:37Z</dcterms:modified>
</cp:coreProperties>
</file>