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3"/>
  </p:notesMasterIdLst>
  <p:sldIdLst>
    <p:sldId id="301" r:id="rId3"/>
    <p:sldId id="302" r:id="rId4"/>
    <p:sldId id="303" r:id="rId5"/>
    <p:sldId id="258" r:id="rId6"/>
    <p:sldId id="259" r:id="rId7"/>
    <p:sldId id="310" r:id="rId8"/>
    <p:sldId id="261" r:id="rId9"/>
    <p:sldId id="311" r:id="rId10"/>
    <p:sldId id="305" r:id="rId11"/>
    <p:sldId id="262" r:id="rId12"/>
    <p:sldId id="304" r:id="rId13"/>
    <p:sldId id="263" r:id="rId14"/>
    <p:sldId id="264" r:id="rId15"/>
    <p:sldId id="312" r:id="rId16"/>
    <p:sldId id="313" r:id="rId17"/>
    <p:sldId id="314" r:id="rId18"/>
    <p:sldId id="315" r:id="rId19"/>
    <p:sldId id="316" r:id="rId20"/>
    <p:sldId id="317" r:id="rId21"/>
    <p:sldId id="318" r:id="rId22"/>
    <p:sldId id="319" r:id="rId23"/>
    <p:sldId id="265" r:id="rId24"/>
    <p:sldId id="266" r:id="rId25"/>
    <p:sldId id="267" r:id="rId26"/>
    <p:sldId id="268" r:id="rId27"/>
    <p:sldId id="269" r:id="rId28"/>
    <p:sldId id="306" r:id="rId29"/>
    <p:sldId id="270" r:id="rId30"/>
    <p:sldId id="271" r:id="rId31"/>
    <p:sldId id="272" r:id="rId32"/>
    <p:sldId id="273" r:id="rId33"/>
    <p:sldId id="274" r:id="rId34"/>
    <p:sldId id="275" r:id="rId35"/>
    <p:sldId id="276" r:id="rId36"/>
    <p:sldId id="277" r:id="rId37"/>
    <p:sldId id="278" r:id="rId38"/>
    <p:sldId id="280" r:id="rId39"/>
    <p:sldId id="279" r:id="rId40"/>
    <p:sldId id="307" r:id="rId41"/>
    <p:sldId id="309" r:id="rId42"/>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26" autoAdjust="0"/>
  </p:normalViewPr>
  <p:slideViewPr>
    <p:cSldViewPr snapToGrid="0" snapToObjects="1">
      <p:cViewPr>
        <p:scale>
          <a:sx n="62" d="100"/>
          <a:sy n="62" d="100"/>
        </p:scale>
        <p:origin x="-13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DEB5C91-0C32-4EF6-8A41-AAFA1809A0EF}" type="datetimeFigureOut">
              <a:rPr lang="nl-NL"/>
              <a:pPr>
                <a:defRPr/>
              </a:pPr>
              <a:t>26-7-2015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68A4625-DF38-4DDE-8FAB-022DC8B2C590}" type="slidenum">
              <a:rPr lang="nl-NL"/>
              <a:pPr>
                <a:defRPr/>
              </a:pPr>
              <a:t>‹#›</a:t>
            </a:fld>
            <a:endParaRPr lang="nl-NL"/>
          </a:p>
        </p:txBody>
      </p:sp>
    </p:spTree>
    <p:extLst>
      <p:ext uri="{BB962C8B-B14F-4D97-AF65-F5344CB8AC3E}">
        <p14:creationId xmlns:p14="http://schemas.microsoft.com/office/powerpoint/2010/main" xmlns="" val="242151766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enverii.com/denverii/"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smtClean="0"/>
              <a:t>At the end of this session you should be able to:</a:t>
            </a:r>
          </a:p>
          <a:p>
            <a:pPr marL="0" indent="0">
              <a:buNone/>
            </a:pPr>
            <a:r>
              <a:rPr lang="en-US" b="1" dirty="0" smtClean="0"/>
              <a:t>define, recognize, diagnose and manage ID</a:t>
            </a:r>
          </a:p>
          <a:p>
            <a:r>
              <a:rPr lang="en-US" dirty="0" smtClean="0"/>
              <a:t>Differentiate and diagnose</a:t>
            </a:r>
          </a:p>
          <a:p>
            <a:pPr lvl="1"/>
            <a:r>
              <a:rPr lang="en-US" dirty="0" smtClean="0"/>
              <a:t>Mild or marked ID </a:t>
            </a:r>
          </a:p>
          <a:p>
            <a:pPr lvl="1"/>
            <a:r>
              <a:rPr lang="en-US" dirty="0" smtClean="0"/>
              <a:t>Other related mental/physical health problems</a:t>
            </a:r>
          </a:p>
          <a:p>
            <a:r>
              <a:rPr lang="en-US" dirty="0" smtClean="0"/>
              <a:t>Treat or manage through:</a:t>
            </a:r>
          </a:p>
          <a:p>
            <a:pPr lvl="1"/>
            <a:r>
              <a:rPr lang="en-US" dirty="0" smtClean="0"/>
              <a:t>Psycho-education</a:t>
            </a:r>
          </a:p>
          <a:p>
            <a:pPr lvl="1"/>
            <a:r>
              <a:rPr lang="en-US" dirty="0" smtClean="0"/>
              <a:t>Basic psycho-social interventions</a:t>
            </a:r>
          </a:p>
          <a:p>
            <a:pPr lvl="1"/>
            <a:r>
              <a:rPr lang="en-US" dirty="0" smtClean="0"/>
              <a:t>Pharmacotherapy</a:t>
            </a:r>
          </a:p>
          <a:p>
            <a:r>
              <a:rPr lang="en-US" dirty="0" smtClean="0"/>
              <a:t>Know when to refer patient to a specialist</a:t>
            </a:r>
          </a:p>
          <a:p>
            <a:endParaRPr lang="en-US" dirty="0"/>
          </a:p>
        </p:txBody>
      </p:sp>
      <p:sp>
        <p:nvSpPr>
          <p:cNvPr id="4" name="Slide Number Placeholder 3"/>
          <p:cNvSpPr>
            <a:spLocks noGrp="1"/>
          </p:cNvSpPr>
          <p:nvPr>
            <p:ph type="sldNum" sz="quarter" idx="10"/>
          </p:nvPr>
        </p:nvSpPr>
        <p:spPr/>
        <p:txBody>
          <a:bodyPr/>
          <a:lstStyle/>
          <a:p>
            <a:pPr>
              <a:defRPr/>
            </a:pPr>
            <a:fld id="{B68A4625-DF38-4DDE-8FAB-022DC8B2C590}" type="slidenum">
              <a:rPr lang="nl-NL" smtClean="0"/>
              <a:pPr>
                <a:defRPr/>
              </a:pPr>
              <a:t>3</a:t>
            </a:fld>
            <a:endParaRPr lang="nl-NL"/>
          </a:p>
        </p:txBody>
      </p:sp>
    </p:spTree>
    <p:extLst>
      <p:ext uri="{BB962C8B-B14F-4D97-AF65-F5344CB8AC3E}">
        <p14:creationId xmlns:p14="http://schemas.microsoft.com/office/powerpoint/2010/main" xmlns="" val="177892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Compared with normal children, children with ID are at a higher risk of having other health problems. The most prevalent health conditions are: epilepsy (22%), cerebral palsy (20%), anxiety disorders (17%), oppositional defiant disorder (12%), and autistic disorder (10%) (</a:t>
            </a:r>
            <a:r>
              <a:rPr lang="en-US" sz="1200" kern="1200" dirty="0" err="1" smtClean="0">
                <a:solidFill>
                  <a:schemeClr val="tx1"/>
                </a:solidFill>
                <a:effectLst/>
                <a:latin typeface="+mn-lt"/>
                <a:ea typeface="+mn-ea"/>
                <a:cs typeface="+mn-cs"/>
              </a:rPr>
              <a:t>Oeseburg</a:t>
            </a:r>
            <a:r>
              <a:rPr lang="en-US" sz="1200" kern="1200" dirty="0" smtClean="0">
                <a:solidFill>
                  <a:schemeClr val="tx1"/>
                </a:solidFill>
                <a:effectLst/>
                <a:latin typeface="+mn-lt"/>
                <a:ea typeface="+mn-ea"/>
                <a:cs typeface="+mn-cs"/>
              </a:rPr>
              <a:t> et al, 2011).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Dual diagnosis. As already highlighted, intellectually disabled young people have higher rates of psychiatric disorder. A comorbid psychiatric illness (often referred to as “dual diagnosis”) occurs in about half of individuals with ID, the more frequent being ADHD, depression, autism and conduct problems, but schizophrenia and bipolar disorder also occur at least as often as in the non-ID population. Psychiatric illnesses like schizophrenia, depression and obsessive compulsive disorder present with roughly the same features in those with mild ID as in other people. However, recognition can be difficult in youth with moderate and severe ID, who tend to display more disorganized, unpredictable and difficult to understand symptoms, compounded by inability to describe their experiences: </a:t>
            </a:r>
          </a:p>
          <a:p>
            <a:pPr lvl="1"/>
            <a:r>
              <a:rPr lang="en-US" sz="1200" i="1" kern="1200" dirty="0" smtClean="0">
                <a:solidFill>
                  <a:schemeClr val="tx1"/>
                </a:solidFill>
                <a:effectLst/>
                <a:latin typeface="+mn-lt"/>
                <a:ea typeface="+mn-ea"/>
                <a:cs typeface="+mn-cs"/>
              </a:rPr>
              <a:t>−  Depression may present as withdrawn behavior, irritability and aggression </a:t>
            </a:r>
          </a:p>
          <a:p>
            <a:pPr lvl="1"/>
            <a:r>
              <a:rPr lang="en-US" sz="1200" i="1" kern="1200" dirty="0" smtClean="0">
                <a:solidFill>
                  <a:schemeClr val="tx1"/>
                </a:solidFill>
                <a:effectLst/>
                <a:latin typeface="+mn-lt"/>
                <a:ea typeface="+mn-ea"/>
                <a:cs typeface="+mn-cs"/>
              </a:rPr>
              <a:t>−  Manic episodes may present as distinct periods in which the youth with ID absconds, becomes boisterous, irritable or disinhibited </a:t>
            </a:r>
          </a:p>
          <a:p>
            <a:pPr lvl="1"/>
            <a:r>
              <a:rPr lang="en-US" sz="1200" i="1" kern="1200" dirty="0" smtClean="0">
                <a:solidFill>
                  <a:schemeClr val="tx1"/>
                </a:solidFill>
                <a:effectLst/>
                <a:latin typeface="+mn-lt"/>
                <a:ea typeface="+mn-ea"/>
                <a:cs typeface="+mn-cs"/>
              </a:rPr>
              <a:t>−  Aggression without clear precipitants and associated with bizarre behaviors suggestive of hallucinations or suspiciousness could suggest schizophrenia. </a:t>
            </a:r>
          </a:p>
          <a:p>
            <a:pPr lvl="1"/>
            <a:r>
              <a:rPr lang="en-US" sz="1200" i="1" kern="1200" dirty="0" smtClean="0">
                <a:solidFill>
                  <a:schemeClr val="tx1"/>
                </a:solidFill>
                <a:effectLst/>
                <a:latin typeface="+mn-lt"/>
                <a:ea typeface="+mn-ea"/>
                <a:cs typeface="+mn-cs"/>
              </a:rPr>
              <a:t>The existence of a family history of psychiatric illness such as schizophrenia or mood disorders may raise the suspicion. Timely identification and treatment of these comorbid conditions reduce disability, family burden and improve quality of life. There are questionnaires available that can help clinicians in the assessment of comorbid psychiatric problems such as the Developmental </a:t>
            </a:r>
            <a:r>
              <a:rPr lang="en-US" sz="1200" i="1" kern="1200" dirty="0" err="1" smtClean="0">
                <a:solidFill>
                  <a:schemeClr val="tx1"/>
                </a:solidFill>
                <a:effectLst/>
                <a:latin typeface="+mn-lt"/>
                <a:ea typeface="+mn-ea"/>
                <a:cs typeface="+mn-cs"/>
              </a:rPr>
              <a:t>Behaviour</a:t>
            </a:r>
            <a:r>
              <a:rPr lang="en-US" sz="1200" i="1" kern="1200" dirty="0" smtClean="0">
                <a:solidFill>
                  <a:schemeClr val="tx1"/>
                </a:solidFill>
                <a:effectLst/>
                <a:latin typeface="+mn-lt"/>
                <a:ea typeface="+mn-ea"/>
                <a:cs typeface="+mn-cs"/>
              </a:rPr>
              <a:t> Checklist (DBC; </a:t>
            </a:r>
            <a:r>
              <a:rPr lang="en-US" sz="1200" i="1" kern="1200" dirty="0" err="1" smtClean="0">
                <a:solidFill>
                  <a:schemeClr val="tx1"/>
                </a:solidFill>
                <a:effectLst/>
                <a:latin typeface="+mn-lt"/>
                <a:ea typeface="+mn-ea"/>
                <a:cs typeface="+mn-cs"/>
              </a:rPr>
              <a:t>Einfeld</a:t>
            </a:r>
            <a:r>
              <a:rPr lang="en-US" sz="1200" i="1" kern="1200" dirty="0" smtClean="0">
                <a:solidFill>
                  <a:schemeClr val="tx1"/>
                </a:solidFill>
                <a:effectLst/>
                <a:latin typeface="+mn-lt"/>
                <a:ea typeface="+mn-ea"/>
                <a:cs typeface="+mn-cs"/>
              </a:rPr>
              <a:t> &amp; </a:t>
            </a:r>
            <a:r>
              <a:rPr lang="en-US" sz="1200" i="1" kern="1200" dirty="0" err="1" smtClean="0">
                <a:solidFill>
                  <a:schemeClr val="tx1"/>
                </a:solidFill>
                <a:effectLst/>
                <a:latin typeface="+mn-lt"/>
                <a:ea typeface="+mn-ea"/>
                <a:cs typeface="+mn-cs"/>
              </a:rPr>
              <a:t>Tonge</a:t>
            </a:r>
            <a:r>
              <a:rPr lang="en-US" sz="1200" i="1" kern="1200" dirty="0" smtClean="0">
                <a:solidFill>
                  <a:schemeClr val="tx1"/>
                </a:solidFill>
                <a:effectLst/>
                <a:latin typeface="+mn-lt"/>
                <a:ea typeface="+mn-ea"/>
                <a:cs typeface="+mn-cs"/>
              </a:rPr>
              <a:t>, 2002) a 96-item inventory, and the Aberrant Behavior Checklist (ABC; </a:t>
            </a:r>
            <a:r>
              <a:rPr lang="en-US" sz="1200" i="1" kern="1200" dirty="0" err="1" smtClean="0">
                <a:solidFill>
                  <a:schemeClr val="tx1"/>
                </a:solidFill>
                <a:effectLst/>
                <a:latin typeface="+mn-lt"/>
                <a:ea typeface="+mn-ea"/>
                <a:cs typeface="+mn-cs"/>
              </a:rPr>
              <a:t>Aman</a:t>
            </a:r>
            <a:r>
              <a:rPr lang="en-US" sz="1200" i="1" kern="1200" dirty="0" smtClean="0">
                <a:solidFill>
                  <a:schemeClr val="tx1"/>
                </a:solidFill>
                <a:effectLst/>
                <a:latin typeface="+mn-lt"/>
                <a:ea typeface="+mn-ea"/>
                <a:cs typeface="+mn-cs"/>
              </a:rPr>
              <a:t> et al, 1985), a 58-item questionnaire.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Epilepsy </a:t>
            </a:r>
            <a:endParaRPr lang="en-US" dirty="0" smtClean="0"/>
          </a:p>
          <a:p>
            <a:r>
              <a:rPr lang="en-US" sz="1200" kern="1200" dirty="0" smtClean="0">
                <a:solidFill>
                  <a:schemeClr val="tx1"/>
                </a:solidFill>
                <a:effectLst/>
                <a:latin typeface="+mn-lt"/>
                <a:ea typeface="+mn-ea"/>
                <a:cs typeface="+mn-cs"/>
              </a:rPr>
              <a:t>Between 1% and 13% of children with Down syndrome have epilepsy (</a:t>
            </a:r>
            <a:r>
              <a:rPr lang="en-US" sz="1200" kern="1200" dirty="0" err="1" smtClean="0">
                <a:solidFill>
                  <a:schemeClr val="tx1"/>
                </a:solidFill>
                <a:effectLst/>
                <a:latin typeface="+mn-lt"/>
                <a:ea typeface="+mn-ea"/>
                <a:cs typeface="+mn-cs"/>
              </a:rPr>
              <a:t>Arya</a:t>
            </a:r>
            <a:r>
              <a:rPr lang="en-US" sz="1200" kern="1200" dirty="0" smtClean="0">
                <a:solidFill>
                  <a:schemeClr val="tx1"/>
                </a:solidFill>
                <a:effectLst/>
                <a:latin typeface="+mn-lt"/>
                <a:ea typeface="+mn-ea"/>
                <a:cs typeface="+mn-cs"/>
              </a:rPr>
              <a:t> et al, 2011) </a:t>
            </a:r>
          </a:p>
          <a:p>
            <a:r>
              <a:rPr lang="en-US" sz="1200" kern="1200" dirty="0" smtClean="0">
                <a:solidFill>
                  <a:schemeClr val="tx1"/>
                </a:solidFill>
                <a:effectLst/>
                <a:latin typeface="+mn-lt"/>
                <a:ea typeface="+mn-ea"/>
                <a:cs typeface="+mn-cs"/>
              </a:rPr>
              <a:t>Epilepsy, often severe and hard to control, is present in 85% of </a:t>
            </a:r>
            <a:r>
              <a:rPr lang="en-US" sz="1200" kern="1200" dirty="0" err="1" smtClean="0">
                <a:solidFill>
                  <a:schemeClr val="tx1"/>
                </a:solidFill>
                <a:effectLst/>
                <a:latin typeface="+mn-lt"/>
                <a:ea typeface="+mn-ea"/>
                <a:cs typeface="+mn-cs"/>
              </a:rPr>
              <a:t>Angelman</a:t>
            </a:r>
            <a:r>
              <a:rPr lang="en-US" sz="1200" kern="1200" dirty="0" smtClean="0">
                <a:solidFill>
                  <a:schemeClr val="tx1"/>
                </a:solidFill>
                <a:effectLst/>
                <a:latin typeface="+mn-lt"/>
                <a:ea typeface="+mn-ea"/>
                <a:cs typeface="+mn-cs"/>
              </a:rPr>
              <a:t> syndrome patients within the first three years of life (</a:t>
            </a:r>
            <a:r>
              <a:rPr lang="en-US" sz="1200" kern="1200" dirty="0" err="1" smtClean="0">
                <a:solidFill>
                  <a:schemeClr val="tx1"/>
                </a:solidFill>
                <a:effectLst/>
                <a:latin typeface="+mn-lt"/>
                <a:ea typeface="+mn-ea"/>
                <a:cs typeface="+mn-cs"/>
              </a:rPr>
              <a:t>Fiumara</a:t>
            </a:r>
            <a:r>
              <a:rPr lang="en-US" sz="1200" kern="1200" dirty="0" smtClean="0">
                <a:solidFill>
                  <a:schemeClr val="tx1"/>
                </a:solidFill>
                <a:effectLst/>
                <a:latin typeface="+mn-lt"/>
                <a:ea typeface="+mn-ea"/>
                <a:cs typeface="+mn-cs"/>
              </a:rPr>
              <a:t> et al, 2010) </a:t>
            </a:r>
            <a:endParaRPr lang="en-US" dirty="0" smtClean="0"/>
          </a:p>
          <a:p>
            <a:r>
              <a:rPr lang="en-US" sz="1200" kern="1200" dirty="0" smtClean="0">
                <a:solidFill>
                  <a:schemeClr val="tx1"/>
                </a:solidFill>
                <a:effectLst/>
                <a:latin typeface="+mn-lt"/>
                <a:ea typeface="+mn-ea"/>
                <a:cs typeface="+mn-cs"/>
              </a:rPr>
              <a:t>• Patients with fragile X syndrome are highly prone to develop epilepsy (</a:t>
            </a:r>
            <a:r>
              <a:rPr lang="en-US" sz="1200" kern="1200" dirty="0" err="1" smtClean="0">
                <a:solidFill>
                  <a:schemeClr val="tx1"/>
                </a:solidFill>
                <a:effectLst/>
                <a:latin typeface="+mn-lt"/>
                <a:ea typeface="+mn-ea"/>
                <a:cs typeface="+mn-cs"/>
              </a:rPr>
              <a:t>Qiu</a:t>
            </a:r>
            <a:r>
              <a:rPr lang="en-US" sz="1200" kern="1200" dirty="0" smtClean="0">
                <a:solidFill>
                  <a:schemeClr val="tx1"/>
                </a:solidFill>
                <a:effectLst/>
                <a:latin typeface="+mn-lt"/>
                <a:ea typeface="+mn-ea"/>
                <a:cs typeface="+mn-cs"/>
              </a:rPr>
              <a:t> et al, 2008)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Visual and hearing problems are present in about 5%-10% of persons with ID. Sometimes these problems can be resolved by using hearing aids or glasses, or undergoing surgery for cataracts </a:t>
            </a:r>
            <a:endParaRPr lang="en-US" dirty="0" smtClean="0"/>
          </a:p>
          <a:p>
            <a:r>
              <a:rPr lang="en-US" sz="1200" kern="1200" dirty="0" smtClean="0">
                <a:solidFill>
                  <a:schemeClr val="tx1"/>
                </a:solidFill>
                <a:effectLst/>
                <a:latin typeface="+mn-lt"/>
                <a:ea typeface="+mn-ea"/>
                <a:cs typeface="+mn-cs"/>
              </a:rPr>
              <a:t>As noted earlier, other developmental disabilities, such as cerebral palsy, speech problems and autism can occur along with ID. Persons with multiple disabilities pose a big challenge in terms of providing care. </a:t>
            </a:r>
            <a:endParaRPr lang="en-US" dirty="0" smtClean="0"/>
          </a:p>
          <a:p>
            <a:endParaRPr lang="en-US" dirty="0" smtClean="0"/>
          </a:p>
          <a:p>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smtClean="0"/>
          </a:p>
          <a:p>
            <a:pPr>
              <a:spcBef>
                <a:spcPct val="0"/>
              </a:spcBef>
            </a:pP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7950E-25CA-4E13-83AD-DFEFB63CBEF5}" type="slidenum">
              <a:rPr lang="en-US"/>
              <a:pPr fontAlgn="base">
                <a:spcBef>
                  <a:spcPct val="0"/>
                </a:spcBef>
                <a:spcAft>
                  <a:spcPct val="0"/>
                </a:spcAft>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20000"/>
              </a:lnSpc>
            </a:pPr>
            <a:r>
              <a:rPr lang="en-US" sz="3000" b="1" dirty="0" smtClean="0"/>
              <a:t>Down Syndrome </a:t>
            </a:r>
            <a:r>
              <a:rPr lang="en-US" sz="3000" dirty="0" smtClean="0"/>
              <a:t>(trisomy 21) 1:1000. </a:t>
            </a:r>
            <a:r>
              <a:rPr lang="en-US" sz="3000" b="1" dirty="0" smtClean="0"/>
              <a:t>Risk increases according to maternal age</a:t>
            </a:r>
            <a:r>
              <a:rPr lang="en-US" sz="3000" dirty="0" smtClean="0"/>
              <a:t>:</a:t>
            </a:r>
          </a:p>
          <a:p>
            <a:pPr lvl="1">
              <a:lnSpc>
                <a:spcPct val="120000"/>
              </a:lnSpc>
            </a:pPr>
            <a:r>
              <a:rPr lang="en-US" dirty="0" smtClean="0"/>
              <a:t> 1:1250 at age 25,  1:10 at age 49</a:t>
            </a:r>
          </a:p>
          <a:p>
            <a:pPr>
              <a:lnSpc>
                <a:spcPct val="120000"/>
              </a:lnSpc>
            </a:pPr>
            <a:r>
              <a:rPr lang="en-US" sz="3000" b="1" dirty="0" smtClean="0"/>
              <a:t>Fragile X </a:t>
            </a:r>
            <a:r>
              <a:rPr lang="en-US" sz="3000" dirty="0" smtClean="0"/>
              <a:t>(1:2000-5000) X-linked dominant; M&gt;F</a:t>
            </a:r>
          </a:p>
          <a:p>
            <a:pPr>
              <a:lnSpc>
                <a:spcPct val="120000"/>
              </a:lnSpc>
            </a:pPr>
            <a:r>
              <a:rPr lang="en-US" sz="3000" b="1" dirty="0" smtClean="0"/>
              <a:t>Phenylketonuria</a:t>
            </a:r>
            <a:r>
              <a:rPr lang="en-US" sz="3000" dirty="0" smtClean="0"/>
              <a:t> (PKU); variable prevalence: 1:4000 Turkey; 1:100 000 China</a:t>
            </a:r>
          </a:p>
          <a:p>
            <a:pPr>
              <a:lnSpc>
                <a:spcPct val="120000"/>
              </a:lnSpc>
            </a:pPr>
            <a:r>
              <a:rPr lang="en-US" sz="3000" b="1" dirty="0" smtClean="0"/>
              <a:t>Congenital hypothyroidism </a:t>
            </a:r>
            <a:r>
              <a:rPr lang="en-US" sz="3000" dirty="0" smtClean="0"/>
              <a:t>(1:2000-4000)</a:t>
            </a:r>
          </a:p>
          <a:p>
            <a:pPr>
              <a:lnSpc>
                <a:spcPct val="120000"/>
              </a:lnSpc>
            </a:pPr>
            <a:r>
              <a:rPr lang="en-US" sz="3000" b="1" dirty="0" smtClean="0"/>
              <a:t>Fetal alcohol syndrome </a:t>
            </a:r>
            <a:r>
              <a:rPr lang="en-US" sz="3000" dirty="0" smtClean="0"/>
              <a:t>(0.2-1.5:1000 USA)</a:t>
            </a:r>
          </a:p>
          <a:p>
            <a:pPr>
              <a:lnSpc>
                <a:spcPct val="80000"/>
              </a:lnSpc>
              <a:buFont typeface="Arial" charset="0"/>
              <a:buNone/>
            </a:pPr>
            <a:endParaRPr lang="en-US" sz="3000" b="1" dirty="0" smtClean="0">
              <a:solidFill>
                <a:srgbClr val="558ED5"/>
              </a:solidFill>
            </a:endParaRPr>
          </a:p>
          <a:p>
            <a:pPr algn="ctr">
              <a:lnSpc>
                <a:spcPct val="80000"/>
              </a:lnSpc>
              <a:buFont typeface="Arial" charset="0"/>
              <a:buNone/>
            </a:pPr>
            <a:r>
              <a:rPr lang="en-US" sz="2600" b="1" dirty="0" smtClean="0">
                <a:solidFill>
                  <a:schemeClr val="accent3">
                    <a:lumMod val="50000"/>
                  </a:schemeClr>
                </a:solidFill>
              </a:rPr>
              <a:t>What causes of ID are common in your country?</a:t>
            </a:r>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473D0-1361-4613-B4D2-4419B45ED0F9}" type="slidenum">
              <a:rPr lang="en-US"/>
              <a:pPr fontAlgn="base">
                <a:spcBef>
                  <a:spcPct val="0"/>
                </a:spcBef>
                <a:spcAft>
                  <a:spcPct val="0"/>
                </a:spcAft>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Down syndrome, also known as trisomy 21, is a chromosomal disorder caused by an additional copy of genetic material on chromosome 21, which affects the development of the body and brain. This syndrome was first described by the British physician John Langdon Down and identified in 1959 as caused by a 21 trisomy by </a:t>
            </a:r>
            <a:r>
              <a:rPr lang="en-US" sz="1200" kern="1200" dirty="0" err="1" smtClean="0">
                <a:solidFill>
                  <a:schemeClr val="tx1"/>
                </a:solidFill>
                <a:effectLst/>
                <a:latin typeface="+mn-lt"/>
                <a:ea typeface="+mn-ea"/>
                <a:cs typeface="+mn-cs"/>
              </a:rPr>
              <a:t>Jérôme</a:t>
            </a:r>
            <a:r>
              <a:rPr lang="en-US" sz="1200" kern="1200" dirty="0" smtClean="0">
                <a:solidFill>
                  <a:schemeClr val="tx1"/>
                </a:solidFill>
                <a:effectLst/>
                <a:latin typeface="+mn-lt"/>
                <a:ea typeface="+mn-ea"/>
                <a:cs typeface="+mn-cs"/>
              </a:rPr>
              <a:t> Lejeune. </a:t>
            </a:r>
            <a:endParaRPr lang="en-US" dirty="0" smtClean="0"/>
          </a:p>
          <a:p>
            <a:pPr>
              <a:spcBef>
                <a:spcPct val="0"/>
              </a:spcBef>
            </a:pPr>
            <a:endParaRPr lang="en-US" dirty="0" smtClean="0"/>
          </a:p>
          <a:p>
            <a:r>
              <a:rPr lang="en-US" sz="1200" b="1" kern="1200" dirty="0" smtClean="0">
                <a:solidFill>
                  <a:schemeClr val="tx1"/>
                </a:solidFill>
                <a:effectLst/>
                <a:latin typeface="+mn-lt"/>
                <a:ea typeface="+mn-ea"/>
                <a:cs typeface="+mn-cs"/>
              </a:rPr>
              <a:t>Maternal age and Down syndrome</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woman's risk of having a baby with Down syndrome is: </a:t>
            </a:r>
            <a:endParaRPr lang="en-US" dirty="0" smtClean="0"/>
          </a:p>
          <a:p>
            <a:r>
              <a:rPr lang="en-US" sz="1200" kern="1200" dirty="0" smtClean="0">
                <a:solidFill>
                  <a:schemeClr val="tx1"/>
                </a:solidFill>
                <a:effectLst/>
                <a:latin typeface="+mn-lt"/>
                <a:ea typeface="+mn-ea"/>
                <a:cs typeface="+mn-cs"/>
              </a:rPr>
              <a:t>At age 25, 1 in 1,250 </a:t>
            </a:r>
          </a:p>
          <a:p>
            <a:r>
              <a:rPr lang="en-US" sz="1200" kern="1200" dirty="0" smtClean="0">
                <a:solidFill>
                  <a:schemeClr val="tx1"/>
                </a:solidFill>
                <a:effectLst/>
                <a:latin typeface="+mn-lt"/>
                <a:ea typeface="+mn-ea"/>
                <a:cs typeface="+mn-cs"/>
              </a:rPr>
              <a:t>At 30, 1 in 1,000 </a:t>
            </a:r>
          </a:p>
          <a:p>
            <a:r>
              <a:rPr lang="en-US" sz="1200" kern="1200" dirty="0" smtClean="0">
                <a:solidFill>
                  <a:schemeClr val="tx1"/>
                </a:solidFill>
                <a:effectLst/>
                <a:latin typeface="+mn-lt"/>
                <a:ea typeface="+mn-ea"/>
                <a:cs typeface="+mn-cs"/>
              </a:rPr>
              <a:t>At 35, 1 in 400 </a:t>
            </a:r>
          </a:p>
          <a:p>
            <a:r>
              <a:rPr lang="en-US" sz="1200" kern="1200" dirty="0" smtClean="0">
                <a:solidFill>
                  <a:schemeClr val="tx1"/>
                </a:solidFill>
                <a:effectLst/>
                <a:latin typeface="+mn-lt"/>
                <a:ea typeface="+mn-ea"/>
                <a:cs typeface="+mn-cs"/>
              </a:rPr>
              <a:t>At 40, 1 in 100 </a:t>
            </a:r>
          </a:p>
          <a:p>
            <a:r>
              <a:rPr lang="en-US" sz="1200" kern="1200" dirty="0" smtClean="0">
                <a:solidFill>
                  <a:schemeClr val="tx1"/>
                </a:solidFill>
                <a:effectLst/>
                <a:latin typeface="+mn-lt"/>
                <a:ea typeface="+mn-ea"/>
                <a:cs typeface="+mn-cs"/>
              </a:rPr>
              <a:t>At 45, 1 in 30 </a:t>
            </a:r>
          </a:p>
          <a:p>
            <a:r>
              <a:rPr lang="en-US" sz="1200" kern="1200" dirty="0" smtClean="0">
                <a:solidFill>
                  <a:schemeClr val="tx1"/>
                </a:solidFill>
                <a:effectLst/>
                <a:latin typeface="+mn-lt"/>
                <a:ea typeface="+mn-ea"/>
                <a:cs typeface="+mn-cs"/>
              </a:rPr>
              <a:t>At 49, 1 in 10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incidence of Down syndrome is approximately one per 1000 newborns (</a:t>
            </a:r>
            <a:r>
              <a:rPr lang="en-US" sz="1200" kern="1200" dirty="0" err="1" smtClean="0">
                <a:solidFill>
                  <a:schemeClr val="tx1"/>
                </a:solidFill>
                <a:effectLst/>
                <a:latin typeface="+mn-lt"/>
                <a:ea typeface="+mn-ea"/>
                <a:cs typeface="+mn-cs"/>
              </a:rPr>
              <a:t>Roizen</a:t>
            </a:r>
            <a:r>
              <a:rPr lang="en-US" sz="1200" kern="1200" dirty="0" smtClean="0">
                <a:solidFill>
                  <a:schemeClr val="tx1"/>
                </a:solidFill>
                <a:effectLst/>
                <a:latin typeface="+mn-lt"/>
                <a:ea typeface="+mn-ea"/>
                <a:cs typeface="+mn-cs"/>
              </a:rPr>
              <a:t> &amp; Patterson, 2003) and is influenced by maternal age. Women aged 35 and older have significantly higher risk. </a:t>
            </a:r>
            <a:endParaRPr lang="en-US" dirty="0" smtClean="0"/>
          </a:p>
          <a:p>
            <a:r>
              <a:rPr lang="en-US" sz="1200" kern="1200" dirty="0" smtClean="0">
                <a:solidFill>
                  <a:schemeClr val="tx1"/>
                </a:solidFill>
                <a:effectLst/>
                <a:latin typeface="+mn-lt"/>
                <a:ea typeface="+mn-ea"/>
                <a:cs typeface="+mn-cs"/>
              </a:rPr>
              <a:t>Down syndrome can be diagnosed by chromosome analysis either prenatally or </a:t>
            </a:r>
            <a:r>
              <a:rPr lang="en-US" sz="1200" kern="1200" dirty="0" err="1" smtClean="0">
                <a:solidFill>
                  <a:schemeClr val="tx1"/>
                </a:solidFill>
                <a:effectLst/>
                <a:latin typeface="+mn-lt"/>
                <a:ea typeface="+mn-ea"/>
                <a:cs typeface="+mn-cs"/>
              </a:rPr>
              <a:t>postnatally</a:t>
            </a:r>
            <a:r>
              <a:rPr lang="en-US" sz="1200" kern="1200" dirty="0" smtClean="0">
                <a:solidFill>
                  <a:schemeClr val="tx1"/>
                </a:solidFill>
                <a:effectLst/>
                <a:latin typeface="+mn-lt"/>
                <a:ea typeface="+mn-ea"/>
                <a:cs typeface="+mn-cs"/>
              </a:rPr>
              <a:t>, according to which it can be grouped into four types: trisomy 21, </a:t>
            </a:r>
            <a:r>
              <a:rPr lang="en-US" sz="1200" kern="1200" dirty="0" err="1" smtClean="0">
                <a:solidFill>
                  <a:schemeClr val="tx1"/>
                </a:solidFill>
                <a:effectLst/>
                <a:latin typeface="+mn-lt"/>
                <a:ea typeface="+mn-ea"/>
                <a:cs typeface="+mn-cs"/>
              </a:rPr>
              <a:t>mosaicism</a:t>
            </a:r>
            <a:r>
              <a:rPr lang="en-US" sz="1200" kern="1200" dirty="0" smtClean="0">
                <a:solidFill>
                  <a:schemeClr val="tx1"/>
                </a:solidFill>
                <a:effectLst/>
                <a:latin typeface="+mn-lt"/>
                <a:ea typeface="+mn-ea"/>
                <a:cs typeface="+mn-cs"/>
              </a:rPr>
              <a:t>, translocation and duplication of a portion of chromosome 21. </a:t>
            </a:r>
            <a:endParaRPr lang="en-US" dirty="0" smtClean="0"/>
          </a:p>
          <a:p>
            <a:r>
              <a:rPr lang="en-US" sz="1200" kern="1200" dirty="0" smtClean="0">
                <a:solidFill>
                  <a:schemeClr val="tx1"/>
                </a:solidFill>
                <a:effectLst/>
                <a:latin typeface="+mn-lt"/>
                <a:ea typeface="+mn-ea"/>
                <a:cs typeface="+mn-cs"/>
              </a:rPr>
              <a:t>Clinical features of Down syndrome include (Figure C.1.1): </a:t>
            </a:r>
            <a:endParaRPr lang="en-US" dirty="0" smtClean="0"/>
          </a:p>
          <a:p>
            <a:r>
              <a:rPr lang="en-US" sz="1200" kern="1200" dirty="0" smtClean="0">
                <a:solidFill>
                  <a:schemeClr val="tx1"/>
                </a:solidFill>
                <a:effectLst/>
                <a:latin typeface="+mn-lt"/>
                <a:ea typeface="+mn-ea"/>
                <a:cs typeface="+mn-cs"/>
              </a:rPr>
              <a:t>Intellectual disability, usually mild; they possess good social skills </a:t>
            </a:r>
          </a:p>
          <a:p>
            <a:r>
              <a:rPr lang="en-US" sz="1200" kern="1200" dirty="0" smtClean="0">
                <a:solidFill>
                  <a:schemeClr val="tx1"/>
                </a:solidFill>
                <a:effectLst/>
                <a:latin typeface="+mn-lt"/>
                <a:ea typeface="+mn-ea"/>
                <a:cs typeface="+mn-cs"/>
              </a:rPr>
              <a:t>A characteristic appearance including </a:t>
            </a:r>
            <a:r>
              <a:rPr lang="en-US" sz="1200" kern="1200" dirty="0" err="1" smtClean="0">
                <a:solidFill>
                  <a:schemeClr val="tx1"/>
                </a:solidFill>
                <a:effectLst/>
                <a:latin typeface="+mn-lt"/>
                <a:ea typeface="+mn-ea"/>
                <a:cs typeface="+mn-cs"/>
              </a:rPr>
              <a:t>brachycephaly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epicanthal</a:t>
            </a:r>
            <a:r>
              <a:rPr lang="en-US" sz="1200" kern="1200" dirty="0" smtClean="0">
                <a:solidFill>
                  <a:schemeClr val="tx1"/>
                </a:solidFill>
                <a:effectLst/>
                <a:latin typeface="+mn-lt"/>
                <a:ea typeface="+mn-ea"/>
                <a:cs typeface="+mn-cs"/>
              </a:rPr>
              <a:t> folds, </a:t>
            </a:r>
            <a:r>
              <a:rPr lang="en-US" sz="1200" kern="1200" dirty="0" err="1" smtClean="0">
                <a:solidFill>
                  <a:schemeClr val="tx1"/>
                </a:solidFill>
                <a:effectLst/>
                <a:latin typeface="+mn-lt"/>
                <a:ea typeface="+mn-ea"/>
                <a:cs typeface="+mn-cs"/>
              </a:rPr>
              <a:t>upslanting</a:t>
            </a:r>
            <a:r>
              <a:rPr lang="en-US" sz="1200" kern="1200" dirty="0" smtClean="0">
                <a:solidFill>
                  <a:schemeClr val="tx1"/>
                </a:solidFill>
                <a:effectLst/>
                <a:latin typeface="+mn-lt"/>
                <a:ea typeface="+mn-ea"/>
                <a:cs typeface="+mn-cs"/>
              </a:rPr>
              <a:t> palpebral fissures, strabismus, </a:t>
            </a:r>
            <a:r>
              <a:rPr lang="en-US" sz="1200" kern="1200" dirty="0" err="1" smtClean="0">
                <a:solidFill>
                  <a:schemeClr val="tx1"/>
                </a:solidFill>
                <a:effectLst/>
                <a:latin typeface="+mn-lt"/>
                <a:ea typeface="+mn-ea"/>
                <a:cs typeface="+mn-cs"/>
              </a:rPr>
              <a:t>Brushfield</a:t>
            </a:r>
            <a:r>
              <a:rPr lang="en-US" sz="1200" kern="1200" dirty="0" smtClean="0">
                <a:solidFill>
                  <a:schemeClr val="tx1"/>
                </a:solidFill>
                <a:effectLst/>
                <a:latin typeface="+mn-lt"/>
                <a:ea typeface="+mn-ea"/>
                <a:cs typeface="+mn-cs"/>
              </a:rPr>
              <a:t> spots on iris, flattened nose, low-set and rounded ear, </a:t>
            </a:r>
            <a:r>
              <a:rPr lang="en-US" sz="1200" kern="1200" dirty="0" err="1" smtClean="0">
                <a:solidFill>
                  <a:schemeClr val="tx1"/>
                </a:solidFill>
                <a:effectLst/>
                <a:latin typeface="+mn-lt"/>
                <a:ea typeface="+mn-ea"/>
                <a:cs typeface="+mn-cs"/>
              </a:rPr>
              <a:t>macroglossia</a:t>
            </a:r>
            <a:r>
              <a:rPr lang="en-US" sz="1200" kern="1200" dirty="0" smtClean="0">
                <a:solidFill>
                  <a:schemeClr val="tx1"/>
                </a:solidFill>
                <a:effectLst/>
                <a:latin typeface="+mn-lt"/>
                <a:ea typeface="+mn-ea"/>
                <a:cs typeface="+mn-cs"/>
              </a:rPr>
              <a:t>, open mouth, short neck, </a:t>
            </a:r>
            <a:r>
              <a:rPr lang="en-US" sz="1200" kern="1200" dirty="0" err="1" smtClean="0">
                <a:solidFill>
                  <a:schemeClr val="tx1"/>
                </a:solidFill>
                <a:effectLst/>
                <a:latin typeface="+mn-lt"/>
                <a:ea typeface="+mn-ea"/>
                <a:cs typeface="+mn-cs"/>
              </a:rPr>
              <a:t>brachydactyly</a:t>
            </a:r>
            <a:r>
              <a:rPr lang="en-US" sz="1200" kern="1200" dirty="0" smtClean="0">
                <a:solidFill>
                  <a:schemeClr val="tx1"/>
                </a:solidFill>
                <a:effectLst/>
                <a:latin typeface="+mn-lt"/>
                <a:ea typeface="+mn-ea"/>
                <a:cs typeface="+mn-cs"/>
              </a:rPr>
              <a:t>, fifth finger </a:t>
            </a:r>
            <a:r>
              <a:rPr lang="en-US" sz="1200" kern="1200" dirty="0" err="1" smtClean="0">
                <a:solidFill>
                  <a:schemeClr val="tx1"/>
                </a:solidFill>
                <a:effectLst/>
                <a:latin typeface="+mn-lt"/>
                <a:ea typeface="+mn-ea"/>
                <a:cs typeface="+mn-cs"/>
              </a:rPr>
              <a:t>clinodactyly</a:t>
            </a:r>
            <a:r>
              <a:rPr lang="en-US" sz="1200" kern="1200" dirty="0" smtClean="0">
                <a:solidFill>
                  <a:schemeClr val="tx1"/>
                </a:solidFill>
                <a:effectLst/>
                <a:latin typeface="+mn-lt"/>
                <a:ea typeface="+mn-ea"/>
                <a:cs typeface="+mn-cs"/>
              </a:rPr>
              <a:t>, atypical fingerprints, wide 1-2 toe gap known as sandal foot </a:t>
            </a:r>
          </a:p>
          <a:p>
            <a:r>
              <a:rPr lang="en-US" sz="1200" kern="1200" dirty="0" smtClean="0">
                <a:solidFill>
                  <a:schemeClr val="tx1"/>
                </a:solidFill>
                <a:effectLst/>
                <a:latin typeface="+mn-lt"/>
                <a:ea typeface="+mn-ea"/>
                <a:cs typeface="+mn-cs"/>
              </a:rPr>
              <a:t>Impaired physical growth such as short stature, short limbs and lax ligaments </a:t>
            </a:r>
          </a:p>
          <a:p>
            <a:r>
              <a:rPr lang="en-US" sz="1200" kern="1200" dirty="0" smtClean="0">
                <a:solidFill>
                  <a:schemeClr val="tx1"/>
                </a:solidFill>
                <a:effectLst/>
                <a:latin typeface="+mn-lt"/>
                <a:ea typeface="+mn-ea"/>
                <a:cs typeface="+mn-cs"/>
              </a:rPr>
              <a:t>Often accompanied by different medical problems including congenital heart disease, duodenal atresia, hearing loss, ophthalmological problems, hypothyroidism, early-onset dementia, and leukemia. </a:t>
            </a:r>
          </a:p>
          <a:p>
            <a:r>
              <a:rPr lang="en-US" sz="1200" kern="1200" dirty="0" smtClean="0">
                <a:solidFill>
                  <a:schemeClr val="tx1"/>
                </a:solidFill>
                <a:effectLst/>
                <a:latin typeface="+mn-lt"/>
                <a:ea typeface="+mn-ea"/>
                <a:cs typeface="+mn-cs"/>
              </a:rPr>
              <a:t>Down syndrome can be detected through prenatal screening. Common screening procedures include: (a) measurement of maternal serum </a:t>
            </a:r>
            <a:r>
              <a:rPr lang="en-US" sz="1200" kern="1200" dirty="0" err="1" smtClean="0">
                <a:solidFill>
                  <a:schemeClr val="tx1"/>
                </a:solidFill>
                <a:effectLst/>
                <a:latin typeface="+mn-lt"/>
                <a:ea typeface="+mn-ea"/>
                <a:cs typeface="+mn-cs"/>
              </a:rPr>
              <a:t>alphafetoprotein</a:t>
            </a:r>
            <a:r>
              <a:rPr lang="en-US" sz="1200" kern="1200" dirty="0" smtClean="0">
                <a:solidFill>
                  <a:schemeClr val="tx1"/>
                </a:solidFill>
                <a:effectLst/>
                <a:latin typeface="+mn-lt"/>
                <a:ea typeface="+mn-ea"/>
                <a:cs typeface="+mn-cs"/>
              </a:rPr>
              <a:t> (AFP), human chorionic gonadotropin (</a:t>
            </a:r>
            <a:r>
              <a:rPr lang="en-US" sz="1200" kern="1200" dirty="0" err="1" smtClean="0">
                <a:solidFill>
                  <a:schemeClr val="tx1"/>
                </a:solidFill>
                <a:effectLst/>
                <a:latin typeface="+mn-lt"/>
                <a:ea typeface="+mn-ea"/>
                <a:cs typeface="+mn-cs"/>
              </a:rPr>
              <a:t>hCG</a:t>
            </a:r>
            <a:r>
              <a:rPr lang="en-US" sz="1200" kern="1200" dirty="0" smtClean="0">
                <a:solidFill>
                  <a:schemeClr val="tx1"/>
                </a:solidFill>
                <a:effectLst/>
                <a:latin typeface="+mn-lt"/>
                <a:ea typeface="+mn-ea"/>
                <a:cs typeface="+mn-cs"/>
              </a:rPr>
              <a:t>), unconjugated </a:t>
            </a:r>
            <a:r>
              <a:rPr lang="en-US" sz="1200" kern="1200" dirty="0" err="1" smtClean="0">
                <a:solidFill>
                  <a:schemeClr val="tx1"/>
                </a:solidFill>
                <a:effectLst/>
                <a:latin typeface="+mn-lt"/>
                <a:ea typeface="+mn-ea"/>
                <a:cs typeface="+mn-cs"/>
              </a:rPr>
              <a:t>oestriol</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inhibin</a:t>
            </a:r>
            <a:r>
              <a:rPr lang="en-US" sz="1200" kern="1200" dirty="0" smtClean="0">
                <a:solidFill>
                  <a:schemeClr val="tx1"/>
                </a:solidFill>
                <a:effectLst/>
                <a:latin typeface="+mn-lt"/>
                <a:ea typeface="+mn-ea"/>
                <a:cs typeface="+mn-cs"/>
              </a:rPr>
              <a:t>-Alpha (INHA) at 15-20 gestational weeks; (b) fetal ultrasound testing for a thickened nuchal fold with measurement of maternal serum free Beta </a:t>
            </a:r>
            <a:r>
              <a:rPr lang="en-US" sz="1200" kern="1200" dirty="0" err="1" smtClean="0">
                <a:solidFill>
                  <a:schemeClr val="tx1"/>
                </a:solidFill>
                <a:effectLst/>
                <a:latin typeface="+mn-lt"/>
                <a:ea typeface="+mn-ea"/>
                <a:cs typeface="+mn-cs"/>
              </a:rPr>
              <a:t>hCG</a:t>
            </a:r>
            <a:r>
              <a:rPr lang="en-US" sz="1200" kern="1200" dirty="0" smtClean="0">
                <a:solidFill>
                  <a:schemeClr val="tx1"/>
                </a:solidFill>
                <a:effectLst/>
                <a:latin typeface="+mn-lt"/>
                <a:ea typeface="+mn-ea"/>
                <a:cs typeface="+mn-cs"/>
              </a:rPr>
              <a:t> and pregnancy-associated plasma protein A (PAPPA) at 10-13.5 gestational weeks; both (a) and (b). For families with a high risk of having a child with Down syndrome, an invasive diagnostic test, such as amniocentesis, chorionic-villus sampling, or percutaneous umbilical cord blood sampling, performed in the late first trimester or early second trimester, is most accurate. </a:t>
            </a:r>
          </a:p>
          <a:p>
            <a:endParaRPr lang="en-US" sz="1200" kern="1200" dirty="0" smtClean="0">
              <a:solidFill>
                <a:schemeClr val="tx1"/>
              </a:solidFill>
              <a:effectLst/>
              <a:latin typeface="+mn-lt"/>
              <a:ea typeface="+mn-ea"/>
              <a:cs typeface="+mn-cs"/>
            </a:endParaRPr>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473D0-1361-4613-B4D2-4419B45ED0F9}" type="slidenum">
              <a:rPr lang="en-US"/>
              <a:pPr fontAlgn="base">
                <a:spcBef>
                  <a:spcPct val="0"/>
                </a:spcBef>
                <a:spcAft>
                  <a:spcPct val="0"/>
                </a:spcAft>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Fragile X syndrome (also known as Martin-Bell syndrome and Escalante's syndrome) is an X-linked disease that is one of the most common inherited forms of ID. It is also associated with autism. Martin and Bell first described this disorder in 1943, and Herbert </a:t>
            </a:r>
            <a:r>
              <a:rPr lang="en-US" sz="1200" kern="1200" dirty="0" err="1" smtClean="0">
                <a:solidFill>
                  <a:schemeClr val="tx1"/>
                </a:solidFill>
                <a:effectLst/>
                <a:latin typeface="+mn-lt"/>
                <a:ea typeface="+mn-ea"/>
                <a:cs typeface="+mn-cs"/>
              </a:rPr>
              <a:t>Lubs</a:t>
            </a:r>
            <a:r>
              <a:rPr lang="en-US" sz="1200" kern="1200" dirty="0" smtClean="0">
                <a:solidFill>
                  <a:schemeClr val="tx1"/>
                </a:solidFill>
                <a:effectLst/>
                <a:latin typeface="+mn-lt"/>
                <a:ea typeface="+mn-ea"/>
                <a:cs typeface="+mn-cs"/>
              </a:rPr>
              <a:t> identified an associated fragile site on the X chromosome in 1969. </a:t>
            </a:r>
            <a:endParaRPr lang="en-US" dirty="0" smtClean="0">
              <a:effectLst/>
            </a:endParaRPr>
          </a:p>
          <a:p>
            <a:r>
              <a:rPr lang="en-US" sz="1200" kern="1200" dirty="0" smtClean="0">
                <a:solidFill>
                  <a:schemeClr val="tx1"/>
                </a:solidFill>
                <a:effectLst/>
                <a:latin typeface="+mn-lt"/>
                <a:ea typeface="+mn-ea"/>
                <a:cs typeface="+mn-cs"/>
              </a:rPr>
              <a:t>The fragile X syndrome is characterized by an expansion of a single </a:t>
            </a:r>
            <a:r>
              <a:rPr lang="en-US" sz="1200" kern="1200" dirty="0" err="1" smtClean="0">
                <a:solidFill>
                  <a:schemeClr val="tx1"/>
                </a:solidFill>
                <a:effectLst/>
                <a:latin typeface="+mn-lt"/>
                <a:ea typeface="+mn-ea"/>
                <a:cs typeface="+mn-cs"/>
              </a:rPr>
              <a:t>trinucleotide</a:t>
            </a:r>
            <a:r>
              <a:rPr lang="en-US" sz="1200" kern="1200" dirty="0" smtClean="0">
                <a:solidFill>
                  <a:schemeClr val="tx1"/>
                </a:solidFill>
                <a:effectLst/>
                <a:latin typeface="+mn-lt"/>
                <a:ea typeface="+mn-ea"/>
                <a:cs typeface="+mn-cs"/>
              </a:rPr>
              <a:t> gene sequence to over 200 copies of a CGG repeat in the 5’-untranslated region of the fragile X ID 1 (FMR1) gene located at band q27.3 on the long arm of the X chromosome (Xq27.3), which silences the transcription of the gene. </a:t>
            </a:r>
            <a:endParaRPr lang="en-US" dirty="0" smtClean="0">
              <a:effectLst/>
            </a:endParaRPr>
          </a:p>
          <a:p>
            <a:r>
              <a:rPr lang="en-US" sz="1200" kern="1200" dirty="0" smtClean="0">
                <a:solidFill>
                  <a:schemeClr val="tx1"/>
                </a:solidFill>
                <a:effectLst/>
                <a:latin typeface="+mn-lt"/>
                <a:ea typeface="+mn-ea"/>
                <a:cs typeface="+mn-cs"/>
              </a:rPr>
              <a:t>Incidence is about 1 per 2000-5000 persons and is 30% more frequent in males than in females (</a:t>
            </a:r>
            <a:r>
              <a:rPr lang="en-US" sz="1200" kern="1200" dirty="0" err="1" smtClean="0">
                <a:solidFill>
                  <a:schemeClr val="tx1"/>
                </a:solidFill>
                <a:effectLst/>
                <a:latin typeface="+mn-lt"/>
                <a:ea typeface="+mn-ea"/>
                <a:cs typeface="+mn-cs"/>
              </a:rPr>
              <a:t>Hessl</a:t>
            </a:r>
            <a:r>
              <a:rPr lang="en-US" sz="1200" kern="1200" dirty="0" smtClean="0">
                <a:solidFill>
                  <a:schemeClr val="tx1"/>
                </a:solidFill>
                <a:effectLst/>
                <a:latin typeface="+mn-lt"/>
                <a:ea typeface="+mn-ea"/>
                <a:cs typeface="+mn-cs"/>
              </a:rPr>
              <a:t> et al, 2002; </a:t>
            </a:r>
            <a:r>
              <a:rPr lang="en-US" sz="1200" kern="1200" dirty="0" err="1" smtClean="0">
                <a:solidFill>
                  <a:schemeClr val="tx1"/>
                </a:solidFill>
                <a:effectLst/>
                <a:latin typeface="+mn-lt"/>
                <a:ea typeface="+mn-ea"/>
                <a:cs typeface="+mn-cs"/>
              </a:rPr>
              <a:t>Ridaura</a:t>
            </a:r>
            <a:r>
              <a:rPr lang="en-US" sz="1200" kern="1200" dirty="0" smtClean="0">
                <a:solidFill>
                  <a:schemeClr val="tx1"/>
                </a:solidFill>
                <a:effectLst/>
                <a:latin typeface="+mn-lt"/>
                <a:ea typeface="+mn-ea"/>
                <a:cs typeface="+mn-cs"/>
              </a:rPr>
              <a:t>-Ruiz et al, 2009). Fragile X syndrome is an X-linked dominant condition with variable expressivity and possibly reduced penetrance that is largely transmitted by females but affecting males more often because males normally have only one copy of the X-chromosome. </a:t>
            </a:r>
            <a:endParaRPr lang="en-US" dirty="0" smtClean="0">
              <a:effectLst/>
            </a:endParaRPr>
          </a:p>
          <a:p>
            <a:r>
              <a:rPr lang="en-US" sz="1200" kern="1200" dirty="0" smtClean="0">
                <a:solidFill>
                  <a:schemeClr val="tx1"/>
                </a:solidFill>
                <a:effectLst/>
                <a:latin typeface="+mn-lt"/>
                <a:ea typeface="+mn-ea"/>
                <a:cs typeface="+mn-cs"/>
              </a:rPr>
              <a:t>Clinical manifestations of the fragile X syndrome vary from mild to severe in physical, cognitive, emotional and behavioral features. Generally, females have a less severe form of the disease than males. Physical phenotype includes a long, narrow face with a prominent forehead and protuberant ears, joint hypermobility associated with connective tissue dysplasia, double-jointed thumbs, flat feet, and macro-</a:t>
            </a:r>
            <a:r>
              <a:rPr lang="en-US" sz="1200" kern="1200" dirty="0" err="1" smtClean="0">
                <a:solidFill>
                  <a:schemeClr val="tx1"/>
                </a:solidFill>
                <a:effectLst/>
                <a:latin typeface="+mn-lt"/>
                <a:ea typeface="+mn-ea"/>
                <a:cs typeface="+mn-cs"/>
              </a:rPr>
              <a:t>orchidism</a:t>
            </a:r>
            <a:r>
              <a:rPr lang="en-US" sz="1200" kern="1200" dirty="0" smtClean="0">
                <a:solidFill>
                  <a:schemeClr val="tx1"/>
                </a:solidFill>
                <a:effectLst/>
                <a:latin typeface="+mn-lt"/>
                <a:ea typeface="+mn-ea"/>
                <a:cs typeface="+mn-cs"/>
              </a:rPr>
              <a:t> after puberty in males. Individuals with fragile X syndrome usually have cognitive deficits − IQ ranging from normal or borderline to severely low − such as problems with working memory, executive function, and mathematic and </a:t>
            </a:r>
            <a:r>
              <a:rPr lang="en-US" sz="1200" kern="1200" dirty="0" err="1" smtClean="0">
                <a:solidFill>
                  <a:schemeClr val="tx1"/>
                </a:solidFill>
                <a:effectLst/>
                <a:latin typeface="+mn-lt"/>
                <a:ea typeface="+mn-ea"/>
                <a:cs typeface="+mn-cs"/>
              </a:rPr>
              <a:t>visuospatial</a:t>
            </a:r>
            <a:r>
              <a:rPr lang="en-US" sz="1200" kern="1200" dirty="0" smtClean="0">
                <a:solidFill>
                  <a:schemeClr val="tx1"/>
                </a:solidFill>
                <a:effectLst/>
                <a:latin typeface="+mn-lt"/>
                <a:ea typeface="+mn-ea"/>
                <a:cs typeface="+mn-cs"/>
              </a:rPr>
              <a:t> abilities. Language delay is also evident in early childhood. Emotional and behavioral disturbances are common, including anxiety and mood disorders, features of attention deficit hyperactivity disorder, obsessive compulsive- like symptoms (e.g., repetitive actions or phrases), aggressive and self-injurious behavior, and a difficult temperament. Fragile X syndrome is a common cause of autism. Neurological problems such as seizures may also be found. In addition, persons carrying a </a:t>
            </a:r>
            <a:r>
              <a:rPr lang="en-US" sz="1200" kern="1200" dirty="0" err="1" smtClean="0">
                <a:solidFill>
                  <a:schemeClr val="tx1"/>
                </a:solidFill>
                <a:effectLst/>
                <a:latin typeface="+mn-lt"/>
                <a:ea typeface="+mn-ea"/>
                <a:cs typeface="+mn-cs"/>
              </a:rPr>
              <a:t>premutation</a:t>
            </a:r>
            <a:r>
              <a:rPr lang="en-US" sz="1200" kern="1200" dirty="0" smtClean="0">
                <a:solidFill>
                  <a:schemeClr val="tx1"/>
                </a:solidFill>
                <a:effectLst/>
                <a:latin typeface="+mn-lt"/>
                <a:ea typeface="+mn-ea"/>
                <a:cs typeface="+mn-cs"/>
              </a:rPr>
              <a:t> (CGG repeat number ranges from 55 to 200) are believed to have a clinical disorder characterized by mild learning disability, emotional problems, premature ovarian failure, and a neurodegenerative disorder called fragile X-associated tremor/ataxia syndrome in older people. </a:t>
            </a:r>
            <a:endParaRPr lang="en-US" dirty="0" smtClean="0"/>
          </a:p>
          <a:p>
            <a:r>
              <a:rPr lang="en-US" sz="1200" kern="1200" dirty="0" smtClean="0">
                <a:solidFill>
                  <a:schemeClr val="tx1"/>
                </a:solidFill>
                <a:effectLst/>
                <a:latin typeface="+mn-lt"/>
                <a:ea typeface="+mn-ea"/>
                <a:cs typeface="+mn-cs"/>
              </a:rPr>
              <a:t>Genetic tests for CGG repeat expansions in FMR1 gene using PCR and southern blot analysis is diagnostic for fragile X syndrome and should be provided to all persons with developmental delay, borderline intellectual abilities, ID and autism. Sequencing of FMR1 gene should be considered as well to exclude deletions of this gene if normal CGG-repeat length is found (Garber et al, 2008).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Genetic counseling is recommended for the whole family if a positive fragile X syndrome </a:t>
            </a:r>
            <a:r>
              <a:rPr lang="en-US" sz="1200" kern="1200" dirty="0" err="1" smtClean="0">
                <a:solidFill>
                  <a:schemeClr val="tx1"/>
                </a:solidFill>
                <a:effectLst/>
                <a:latin typeface="+mn-lt"/>
                <a:ea typeface="+mn-ea"/>
                <a:cs typeface="+mn-cs"/>
              </a:rPr>
              <a:t>premutation</a:t>
            </a:r>
            <a:r>
              <a:rPr lang="en-US" sz="1200" kern="1200" dirty="0" smtClean="0">
                <a:solidFill>
                  <a:schemeClr val="tx1"/>
                </a:solidFill>
                <a:effectLst/>
                <a:latin typeface="+mn-lt"/>
                <a:ea typeface="+mn-ea"/>
                <a:cs typeface="+mn-cs"/>
              </a:rPr>
              <a:t> or full mutation is detected, and cascade testing should be planned for family members. Although genetic counseling cannot prevent fragile X syndrome, it is still important to give at-risk families accurate reproductive counseling and allow for appropriate intervention beginning in infancy. </a:t>
            </a:r>
            <a:endParaRPr lang="en-US" dirty="0" smtClean="0"/>
          </a:p>
          <a:p>
            <a:endParaRPr lang="en-US" dirty="0" smtClean="0"/>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473D0-1361-4613-B4D2-4419B45ED0F9}" type="slidenum">
              <a:rPr lang="en-US"/>
              <a:pPr fontAlgn="base">
                <a:spcBef>
                  <a:spcPct val="0"/>
                </a:spcBef>
                <a:spcAft>
                  <a:spcPct val="0"/>
                </a:spcAft>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 6 minute film about PKU</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Phenylketonuria (PKU) is an autosomal recessive single gene disorder </a:t>
            </a:r>
            <a:endParaRPr lang="en-US" dirty="0" smtClean="0"/>
          </a:p>
          <a:p>
            <a:r>
              <a:rPr lang="en-US" sz="1200" kern="1200" dirty="0" smtClean="0">
                <a:solidFill>
                  <a:schemeClr val="tx1"/>
                </a:solidFill>
                <a:effectLst/>
                <a:latin typeface="+mn-lt"/>
                <a:ea typeface="+mn-ea"/>
                <a:cs typeface="+mn-cs"/>
              </a:rPr>
              <a:t>discovered by the Norwegian physician </a:t>
            </a:r>
            <a:r>
              <a:rPr lang="en-US" sz="1200" kern="1200" dirty="0" err="1" smtClean="0">
                <a:solidFill>
                  <a:schemeClr val="tx1"/>
                </a:solidFill>
                <a:effectLst/>
                <a:latin typeface="+mn-lt"/>
                <a:ea typeface="+mn-ea"/>
                <a:cs typeface="+mn-cs"/>
              </a:rPr>
              <a:t>Ivar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Asbjørn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Følling</a:t>
            </a:r>
            <a:r>
              <a:rPr lang="en-US" sz="1200" kern="1200" dirty="0" smtClean="0">
                <a:solidFill>
                  <a:schemeClr val="tx1"/>
                </a:solidFill>
                <a:effectLst/>
                <a:latin typeface="+mn-lt"/>
                <a:ea typeface="+mn-ea"/>
                <a:cs typeface="+mn-cs"/>
              </a:rPr>
              <a:t> in 1934. It is caused by mutations of the phenylalanine hydroxylase (PAH) gene or genes coding for enzymes involved in the cofactor </a:t>
            </a:r>
            <a:r>
              <a:rPr lang="en-US" sz="1200" kern="1200" dirty="0" err="1" smtClean="0">
                <a:solidFill>
                  <a:schemeClr val="tx1"/>
                </a:solidFill>
                <a:effectLst/>
                <a:latin typeface="+mn-lt"/>
                <a:ea typeface="+mn-ea"/>
                <a:cs typeface="+mn-cs"/>
              </a:rPr>
              <a:t>tetrahydrobiopterin</a:t>
            </a:r>
            <a:r>
              <a:rPr lang="en-US" sz="1200" kern="1200" dirty="0" smtClean="0">
                <a:solidFill>
                  <a:schemeClr val="tx1"/>
                </a:solidFill>
                <a:effectLst/>
                <a:latin typeface="+mn-lt"/>
                <a:ea typeface="+mn-ea"/>
                <a:cs typeface="+mn-cs"/>
              </a:rPr>
              <a:t> (BH4) biosynthesis or recycling, which result in dysfunction of phenylalanine metabolism leading to excessive phenylalanine and related substances in the blood, the brain and the urine. Increased phenylalanine concentrations in the brain are toxic and cause disruption of neuropsychological function. The prevalence of phenylketonuria varies widely around the world due to ethnic and social reasons (e.g., frequency of consanguinity). In Europe the prevalence is about one case per 10000 live births, but it is one in 4000 in Turkey, one in 25000 to one in 50000 in Latin America and one in 100000 live births in some regions of China (</a:t>
            </a:r>
            <a:r>
              <a:rPr lang="en-US" sz="1200" kern="1200" dirty="0" err="1" smtClean="0">
                <a:solidFill>
                  <a:schemeClr val="tx1"/>
                </a:solidFill>
                <a:effectLst/>
                <a:latin typeface="+mn-lt"/>
                <a:ea typeface="+mn-ea"/>
                <a:cs typeface="+mn-cs"/>
              </a:rPr>
              <a:t>Blau</a:t>
            </a:r>
            <a:r>
              <a:rPr lang="en-US" sz="1200" kern="1200" dirty="0" smtClean="0">
                <a:solidFill>
                  <a:schemeClr val="tx1"/>
                </a:solidFill>
                <a:effectLst/>
                <a:latin typeface="+mn-lt"/>
                <a:ea typeface="+mn-ea"/>
                <a:cs typeface="+mn-cs"/>
              </a:rPr>
              <a:t> et al, 2010). </a:t>
            </a:r>
            <a:endParaRPr lang="en-US" dirty="0" smtClean="0"/>
          </a:p>
          <a:p>
            <a:r>
              <a:rPr lang="en-US" sz="1200" kern="1200" dirty="0" smtClean="0">
                <a:solidFill>
                  <a:schemeClr val="tx1"/>
                </a:solidFill>
                <a:effectLst/>
                <a:latin typeface="+mn-lt"/>
                <a:ea typeface="+mn-ea"/>
                <a:cs typeface="+mn-cs"/>
              </a:rPr>
              <a:t>PKU is diagnosed if blood amino acid analysis reveal a raised concentration of phenylalanine (&gt;120 </a:t>
            </a:r>
            <a:r>
              <a:rPr lang="en-US" sz="1200" kern="1200" dirty="0" err="1" smtClean="0">
                <a:solidFill>
                  <a:schemeClr val="tx1"/>
                </a:solidFill>
                <a:effectLst/>
                <a:latin typeface="+mn-lt"/>
                <a:ea typeface="+mn-ea"/>
                <a:cs typeface="+mn-cs"/>
              </a:rPr>
              <a:t>umol</a:t>
            </a:r>
            <a:r>
              <a:rPr lang="en-US" sz="1200" kern="1200" dirty="0" smtClean="0">
                <a:solidFill>
                  <a:schemeClr val="tx1"/>
                </a:solidFill>
                <a:effectLst/>
                <a:latin typeface="+mn-lt"/>
                <a:ea typeface="+mn-ea"/>
                <a:cs typeface="+mn-cs"/>
              </a:rPr>
              <a:t>/L). To clarify whether the patient with </a:t>
            </a:r>
            <a:r>
              <a:rPr lang="en-US" sz="1200" kern="1200" dirty="0" err="1" smtClean="0">
                <a:solidFill>
                  <a:schemeClr val="tx1"/>
                </a:solidFill>
                <a:effectLst/>
                <a:latin typeface="+mn-lt"/>
                <a:ea typeface="+mn-ea"/>
                <a:cs typeface="+mn-cs"/>
              </a:rPr>
              <a:t>hyperphenlalaninaemia</a:t>
            </a:r>
            <a:r>
              <a:rPr lang="en-US" sz="1200" kern="1200" dirty="0" smtClean="0">
                <a:solidFill>
                  <a:schemeClr val="tx1"/>
                </a:solidFill>
                <a:effectLst/>
                <a:latin typeface="+mn-lt"/>
                <a:ea typeface="+mn-ea"/>
                <a:cs typeface="+mn-cs"/>
              </a:rPr>
              <a:t> is deficient in BH4 synthesis or regeneration, measurement of urinary </a:t>
            </a:r>
            <a:r>
              <a:rPr lang="en-US" sz="1200" kern="1200" dirty="0" err="1" smtClean="0">
                <a:solidFill>
                  <a:schemeClr val="tx1"/>
                </a:solidFill>
                <a:effectLst/>
                <a:latin typeface="+mn-lt"/>
                <a:ea typeface="+mn-ea"/>
                <a:cs typeface="+mn-cs"/>
              </a:rPr>
              <a:t>pterins</a:t>
            </a:r>
            <a:r>
              <a:rPr lang="en-US" sz="1200" kern="1200" dirty="0" smtClean="0">
                <a:solidFill>
                  <a:schemeClr val="tx1"/>
                </a:solidFill>
                <a:effectLst/>
                <a:latin typeface="+mn-lt"/>
                <a:ea typeface="+mn-ea"/>
                <a:cs typeface="+mn-cs"/>
              </a:rPr>
              <a:t> or red blood cell </a:t>
            </a:r>
            <a:r>
              <a:rPr lang="en-US" sz="1200" kern="1200" dirty="0" err="1" smtClean="0">
                <a:solidFill>
                  <a:schemeClr val="tx1"/>
                </a:solidFill>
                <a:effectLst/>
                <a:latin typeface="+mn-lt"/>
                <a:ea typeface="+mn-ea"/>
                <a:cs typeface="+mn-cs"/>
              </a:rPr>
              <a:t>dihydropteridine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reductase</a:t>
            </a:r>
            <a:r>
              <a:rPr lang="en-US" sz="1200" kern="1200" dirty="0" smtClean="0">
                <a:solidFill>
                  <a:schemeClr val="tx1"/>
                </a:solidFill>
                <a:effectLst/>
                <a:latin typeface="+mn-lt"/>
                <a:ea typeface="+mn-ea"/>
                <a:cs typeface="+mn-cs"/>
              </a:rPr>
              <a:t> through a filter paper-dried blood specimen, or BH4-load test should be done (</a:t>
            </a:r>
            <a:r>
              <a:rPr lang="en-US" sz="1200" kern="1200" dirty="0" err="1" smtClean="0">
                <a:solidFill>
                  <a:schemeClr val="tx1"/>
                </a:solidFill>
                <a:effectLst/>
                <a:latin typeface="+mn-lt"/>
                <a:ea typeface="+mn-ea"/>
                <a:cs typeface="+mn-cs"/>
              </a:rPr>
              <a:t>Blau</a:t>
            </a:r>
            <a:r>
              <a:rPr lang="en-US" sz="1200" kern="1200" dirty="0" smtClean="0">
                <a:solidFill>
                  <a:schemeClr val="tx1"/>
                </a:solidFill>
                <a:effectLst/>
                <a:latin typeface="+mn-lt"/>
                <a:ea typeface="+mn-ea"/>
                <a:cs typeface="+mn-cs"/>
              </a:rPr>
              <a:t> et al, 2005). Urinary </a:t>
            </a:r>
            <a:r>
              <a:rPr lang="en-US" sz="1200" kern="1200" dirty="0" err="1" smtClean="0">
                <a:solidFill>
                  <a:schemeClr val="tx1"/>
                </a:solidFill>
                <a:effectLst/>
                <a:latin typeface="+mn-lt"/>
                <a:ea typeface="+mn-ea"/>
                <a:cs typeface="+mn-cs"/>
              </a:rPr>
              <a:t>pterins</a:t>
            </a:r>
            <a:r>
              <a:rPr lang="en-US" sz="1200" kern="1200" dirty="0" smtClean="0">
                <a:solidFill>
                  <a:schemeClr val="tx1"/>
                </a:solidFill>
                <a:effectLst/>
                <a:latin typeface="+mn-lt"/>
                <a:ea typeface="+mn-ea"/>
                <a:cs typeface="+mn-cs"/>
              </a:rPr>
              <a:t> patterns can differentiate several types of PKU: </a:t>
            </a:r>
            <a:endParaRPr lang="en-US" dirty="0" smtClean="0"/>
          </a:p>
          <a:p>
            <a:r>
              <a:rPr lang="en-US" sz="1200" i="1" kern="1200" dirty="0" smtClean="0">
                <a:solidFill>
                  <a:schemeClr val="tx1"/>
                </a:solidFill>
                <a:effectLst/>
                <a:latin typeface="+mn-lt"/>
                <a:ea typeface="+mn-ea"/>
                <a:cs typeface="+mn-cs"/>
              </a:rPr>
              <a:t>Classical PKU with PAH deficiency: total </a:t>
            </a:r>
            <a:r>
              <a:rPr lang="en-US" sz="1200" i="1" kern="1200" dirty="0" err="1" smtClean="0">
                <a:solidFill>
                  <a:schemeClr val="tx1"/>
                </a:solidFill>
                <a:effectLst/>
                <a:latin typeface="+mn-lt"/>
                <a:ea typeface="+mn-ea"/>
                <a:cs typeface="+mn-cs"/>
              </a:rPr>
              <a:t>pterins</a:t>
            </a:r>
            <a:r>
              <a:rPr lang="en-US" sz="1200" i="1" kern="1200" dirty="0" smtClean="0">
                <a:solidFill>
                  <a:schemeClr val="tx1"/>
                </a:solidFill>
                <a:effectLst/>
                <a:latin typeface="+mn-lt"/>
                <a:ea typeface="+mn-ea"/>
                <a:cs typeface="+mn-cs"/>
              </a:rPr>
              <a:t> are high but the ratio between </a:t>
            </a:r>
            <a:r>
              <a:rPr lang="en-US" sz="1200" i="1" kern="1200" dirty="0" err="1" smtClean="0">
                <a:solidFill>
                  <a:schemeClr val="tx1"/>
                </a:solidFill>
                <a:effectLst/>
                <a:latin typeface="+mn-lt"/>
                <a:ea typeface="+mn-ea"/>
                <a:cs typeface="+mn-cs"/>
              </a:rPr>
              <a:t>neopterin</a:t>
            </a:r>
            <a:r>
              <a:rPr lang="en-US" sz="1200" i="1"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biopterin</a:t>
            </a:r>
            <a:r>
              <a:rPr lang="en-US" sz="1200" i="1" kern="1200" dirty="0" smtClean="0">
                <a:solidFill>
                  <a:schemeClr val="tx1"/>
                </a:solidFill>
                <a:effectLst/>
                <a:latin typeface="+mn-lt"/>
                <a:ea typeface="+mn-ea"/>
                <a:cs typeface="+mn-cs"/>
              </a:rPr>
              <a:t> is normal </a:t>
            </a:r>
          </a:p>
          <a:p>
            <a:r>
              <a:rPr lang="en-US" sz="1200" i="1" kern="1200" dirty="0" smtClean="0">
                <a:solidFill>
                  <a:schemeClr val="tx1"/>
                </a:solidFill>
                <a:effectLst/>
                <a:latin typeface="+mn-lt"/>
                <a:ea typeface="+mn-ea"/>
                <a:cs typeface="+mn-cs"/>
              </a:rPr>
              <a:t>GTP </a:t>
            </a:r>
            <a:r>
              <a:rPr lang="en-US" sz="1200" i="1" kern="1200" dirty="0" err="1" smtClean="0">
                <a:solidFill>
                  <a:schemeClr val="tx1"/>
                </a:solidFill>
                <a:effectLst/>
                <a:latin typeface="+mn-lt"/>
                <a:ea typeface="+mn-ea"/>
                <a:cs typeface="+mn-cs"/>
              </a:rPr>
              <a:t>cyclohydrolase</a:t>
            </a:r>
            <a:r>
              <a:rPr lang="en-US" sz="1200" i="1" kern="1200" dirty="0" smtClean="0">
                <a:solidFill>
                  <a:schemeClr val="tx1"/>
                </a:solidFill>
                <a:effectLst/>
                <a:latin typeface="+mn-lt"/>
                <a:ea typeface="+mn-ea"/>
                <a:cs typeface="+mn-cs"/>
              </a:rPr>
              <a:t> (GTP-CH) I deficiency: total </a:t>
            </a:r>
            <a:r>
              <a:rPr lang="en-US" sz="1200" i="1" kern="1200" dirty="0" err="1" smtClean="0">
                <a:solidFill>
                  <a:schemeClr val="tx1"/>
                </a:solidFill>
                <a:effectLst/>
                <a:latin typeface="+mn-lt"/>
                <a:ea typeface="+mn-ea"/>
                <a:cs typeface="+mn-cs"/>
              </a:rPr>
              <a:t>biopterins</a:t>
            </a:r>
            <a:r>
              <a:rPr lang="en-US" sz="1200" i="1" kern="1200" dirty="0" smtClean="0">
                <a:solidFill>
                  <a:schemeClr val="tx1"/>
                </a:solidFill>
                <a:effectLst/>
                <a:latin typeface="+mn-lt"/>
                <a:ea typeface="+mn-ea"/>
                <a:cs typeface="+mn-cs"/>
              </a:rPr>
              <a:t> are very low or not detectable </a:t>
            </a:r>
          </a:p>
          <a:p>
            <a:r>
              <a:rPr lang="en-US" sz="1200" i="1" kern="1200" dirty="0" smtClean="0">
                <a:solidFill>
                  <a:schemeClr val="tx1"/>
                </a:solidFill>
                <a:effectLst/>
                <a:latin typeface="+mn-lt"/>
                <a:ea typeface="+mn-ea"/>
                <a:cs typeface="+mn-cs"/>
              </a:rPr>
              <a:t>6-pyruvoyl-tetrahydropterin synthase (6-PTS) deficiency: </a:t>
            </a:r>
            <a:r>
              <a:rPr lang="en-US" sz="1200" i="1" kern="1200" dirty="0" err="1" smtClean="0">
                <a:solidFill>
                  <a:schemeClr val="tx1"/>
                </a:solidFill>
                <a:effectLst/>
                <a:latin typeface="+mn-lt"/>
                <a:ea typeface="+mn-ea"/>
                <a:cs typeface="+mn-cs"/>
              </a:rPr>
              <a:t>neopterin</a:t>
            </a:r>
            <a:r>
              <a:rPr lang="en-US" sz="1200" i="1" kern="1200" dirty="0" smtClean="0">
                <a:solidFill>
                  <a:schemeClr val="tx1"/>
                </a:solidFill>
                <a:effectLst/>
                <a:latin typeface="+mn-lt"/>
                <a:ea typeface="+mn-ea"/>
                <a:cs typeface="+mn-cs"/>
              </a:rPr>
              <a:t> is increased but </a:t>
            </a:r>
            <a:r>
              <a:rPr lang="en-US" sz="1200" i="1" kern="1200" dirty="0" err="1" smtClean="0">
                <a:solidFill>
                  <a:schemeClr val="tx1"/>
                </a:solidFill>
                <a:effectLst/>
                <a:latin typeface="+mn-lt"/>
                <a:ea typeface="+mn-ea"/>
                <a:cs typeface="+mn-cs"/>
              </a:rPr>
              <a:t>biopterin</a:t>
            </a:r>
            <a:r>
              <a:rPr lang="en-US" sz="1200" i="1" kern="1200" dirty="0" smtClean="0">
                <a:solidFill>
                  <a:schemeClr val="tx1"/>
                </a:solidFill>
                <a:effectLst/>
                <a:latin typeface="+mn-lt"/>
                <a:ea typeface="+mn-ea"/>
                <a:cs typeface="+mn-cs"/>
              </a:rPr>
              <a:t> is decreased </a:t>
            </a:r>
          </a:p>
          <a:p>
            <a:r>
              <a:rPr lang="en-US" sz="1200" i="1" kern="1200" dirty="0" smtClean="0">
                <a:solidFill>
                  <a:schemeClr val="tx1"/>
                </a:solidFill>
                <a:effectLst/>
                <a:latin typeface="+mn-lt"/>
                <a:ea typeface="+mn-ea"/>
                <a:cs typeface="+mn-cs"/>
              </a:rPr>
              <a:t>Pterin-4a-carbinolamine </a:t>
            </a:r>
            <a:r>
              <a:rPr lang="en-US" sz="1200" i="1" kern="1200" dirty="0" err="1" smtClean="0">
                <a:solidFill>
                  <a:schemeClr val="tx1"/>
                </a:solidFill>
                <a:effectLst/>
                <a:latin typeface="+mn-lt"/>
                <a:ea typeface="+mn-ea"/>
                <a:cs typeface="+mn-cs"/>
              </a:rPr>
              <a:t>dehydratase</a:t>
            </a:r>
            <a:r>
              <a:rPr lang="en-US" sz="1200" i="1" kern="1200" dirty="0" smtClean="0">
                <a:solidFill>
                  <a:schemeClr val="tx1"/>
                </a:solidFill>
                <a:effectLst/>
                <a:latin typeface="+mn-lt"/>
                <a:ea typeface="+mn-ea"/>
                <a:cs typeface="+mn-cs"/>
              </a:rPr>
              <a:t> deficiency: </a:t>
            </a:r>
            <a:r>
              <a:rPr lang="en-US" sz="1200" i="1" kern="1200" dirty="0" err="1" smtClean="0">
                <a:solidFill>
                  <a:schemeClr val="tx1"/>
                </a:solidFill>
                <a:effectLst/>
                <a:latin typeface="+mn-lt"/>
                <a:ea typeface="+mn-ea"/>
                <a:cs typeface="+mn-cs"/>
              </a:rPr>
              <a:t>neopterin</a:t>
            </a:r>
            <a:r>
              <a:rPr lang="en-US" sz="1200" i="1" kern="1200" dirty="0" smtClean="0">
                <a:solidFill>
                  <a:schemeClr val="tx1"/>
                </a:solidFill>
                <a:effectLst/>
                <a:latin typeface="+mn-lt"/>
                <a:ea typeface="+mn-ea"/>
                <a:cs typeface="+mn-cs"/>
              </a:rPr>
              <a:t> is high while </a:t>
            </a:r>
            <a:r>
              <a:rPr lang="en-US" sz="1200" i="1" kern="1200" dirty="0" err="1" smtClean="0">
                <a:solidFill>
                  <a:schemeClr val="tx1"/>
                </a:solidFill>
                <a:effectLst/>
                <a:latin typeface="+mn-lt"/>
                <a:ea typeface="+mn-ea"/>
                <a:cs typeface="+mn-cs"/>
              </a:rPr>
              <a:t>biopterin</a:t>
            </a:r>
            <a:r>
              <a:rPr lang="en-US" sz="1200" i="1" kern="1200" dirty="0" smtClean="0">
                <a:solidFill>
                  <a:schemeClr val="tx1"/>
                </a:solidFill>
                <a:effectLst/>
                <a:latin typeface="+mn-lt"/>
                <a:ea typeface="+mn-ea"/>
                <a:cs typeface="+mn-cs"/>
              </a:rPr>
              <a:t> is low or borderline, and </a:t>
            </a:r>
            <a:r>
              <a:rPr lang="en-US" sz="1200" i="1" kern="1200" dirty="0" err="1" smtClean="0">
                <a:solidFill>
                  <a:schemeClr val="tx1"/>
                </a:solidFill>
                <a:effectLst/>
                <a:latin typeface="+mn-lt"/>
                <a:ea typeface="+mn-ea"/>
                <a:cs typeface="+mn-cs"/>
              </a:rPr>
              <a:t>primapterin</a:t>
            </a:r>
            <a:r>
              <a:rPr lang="en-US" sz="1200" i="1" kern="1200" dirty="0" smtClean="0">
                <a:solidFill>
                  <a:schemeClr val="tx1"/>
                </a:solidFill>
                <a:effectLst/>
                <a:latin typeface="+mn-lt"/>
                <a:ea typeface="+mn-ea"/>
                <a:cs typeface="+mn-cs"/>
              </a:rPr>
              <a:t> is high </a:t>
            </a:r>
          </a:p>
          <a:p>
            <a:r>
              <a:rPr lang="en-US" sz="1200" i="1" kern="1200" dirty="0" err="1" smtClean="0">
                <a:solidFill>
                  <a:schemeClr val="tx1"/>
                </a:solidFill>
                <a:effectLst/>
                <a:latin typeface="+mn-lt"/>
                <a:ea typeface="+mn-ea"/>
                <a:cs typeface="+mn-cs"/>
              </a:rPr>
              <a:t>Dihydropteridine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reductase</a:t>
            </a:r>
            <a:r>
              <a:rPr lang="en-US" sz="1200" i="1" kern="1200" dirty="0" smtClean="0">
                <a:solidFill>
                  <a:schemeClr val="tx1"/>
                </a:solidFill>
                <a:effectLst/>
                <a:latin typeface="+mn-lt"/>
                <a:ea typeface="+mn-ea"/>
                <a:cs typeface="+mn-cs"/>
              </a:rPr>
              <a:t> (DHPR) deficiency: </a:t>
            </a:r>
            <a:r>
              <a:rPr lang="en-US" sz="1200" i="1" kern="1200" dirty="0" err="1" smtClean="0">
                <a:solidFill>
                  <a:schemeClr val="tx1"/>
                </a:solidFill>
                <a:effectLst/>
                <a:latin typeface="+mn-lt"/>
                <a:ea typeface="+mn-ea"/>
                <a:cs typeface="+mn-cs"/>
              </a:rPr>
              <a:t>neopterin</a:t>
            </a:r>
            <a:r>
              <a:rPr lang="en-US" sz="1200" i="1" kern="1200" dirty="0" smtClean="0">
                <a:solidFill>
                  <a:schemeClr val="tx1"/>
                </a:solidFill>
                <a:effectLst/>
                <a:latin typeface="+mn-lt"/>
                <a:ea typeface="+mn-ea"/>
                <a:cs typeface="+mn-cs"/>
              </a:rPr>
              <a:t> is normal and </a:t>
            </a:r>
            <a:r>
              <a:rPr lang="en-US" sz="1200" i="1" kern="1200" dirty="0" err="1" smtClean="0">
                <a:solidFill>
                  <a:schemeClr val="tx1"/>
                </a:solidFill>
                <a:effectLst/>
                <a:latin typeface="+mn-lt"/>
                <a:ea typeface="+mn-ea"/>
                <a:cs typeface="+mn-cs"/>
              </a:rPr>
              <a:t>biopterin</a:t>
            </a:r>
            <a:r>
              <a:rPr lang="en-US" sz="1200" i="1" kern="1200" dirty="0" smtClean="0">
                <a:solidFill>
                  <a:schemeClr val="tx1"/>
                </a:solidFill>
                <a:effectLst/>
                <a:latin typeface="+mn-lt"/>
                <a:ea typeface="+mn-ea"/>
                <a:cs typeface="+mn-cs"/>
              </a:rPr>
              <a:t> is raised. </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Babies with PKU seem normal at birth but progressively show developmental disabilities frequently accompanied by lighter skin, hair, eyes, eczematous rash, “mousy” odor, motor deficits, seizures, behavior problems and autism. Early screening, diagnosis and prompt intervention can prevent individuals with PKU from further damage to the brain. Newborn blood screening test for PKU is usually performed three to seven days after birth and a repeat test at approximately two weeks of age to verify the initial test, followed by further diagnostic tests if positive. </a:t>
            </a:r>
            <a:endParaRPr lang="en-US" dirty="0" smtClean="0"/>
          </a:p>
          <a:p>
            <a:r>
              <a:rPr lang="en-US" sz="1200" kern="1200" dirty="0" smtClean="0">
                <a:solidFill>
                  <a:schemeClr val="tx1"/>
                </a:solidFill>
                <a:effectLst/>
                <a:latin typeface="+mn-lt"/>
                <a:ea typeface="+mn-ea"/>
                <a:cs typeface="+mn-cs"/>
              </a:rPr>
              <a:t>Intervention should be started as soon as PKU is confirmed. Restriction of dietary phenylalanine is still the most important and effective management: phenylalanine-free formula with low protein; avoiding foods rich in protein (such as meat, fish, milk, eggs, standard bread, most cheeses, nuts and seeds) and containing aspartame (flour, soya). For patients with the BH4-responsive type, identified by BH4-load test, preparations containing BH4 may be prescribed. Other approaches, such as large neutral amino acids treatment, use of phenylalanine ammonia </a:t>
            </a:r>
            <a:r>
              <a:rPr lang="en-US" sz="1200" kern="1200" dirty="0" err="1" smtClean="0">
                <a:solidFill>
                  <a:schemeClr val="tx1"/>
                </a:solidFill>
                <a:effectLst/>
                <a:latin typeface="+mn-lt"/>
                <a:ea typeface="+mn-ea"/>
                <a:cs typeface="+mn-cs"/>
              </a:rPr>
              <a:t>lyase</a:t>
            </a:r>
            <a:r>
              <a:rPr lang="en-US" sz="1200" kern="1200" dirty="0" smtClean="0">
                <a:solidFill>
                  <a:schemeClr val="tx1"/>
                </a:solidFill>
                <a:effectLst/>
                <a:latin typeface="+mn-lt"/>
                <a:ea typeface="+mn-ea"/>
                <a:cs typeface="+mn-cs"/>
              </a:rPr>
              <a:t> and gene therapy are under investigation (</a:t>
            </a:r>
            <a:r>
              <a:rPr lang="en-US" sz="1200" kern="1200" dirty="0" err="1" smtClean="0">
                <a:solidFill>
                  <a:schemeClr val="tx1"/>
                </a:solidFill>
                <a:effectLst/>
                <a:latin typeface="+mn-lt"/>
                <a:ea typeface="+mn-ea"/>
                <a:cs typeface="+mn-cs"/>
              </a:rPr>
              <a:t>Blau</a:t>
            </a:r>
            <a:r>
              <a:rPr lang="en-US" sz="1200" kern="1200" dirty="0" smtClean="0">
                <a:solidFill>
                  <a:schemeClr val="tx1"/>
                </a:solidFill>
                <a:effectLst/>
                <a:latin typeface="+mn-lt"/>
                <a:ea typeface="+mn-ea"/>
                <a:cs typeface="+mn-cs"/>
              </a:rPr>
              <a:t> et al, 2010). For best outcomes, serum phenylalanine should be monitored regularly throughout life in case changes are needed to maintain target therapeutic blood levels. </a:t>
            </a:r>
            <a:endParaRPr lang="en-US" dirty="0" smtClean="0"/>
          </a:p>
          <a:p>
            <a:endParaRPr lang="en-US" sz="1200" i="1" kern="1200" dirty="0" smtClean="0">
              <a:solidFill>
                <a:schemeClr val="tx1"/>
              </a:solidFill>
              <a:effectLst/>
              <a:latin typeface="+mn-lt"/>
              <a:ea typeface="+mn-ea"/>
              <a:cs typeface="+mn-cs"/>
            </a:endParaRPr>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473D0-1361-4613-B4D2-4419B45ED0F9}" type="slidenum">
              <a:rPr lang="en-US"/>
              <a:pPr fontAlgn="base">
                <a:spcBef>
                  <a:spcPct val="0"/>
                </a:spcBef>
                <a:spcAft>
                  <a:spcPct val="0"/>
                </a:spcAft>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Congenital hypothyroidism is an endocrine disease caused by thyroid hormone deficiency after birth. It can be classified into permanent and transient. Permanent congenital hypothyroidism is usually associated with thyroid </a:t>
            </a:r>
            <a:r>
              <a:rPr lang="en-US" sz="1200" kern="1200" dirty="0" err="1" smtClean="0">
                <a:solidFill>
                  <a:schemeClr val="tx1"/>
                </a:solidFill>
                <a:effectLst/>
                <a:latin typeface="+mn-lt"/>
                <a:ea typeface="+mn-ea"/>
                <a:cs typeface="+mn-cs"/>
              </a:rPr>
              <a:t>dysgenesis</a:t>
            </a:r>
            <a:r>
              <a:rPr lang="en-US" sz="1200" kern="1200" dirty="0" smtClean="0">
                <a:solidFill>
                  <a:schemeClr val="tx1"/>
                </a:solidFill>
                <a:effectLst/>
                <a:latin typeface="+mn-lt"/>
                <a:ea typeface="+mn-ea"/>
                <a:cs typeface="+mn-cs"/>
              </a:rPr>
              <a:t>, dysfunction of thyroid hormone biosynthesis or metabolism, or deficiency of thyroid stimulating hormone (TSH), while transient congenital hypothyroidism is due to iodine deficiency, maternal intake of </a:t>
            </a:r>
            <a:r>
              <a:rPr lang="en-US" sz="1200" kern="1200" dirty="0" err="1" smtClean="0">
                <a:solidFill>
                  <a:schemeClr val="tx1"/>
                </a:solidFill>
                <a:effectLst/>
                <a:latin typeface="+mn-lt"/>
                <a:ea typeface="+mn-ea"/>
                <a:cs typeface="+mn-cs"/>
              </a:rPr>
              <a:t>antithyroid</a:t>
            </a:r>
            <a:r>
              <a:rPr lang="en-US" sz="1200" kern="1200" dirty="0" smtClean="0">
                <a:solidFill>
                  <a:schemeClr val="tx1"/>
                </a:solidFill>
                <a:effectLst/>
                <a:latin typeface="+mn-lt"/>
                <a:ea typeface="+mn-ea"/>
                <a:cs typeface="+mn-cs"/>
              </a:rPr>
              <a:t> drugs, or </a:t>
            </a:r>
            <a:r>
              <a:rPr lang="en-US" sz="1200" kern="1200" dirty="0" err="1" smtClean="0">
                <a:solidFill>
                  <a:schemeClr val="tx1"/>
                </a:solidFill>
                <a:effectLst/>
                <a:latin typeface="+mn-lt"/>
                <a:ea typeface="+mn-ea"/>
                <a:cs typeface="+mn-cs"/>
              </a:rPr>
              <a:t>transplacental</a:t>
            </a:r>
            <a:r>
              <a:rPr lang="en-US" sz="1200" kern="1200" dirty="0" smtClean="0">
                <a:solidFill>
                  <a:schemeClr val="tx1"/>
                </a:solidFill>
                <a:effectLst/>
                <a:latin typeface="+mn-lt"/>
                <a:ea typeface="+mn-ea"/>
                <a:cs typeface="+mn-cs"/>
              </a:rPr>
              <a:t> maternal </a:t>
            </a:r>
            <a:r>
              <a:rPr lang="en-US" sz="1200" kern="1200" dirty="0" err="1" smtClean="0">
                <a:solidFill>
                  <a:schemeClr val="tx1"/>
                </a:solidFill>
                <a:effectLst/>
                <a:latin typeface="+mn-lt"/>
                <a:ea typeface="+mn-ea"/>
                <a:cs typeface="+mn-cs"/>
              </a:rPr>
              <a:t>thyrotropin</a:t>
            </a:r>
            <a:r>
              <a:rPr lang="en-US" sz="1200" kern="1200" dirty="0" smtClean="0">
                <a:solidFill>
                  <a:schemeClr val="tx1"/>
                </a:solidFill>
                <a:effectLst/>
                <a:latin typeface="+mn-lt"/>
                <a:ea typeface="+mn-ea"/>
                <a:cs typeface="+mn-cs"/>
              </a:rPr>
              <a:t> receptor blocking antibodies (TRB-</a:t>
            </a:r>
            <a:r>
              <a:rPr lang="en-US" sz="1200" kern="1200" dirty="0" err="1" smtClean="0">
                <a:solidFill>
                  <a:schemeClr val="tx1"/>
                </a:solidFill>
                <a:effectLst/>
                <a:latin typeface="+mn-lt"/>
                <a:ea typeface="+mn-ea"/>
                <a:cs typeface="+mn-cs"/>
              </a:rPr>
              <a:t>Ab</a:t>
            </a:r>
            <a:r>
              <a:rPr lang="en-US" sz="1200" kern="1200" dirty="0" smtClean="0">
                <a:solidFill>
                  <a:schemeClr val="tx1"/>
                </a:solidFill>
                <a:effectLst/>
                <a:latin typeface="+mn-lt"/>
                <a:ea typeface="+mn-ea"/>
                <a:cs typeface="+mn-cs"/>
              </a:rPr>
              <a:t>). Congenital hypothyroidism occurs in approximately one per 2000 to 4000 live births (</a:t>
            </a:r>
            <a:r>
              <a:rPr lang="en-US" sz="1200" kern="1200" dirty="0" err="1" smtClean="0">
                <a:solidFill>
                  <a:schemeClr val="tx1"/>
                </a:solidFill>
                <a:effectLst/>
                <a:latin typeface="+mn-lt"/>
                <a:ea typeface="+mn-ea"/>
                <a:cs typeface="+mn-cs"/>
              </a:rPr>
              <a:t>Rastog</a:t>
            </a:r>
            <a:r>
              <a:rPr lang="en-US" sz="1200" kern="1200" dirty="0" smtClean="0">
                <a:solidFill>
                  <a:schemeClr val="tx1"/>
                </a:solidFill>
                <a:effectLst/>
                <a:latin typeface="+mn-lt"/>
                <a:ea typeface="+mn-ea"/>
                <a:cs typeface="+mn-cs"/>
              </a:rPr>
              <a:t> et al, 2010). </a:t>
            </a:r>
            <a:endParaRPr lang="en-US" dirty="0" smtClean="0"/>
          </a:p>
          <a:p>
            <a:r>
              <a:rPr lang="en-US" sz="1200" kern="1200" dirty="0" smtClean="0">
                <a:solidFill>
                  <a:schemeClr val="tx1"/>
                </a:solidFill>
                <a:effectLst/>
                <a:latin typeface="+mn-lt"/>
                <a:ea typeface="+mn-ea"/>
                <a:cs typeface="+mn-cs"/>
              </a:rPr>
              <a:t>Congenital hypothyroidism is diagnosed by measuring serum TSH and either free T4 or total T4 combined with T3 resin uptake. According to age- normative reference ranges, primary congenital hypothyroidism is confirmed with increased TSH and decreased or normal free T4 or total T4, while secondary (central) congenital hypothyroidism is likely if T4 is low but TSH is not elevated. There are other diagnostic tests to further determine the underlying etiology including measurement of urinary iodine, radionuclide uptake and scan, thyroid ultrasonography, serum thyroglobulin measurement, </a:t>
            </a:r>
            <a:r>
              <a:rPr lang="en-US" sz="1200" kern="1200" dirty="0" err="1" smtClean="0">
                <a:solidFill>
                  <a:schemeClr val="tx1"/>
                </a:solidFill>
                <a:effectLst/>
                <a:latin typeface="+mn-lt"/>
                <a:ea typeface="+mn-ea"/>
                <a:cs typeface="+mn-cs"/>
              </a:rPr>
              <a:t>antithyroid</a:t>
            </a:r>
            <a:r>
              <a:rPr lang="en-US" sz="1200" kern="1200" dirty="0" smtClean="0">
                <a:solidFill>
                  <a:schemeClr val="tx1"/>
                </a:solidFill>
                <a:effectLst/>
                <a:latin typeface="+mn-lt"/>
                <a:ea typeface="+mn-ea"/>
                <a:cs typeface="+mn-cs"/>
              </a:rPr>
              <a:t> antibody determinations, evaluation for other pituitary hormone deficiencies, brain MRI, and genetic testing. </a:t>
            </a:r>
            <a:endParaRPr lang="en-US" dirty="0" smtClean="0"/>
          </a:p>
          <a:p>
            <a:r>
              <a:rPr lang="en-US" sz="1200" kern="1200" dirty="0" smtClean="0">
                <a:solidFill>
                  <a:schemeClr val="tx1"/>
                </a:solidFill>
                <a:effectLst/>
                <a:latin typeface="+mn-lt"/>
                <a:ea typeface="+mn-ea"/>
                <a:cs typeface="+mn-cs"/>
              </a:rPr>
              <a:t>Clinical features of congenital hypothyroidism in infants include: persistent jaundice, poor feeding, quiet, excessive sleeping, constipation, low body temperature, abnormal cry, umbilical hernia, </a:t>
            </a:r>
            <a:r>
              <a:rPr lang="en-US" sz="1200" kern="1200" dirty="0" err="1" smtClean="0">
                <a:solidFill>
                  <a:schemeClr val="tx1"/>
                </a:solidFill>
                <a:effectLst/>
                <a:latin typeface="+mn-lt"/>
                <a:ea typeface="+mn-ea"/>
                <a:cs typeface="+mn-cs"/>
              </a:rPr>
              <a:t>bradycardia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hypotonia</a:t>
            </a:r>
            <a:r>
              <a:rPr lang="en-US" sz="1200" kern="1200" dirty="0" smtClean="0">
                <a:solidFill>
                  <a:schemeClr val="tx1"/>
                </a:solidFill>
                <a:effectLst/>
                <a:latin typeface="+mn-lt"/>
                <a:ea typeface="+mn-ea"/>
                <a:cs typeface="+mn-cs"/>
              </a:rPr>
              <a:t> with delayed reflexes. Some may have a palpable goiter. The typical appearance includes a wide posterior fontanel, puffy face, flattened nose, eyes exhibiting </a:t>
            </a:r>
            <a:r>
              <a:rPr lang="en-US" sz="1200" kern="1200" dirty="0" err="1" smtClean="0">
                <a:solidFill>
                  <a:schemeClr val="tx1"/>
                </a:solidFill>
                <a:effectLst/>
                <a:latin typeface="+mn-lt"/>
                <a:ea typeface="+mn-ea"/>
                <a:cs typeface="+mn-cs"/>
              </a:rPr>
              <a:t>pseudohypertelorism</a:t>
            </a:r>
            <a:r>
              <a:rPr lang="en-US" sz="1200" kern="1200" dirty="0" smtClean="0">
                <a:solidFill>
                  <a:schemeClr val="tx1"/>
                </a:solidFill>
                <a:effectLst/>
                <a:latin typeface="+mn-lt"/>
                <a:ea typeface="+mn-ea"/>
                <a:cs typeface="+mn-cs"/>
              </a:rPr>
              <a:t>, and open mouth with </a:t>
            </a:r>
            <a:r>
              <a:rPr lang="en-US" sz="1200" kern="1200" dirty="0" err="1" smtClean="0">
                <a:solidFill>
                  <a:schemeClr val="tx1"/>
                </a:solidFill>
                <a:effectLst/>
                <a:latin typeface="+mn-lt"/>
                <a:ea typeface="+mn-ea"/>
                <a:cs typeface="+mn-cs"/>
              </a:rPr>
              <a:t>macroglossia</a:t>
            </a:r>
            <a:r>
              <a:rPr lang="en-US" sz="1200" kern="1200" dirty="0" smtClean="0">
                <a:solidFill>
                  <a:schemeClr val="tx1"/>
                </a:solidFill>
                <a:effectLst/>
                <a:latin typeface="+mn-lt"/>
                <a:ea typeface="+mn-ea"/>
                <a:cs typeface="+mn-cs"/>
              </a:rPr>
              <a:t>. If untreated, congenital hypothyroidism can result in growth failure, permanent mental impairment and cardiac problems. </a:t>
            </a:r>
            <a:endParaRPr lang="en-US" dirty="0" smtClean="0"/>
          </a:p>
          <a:p>
            <a:r>
              <a:rPr lang="en-US" sz="1200" kern="1200" dirty="0" smtClean="0">
                <a:solidFill>
                  <a:schemeClr val="tx1"/>
                </a:solidFill>
                <a:effectLst/>
                <a:latin typeface="+mn-lt"/>
                <a:ea typeface="+mn-ea"/>
                <a:cs typeface="+mn-cs"/>
              </a:rPr>
              <a:t>Newborn thyroid screening tests and early management are very important to prevent the development of ID in congenital hypothyroidism. Blood sampled from a heel-prick between two and five days of age is screened by special filter paper cards to detect TSH levels. A second test is performed, especially for preterm and acutely ill term infants with “delayed TSH rise”, between two and six weeks of age. If initial TSH &gt;30mU/L serum or &gt;15mU/L whole blood, confirmatory serum thyroid testing should be performed (</a:t>
            </a:r>
            <a:r>
              <a:rPr lang="en-US" sz="1200" kern="1200" dirty="0" err="1" smtClean="0">
                <a:solidFill>
                  <a:schemeClr val="tx1"/>
                </a:solidFill>
                <a:effectLst/>
                <a:latin typeface="+mn-lt"/>
                <a:ea typeface="+mn-ea"/>
                <a:cs typeface="+mn-cs"/>
              </a:rPr>
              <a:t>Rastog</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LaFranchi</a:t>
            </a:r>
            <a:r>
              <a:rPr lang="en-US" sz="1200" kern="1200" dirty="0" smtClean="0">
                <a:solidFill>
                  <a:schemeClr val="tx1"/>
                </a:solidFill>
                <a:effectLst/>
                <a:latin typeface="+mn-lt"/>
                <a:ea typeface="+mn-ea"/>
                <a:cs typeface="+mn-cs"/>
              </a:rPr>
              <a:t>, 2010). </a:t>
            </a:r>
            <a:endParaRPr lang="en-US" dirty="0" smtClean="0"/>
          </a:p>
          <a:p>
            <a:r>
              <a:rPr lang="en-US" sz="1200" kern="1200" dirty="0" smtClean="0">
                <a:solidFill>
                  <a:schemeClr val="tx1"/>
                </a:solidFill>
                <a:effectLst/>
                <a:latin typeface="+mn-lt"/>
                <a:ea typeface="+mn-ea"/>
                <a:cs typeface="+mn-cs"/>
              </a:rPr>
              <a:t>Once congenital hypothyroidism is diagnosed, oral </a:t>
            </a:r>
            <a:r>
              <a:rPr lang="en-US" sz="1200" kern="1200" dirty="0" err="1" smtClean="0">
                <a:solidFill>
                  <a:schemeClr val="tx1"/>
                </a:solidFill>
                <a:effectLst/>
                <a:latin typeface="+mn-lt"/>
                <a:ea typeface="+mn-ea"/>
                <a:cs typeface="+mn-cs"/>
              </a:rPr>
              <a:t>thyroxine</a:t>
            </a:r>
            <a:r>
              <a:rPr lang="en-US" sz="1200" kern="1200" dirty="0" smtClean="0">
                <a:solidFill>
                  <a:schemeClr val="tx1"/>
                </a:solidFill>
                <a:effectLst/>
                <a:latin typeface="+mn-lt"/>
                <a:ea typeface="+mn-ea"/>
                <a:cs typeface="+mn-cs"/>
              </a:rPr>
              <a:t> treatment should be initiated immediately with close follow up, particularly in the first two to three years of life, crucial for positive neurologic outcome. High dose levothyroxine is recommended to normalize serum T4 and TSH as rapidly as possible, monitoring closely in order to adjust levothyroxine dose promptly if results are abnormal. For infants with central congenital hypothyroidism, however, low dose levothyroxine should be started and increased slowly, with addition of physiological doses of cortical hormone meanwhile to prevent sudden </a:t>
            </a:r>
            <a:r>
              <a:rPr lang="en-US" sz="1200" kern="1200" dirty="0" err="1" smtClean="0">
                <a:solidFill>
                  <a:schemeClr val="tx1"/>
                </a:solidFill>
                <a:effectLst/>
                <a:latin typeface="+mn-lt"/>
                <a:ea typeface="+mn-ea"/>
                <a:cs typeface="+mn-cs"/>
              </a:rPr>
              <a:t>hypocorticism</a:t>
            </a:r>
            <a:r>
              <a:rPr lang="en-US" sz="1200" kern="1200" dirty="0" smtClean="0">
                <a:solidFill>
                  <a:schemeClr val="tx1"/>
                </a:solidFill>
                <a:effectLst/>
                <a:latin typeface="+mn-lt"/>
                <a:ea typeface="+mn-ea"/>
                <a:cs typeface="+mn-cs"/>
              </a:rPr>
              <a:t> from happening. Treatment of transient congenital hypothyroidism takes several years, whereas it is lifelong in permanent congenital hypothyroidism. Genetic counseling and antenatal diagnosis should be considered for families at risk of having a baby with congenital hypothyroidism. </a:t>
            </a:r>
            <a:endParaRPr lang="en-US" dirty="0" smtClean="0"/>
          </a:p>
          <a:p>
            <a:endParaRPr lang="en-US" dirty="0" smtClean="0"/>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473D0-1361-4613-B4D2-4419B45ED0F9}" type="slidenum">
              <a:rPr lang="en-US"/>
              <a:pPr fontAlgn="base">
                <a:spcBef>
                  <a:spcPct val="0"/>
                </a:spcBef>
                <a:spcAft>
                  <a:spcPct val="0"/>
                </a:spcAft>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err="1" smtClean="0">
                <a:solidFill>
                  <a:schemeClr val="tx1"/>
                </a:solidFill>
                <a:effectLst/>
                <a:latin typeface="+mn-lt"/>
                <a:ea typeface="+mn-ea"/>
                <a:cs typeface="+mn-cs"/>
              </a:rPr>
              <a:t>Prader-Willi</a:t>
            </a:r>
            <a:r>
              <a:rPr lang="en-US" sz="1200" kern="1200" dirty="0" smtClean="0">
                <a:solidFill>
                  <a:schemeClr val="tx1"/>
                </a:solidFill>
                <a:effectLst/>
                <a:latin typeface="+mn-lt"/>
                <a:ea typeface="+mn-ea"/>
                <a:cs typeface="+mn-cs"/>
              </a:rPr>
              <a:t> syndrome is an uncommon genetic disorder of chromosome 15q11-13. It was first described by Andrea </a:t>
            </a:r>
            <a:r>
              <a:rPr lang="en-US" sz="1200" kern="1200" dirty="0" err="1" smtClean="0">
                <a:solidFill>
                  <a:schemeClr val="tx1"/>
                </a:solidFill>
                <a:effectLst/>
                <a:latin typeface="+mn-lt"/>
                <a:ea typeface="+mn-ea"/>
                <a:cs typeface="+mn-cs"/>
              </a:rPr>
              <a:t>Prader</a:t>
            </a:r>
            <a:r>
              <a:rPr lang="en-US" sz="1200" kern="1200" dirty="0" smtClean="0">
                <a:solidFill>
                  <a:schemeClr val="tx1"/>
                </a:solidFill>
                <a:effectLst/>
                <a:latin typeface="+mn-lt"/>
                <a:ea typeface="+mn-ea"/>
                <a:cs typeface="+mn-cs"/>
              </a:rPr>
              <a:t> and Heinrich </a:t>
            </a:r>
            <a:r>
              <a:rPr lang="en-US" sz="1200" kern="1200" dirty="0" err="1" smtClean="0">
                <a:solidFill>
                  <a:schemeClr val="tx1"/>
                </a:solidFill>
                <a:effectLst/>
                <a:latin typeface="+mn-lt"/>
                <a:ea typeface="+mn-ea"/>
                <a:cs typeface="+mn-cs"/>
              </a:rPr>
              <a:t>Willi</a:t>
            </a:r>
            <a:r>
              <a:rPr lang="en-US" sz="1200" kern="1200" dirty="0" smtClean="0">
                <a:solidFill>
                  <a:schemeClr val="tx1"/>
                </a:solidFill>
                <a:effectLst/>
                <a:latin typeface="+mn-lt"/>
                <a:ea typeface="+mn-ea"/>
                <a:cs typeface="+mn-cs"/>
              </a:rPr>
              <a:t> in 1956. Symptoms include weak muscle tone, feeding difficulties, short stature, incomplete sexual development, cognitive disabilities, and a chronic feeling of hunger that can lead to excessive eating and obesity. Incidence is approximately one in 25,000 to one in 1,000 newborns (Killeen, 2004). Individuals with </a:t>
            </a:r>
            <a:r>
              <a:rPr lang="en-US" sz="1200" kern="1200" dirty="0" err="1" smtClean="0">
                <a:solidFill>
                  <a:schemeClr val="tx1"/>
                </a:solidFill>
                <a:effectLst/>
                <a:latin typeface="+mn-lt"/>
                <a:ea typeface="+mn-ea"/>
                <a:cs typeface="+mn-cs"/>
              </a:rPr>
              <a:t>Prader-Willi</a:t>
            </a:r>
            <a:r>
              <a:rPr lang="en-US" sz="1200" kern="1200" dirty="0" smtClean="0">
                <a:solidFill>
                  <a:schemeClr val="tx1"/>
                </a:solidFill>
                <a:effectLst/>
                <a:latin typeface="+mn-lt"/>
                <a:ea typeface="+mn-ea"/>
                <a:cs typeface="+mn-cs"/>
              </a:rPr>
              <a:t> syndrome are at risk of learning and attention difficulties. Research suggests that most (50%- 65%) fall within the mild/borderline/low average intelligence range (</a:t>
            </a:r>
            <a:r>
              <a:rPr lang="en-US" sz="1200" kern="1200" dirty="0" err="1" smtClean="0">
                <a:solidFill>
                  <a:schemeClr val="tx1"/>
                </a:solidFill>
                <a:effectLst/>
                <a:latin typeface="+mn-lt"/>
                <a:ea typeface="+mn-ea"/>
                <a:cs typeface="+mn-cs"/>
              </a:rPr>
              <a:t>Curfs</a:t>
            </a:r>
            <a:r>
              <a:rPr lang="en-US" sz="1200" kern="1200" dirty="0" smtClean="0">
                <a:solidFill>
                  <a:schemeClr val="tx1"/>
                </a:solidFill>
                <a:effectLst/>
                <a:latin typeface="+mn-lt"/>
                <a:ea typeface="+mn-ea"/>
                <a:cs typeface="+mn-cs"/>
              </a:rPr>
              <a:t> &amp; Fryns,1992; Cassidy,1997). </a:t>
            </a:r>
            <a:endParaRPr lang="en-US" dirty="0" smtClean="0"/>
          </a:p>
          <a:p>
            <a:r>
              <a:rPr lang="en-US" sz="1200" kern="1200" dirty="0" smtClean="0">
                <a:solidFill>
                  <a:schemeClr val="tx1"/>
                </a:solidFill>
                <a:effectLst/>
                <a:latin typeface="+mn-lt"/>
                <a:ea typeface="+mn-ea"/>
                <a:cs typeface="+mn-cs"/>
              </a:rPr>
              <a:t>Traditionally, </a:t>
            </a:r>
            <a:r>
              <a:rPr lang="en-US" sz="1200" kern="1200" dirty="0" err="1" smtClean="0">
                <a:solidFill>
                  <a:schemeClr val="tx1"/>
                </a:solidFill>
                <a:effectLst/>
                <a:latin typeface="+mn-lt"/>
                <a:ea typeface="+mn-ea"/>
                <a:cs typeface="+mn-cs"/>
              </a:rPr>
              <a:t>Prader-Willi</a:t>
            </a:r>
            <a:r>
              <a:rPr lang="en-US" sz="1200" kern="1200" dirty="0" smtClean="0">
                <a:solidFill>
                  <a:schemeClr val="tx1"/>
                </a:solidFill>
                <a:effectLst/>
                <a:latin typeface="+mn-lt"/>
                <a:ea typeface="+mn-ea"/>
                <a:cs typeface="+mn-cs"/>
              </a:rPr>
              <a:t> syndrome was diagnosed by clinical characteristics but it can now be diagnosed by genetic testing. </a:t>
            </a:r>
            <a:r>
              <a:rPr lang="en-US" sz="1200" kern="1200" dirty="0" err="1" smtClean="0">
                <a:solidFill>
                  <a:schemeClr val="tx1"/>
                </a:solidFill>
                <a:effectLst/>
                <a:latin typeface="+mn-lt"/>
                <a:ea typeface="+mn-ea"/>
                <a:cs typeface="+mn-cs"/>
              </a:rPr>
              <a:t>Prader-Willi</a:t>
            </a:r>
            <a:r>
              <a:rPr lang="en-US" sz="1200" kern="1200" dirty="0" smtClean="0">
                <a:solidFill>
                  <a:schemeClr val="tx1"/>
                </a:solidFill>
                <a:effectLst/>
                <a:latin typeface="+mn-lt"/>
                <a:ea typeface="+mn-ea"/>
                <a:cs typeface="+mn-cs"/>
              </a:rPr>
              <a:t> syndrome has no cure. Early diagnosis allows for early intervention. Children should receive treatment to improve muscle tone. Speech and occupational therapy are also indicated. School aged children will benefit from a highly structured learning environment as well as special education. Daily recombinant growth hormone injections are helpful (Carrel et al, 2002). </a:t>
            </a: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smtClean="0"/>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473D0-1361-4613-B4D2-4419B45ED0F9}" type="slidenum">
              <a:rPr lang="en-US"/>
              <a:pPr fontAlgn="base">
                <a:spcBef>
                  <a:spcPct val="0"/>
                </a:spcBef>
                <a:spcAft>
                  <a:spcPct val="0"/>
                </a:spcAft>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err="1" smtClean="0">
                <a:solidFill>
                  <a:schemeClr val="tx1"/>
                </a:solidFill>
                <a:effectLst/>
                <a:latin typeface="+mn-lt"/>
                <a:ea typeface="+mn-ea"/>
                <a:cs typeface="+mn-cs"/>
              </a:rPr>
              <a:t>Angelman</a:t>
            </a:r>
            <a:r>
              <a:rPr lang="en-US" sz="1200" kern="1200" dirty="0" smtClean="0">
                <a:solidFill>
                  <a:schemeClr val="tx1"/>
                </a:solidFill>
                <a:effectLst/>
                <a:latin typeface="+mn-lt"/>
                <a:ea typeface="+mn-ea"/>
                <a:cs typeface="+mn-cs"/>
              </a:rPr>
              <a:t> syndrome is a complex genetic disorder characterized by intellectual and developmental delay, severe speech impairment, seizures, ataxia, hand-flapping, and a happy, excitable demeanor with frequent smiling and laughter. It was first described by Harry </a:t>
            </a:r>
            <a:r>
              <a:rPr lang="en-US" sz="1200" kern="1200" dirty="0" err="1" smtClean="0">
                <a:solidFill>
                  <a:schemeClr val="tx1"/>
                </a:solidFill>
                <a:effectLst/>
                <a:latin typeface="+mn-lt"/>
                <a:ea typeface="+mn-ea"/>
                <a:cs typeface="+mn-cs"/>
              </a:rPr>
              <a:t>Angelman</a:t>
            </a:r>
            <a:r>
              <a:rPr lang="en-US" sz="1200" kern="1200" dirty="0" smtClean="0">
                <a:solidFill>
                  <a:schemeClr val="tx1"/>
                </a:solidFill>
                <a:effectLst/>
                <a:latin typeface="+mn-lt"/>
                <a:ea typeface="+mn-ea"/>
                <a:cs typeface="+mn-cs"/>
              </a:rPr>
              <a:t> in 1965. Prevalence is approximately one in 10,000 to one in 20,000 live births (Petersen et al,1995; </a:t>
            </a:r>
            <a:r>
              <a:rPr lang="en-US" sz="1200" kern="1200" dirty="0" err="1" smtClean="0">
                <a:solidFill>
                  <a:schemeClr val="tx1"/>
                </a:solidFill>
                <a:effectLst/>
                <a:latin typeface="+mn-lt"/>
                <a:ea typeface="+mn-ea"/>
                <a:cs typeface="+mn-cs"/>
              </a:rPr>
              <a:t>Steffenburg</a:t>
            </a:r>
            <a:r>
              <a:rPr lang="en-US" sz="1200" kern="1200" dirty="0" smtClean="0">
                <a:solidFill>
                  <a:schemeClr val="tx1"/>
                </a:solidFill>
                <a:effectLst/>
                <a:latin typeface="+mn-lt"/>
                <a:ea typeface="+mn-ea"/>
                <a:cs typeface="+mn-cs"/>
              </a:rPr>
              <a:t> et al,1996). </a:t>
            </a:r>
            <a:endParaRPr lang="en-US" dirty="0" smtClean="0"/>
          </a:p>
          <a:p>
            <a:r>
              <a:rPr lang="en-US" sz="1200" kern="1200" dirty="0" err="1" smtClean="0">
                <a:solidFill>
                  <a:schemeClr val="tx1"/>
                </a:solidFill>
                <a:effectLst/>
                <a:latin typeface="+mn-lt"/>
                <a:ea typeface="+mn-ea"/>
                <a:cs typeface="+mn-cs"/>
              </a:rPr>
              <a:t>Angelman</a:t>
            </a:r>
            <a:r>
              <a:rPr lang="en-US" sz="1200" kern="1200" dirty="0" smtClean="0">
                <a:solidFill>
                  <a:schemeClr val="tx1"/>
                </a:solidFill>
                <a:effectLst/>
                <a:latin typeface="+mn-lt"/>
                <a:ea typeface="+mn-ea"/>
                <a:cs typeface="+mn-cs"/>
              </a:rPr>
              <a:t> syndrome is caused by the loss of the normal maternal contribution to a region of chromosome 15, most commonly by deletion of a segment of that chromosome. Diagnosis relies on a combination of clinical features, molecular genetic testing or cytogenetic analysis. Consensus diagnostic criteria for </a:t>
            </a:r>
            <a:r>
              <a:rPr lang="en-US" sz="1200" kern="1200" dirty="0" err="1" smtClean="0">
                <a:solidFill>
                  <a:schemeClr val="tx1"/>
                </a:solidFill>
                <a:effectLst/>
                <a:latin typeface="+mn-lt"/>
                <a:ea typeface="+mn-ea"/>
                <a:cs typeface="+mn-cs"/>
              </a:rPr>
              <a:t>Angelman</a:t>
            </a:r>
            <a:r>
              <a:rPr lang="en-US" sz="1200" kern="1200" dirty="0" smtClean="0">
                <a:solidFill>
                  <a:schemeClr val="tx1"/>
                </a:solidFill>
                <a:effectLst/>
                <a:latin typeface="+mn-lt"/>
                <a:ea typeface="+mn-ea"/>
                <a:cs typeface="+mn-cs"/>
              </a:rPr>
              <a:t> syndrome are available (Williams, 2006). Analysis of parent- specific DNA methylation imprints in the 15q11.2-q13 chromosome region detects approximately 78% of individuals with </a:t>
            </a:r>
            <a:r>
              <a:rPr lang="en-US" sz="1200" kern="1200" dirty="0" err="1" smtClean="0">
                <a:solidFill>
                  <a:schemeClr val="tx1"/>
                </a:solidFill>
                <a:effectLst/>
                <a:latin typeface="+mn-lt"/>
                <a:ea typeface="+mn-ea"/>
                <a:cs typeface="+mn-cs"/>
              </a:rPr>
              <a:t>Angelman</a:t>
            </a:r>
            <a:r>
              <a:rPr lang="en-US" sz="1200" kern="1200" dirty="0" smtClean="0">
                <a:solidFill>
                  <a:schemeClr val="tx1"/>
                </a:solidFill>
                <a:effectLst/>
                <a:latin typeface="+mn-lt"/>
                <a:ea typeface="+mn-ea"/>
                <a:cs typeface="+mn-cs"/>
              </a:rPr>
              <a:t> syndrome; fewer than 1% have a cytogenetically visible chromosome rearrangement. UBE3A sequence analysis detects mutations in an additional 11%. Accordingly, molecular genetic testing identifies alterations in approximately 90% of individuals with </a:t>
            </a:r>
            <a:r>
              <a:rPr lang="en-US" sz="1200" kern="1200" dirty="0" err="1" smtClean="0">
                <a:solidFill>
                  <a:schemeClr val="tx1"/>
                </a:solidFill>
                <a:effectLst/>
                <a:latin typeface="+mn-lt"/>
                <a:ea typeface="+mn-ea"/>
                <a:cs typeface="+mn-cs"/>
              </a:rPr>
              <a:t>Angelman</a:t>
            </a:r>
            <a:r>
              <a:rPr lang="en-US" sz="1200" kern="1200" dirty="0" smtClean="0">
                <a:solidFill>
                  <a:schemeClr val="tx1"/>
                </a:solidFill>
                <a:effectLst/>
                <a:latin typeface="+mn-lt"/>
                <a:ea typeface="+mn-ea"/>
                <a:cs typeface="+mn-cs"/>
              </a:rPr>
              <a:t> syndrome (</a:t>
            </a:r>
            <a:r>
              <a:rPr lang="en-US" sz="1200" kern="1200" dirty="0" err="1" smtClean="0">
                <a:solidFill>
                  <a:schemeClr val="tx1"/>
                </a:solidFill>
                <a:effectLst/>
                <a:latin typeface="+mn-lt"/>
                <a:ea typeface="+mn-ea"/>
                <a:cs typeface="+mn-cs"/>
              </a:rPr>
              <a:t>Dagli</a:t>
            </a:r>
            <a:r>
              <a:rPr lang="en-US" sz="1200" kern="1200" dirty="0" smtClean="0">
                <a:solidFill>
                  <a:schemeClr val="tx1"/>
                </a:solidFill>
                <a:effectLst/>
                <a:latin typeface="+mn-lt"/>
                <a:ea typeface="+mn-ea"/>
                <a:cs typeface="+mn-cs"/>
              </a:rPr>
              <a:t> &amp; Williams, 2011). Currently, </a:t>
            </a:r>
            <a:r>
              <a:rPr lang="en-US" sz="1200" kern="1200" dirty="0" err="1" smtClean="0">
                <a:solidFill>
                  <a:schemeClr val="tx1"/>
                </a:solidFill>
                <a:effectLst/>
                <a:latin typeface="+mn-lt"/>
                <a:ea typeface="+mn-ea"/>
                <a:cs typeface="+mn-cs"/>
              </a:rPr>
              <a:t>Angelman</a:t>
            </a:r>
            <a:r>
              <a:rPr lang="en-US" sz="1200" kern="1200" dirty="0" smtClean="0">
                <a:solidFill>
                  <a:schemeClr val="tx1"/>
                </a:solidFill>
                <a:effectLst/>
                <a:latin typeface="+mn-lt"/>
                <a:ea typeface="+mn-ea"/>
                <a:cs typeface="+mn-cs"/>
              </a:rPr>
              <a:t> syndrome has no cure; treatment is symptomatic (e.g., epilepsy can be controlled with anticonvulsant medication). </a:t>
            </a:r>
            <a:endParaRPr lang="en-US"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473D0-1361-4613-B4D2-4419B45ED0F9}"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err="1" smtClean="0">
                <a:solidFill>
                  <a:schemeClr val="tx1"/>
                </a:solidFill>
                <a:effectLst/>
                <a:latin typeface="+mn-lt"/>
                <a:ea typeface="+mn-ea"/>
                <a:cs typeface="+mn-cs"/>
              </a:rPr>
              <a:t>Galactosemia</a:t>
            </a:r>
            <a:r>
              <a:rPr lang="en-US" sz="1200" kern="1200" dirty="0" smtClean="0">
                <a:solidFill>
                  <a:schemeClr val="tx1"/>
                </a:solidFill>
                <a:effectLst/>
                <a:latin typeface="+mn-lt"/>
                <a:ea typeface="+mn-ea"/>
                <a:cs typeface="+mn-cs"/>
              </a:rPr>
              <a:t> is an autosomal recessive single gene disorder associated with a dysfunction of the enzymes that convent </a:t>
            </a:r>
            <a:r>
              <a:rPr lang="en-US" sz="1200" kern="1200" dirty="0" err="1" smtClean="0">
                <a:solidFill>
                  <a:schemeClr val="tx1"/>
                </a:solidFill>
                <a:effectLst/>
                <a:latin typeface="+mn-lt"/>
                <a:ea typeface="+mn-ea"/>
                <a:cs typeface="+mn-cs"/>
              </a:rPr>
              <a:t>galactose</a:t>
            </a:r>
            <a:r>
              <a:rPr lang="en-US" sz="1200" kern="1200" dirty="0" smtClean="0">
                <a:solidFill>
                  <a:schemeClr val="tx1"/>
                </a:solidFill>
                <a:effectLst/>
                <a:latin typeface="+mn-lt"/>
                <a:ea typeface="+mn-ea"/>
                <a:cs typeface="+mn-cs"/>
              </a:rPr>
              <a:t> into glucose, leading to the accumulation of toxic amounts of </a:t>
            </a:r>
            <a:r>
              <a:rPr lang="en-US" sz="1200" kern="1200" dirty="0" err="1" smtClean="0">
                <a:solidFill>
                  <a:schemeClr val="tx1"/>
                </a:solidFill>
                <a:effectLst/>
                <a:latin typeface="+mn-lt"/>
                <a:ea typeface="+mn-ea"/>
                <a:cs typeface="+mn-cs"/>
              </a:rPr>
              <a:t>galactose</a:t>
            </a:r>
            <a:r>
              <a:rPr lang="en-US" sz="1200" kern="1200" dirty="0" smtClean="0">
                <a:solidFill>
                  <a:schemeClr val="tx1"/>
                </a:solidFill>
                <a:effectLst/>
                <a:latin typeface="+mn-lt"/>
                <a:ea typeface="+mn-ea"/>
                <a:cs typeface="+mn-cs"/>
              </a:rPr>
              <a:t> in the blood and body tissues, resulting in ID and multiple organ damage. It was first reported by </a:t>
            </a:r>
            <a:r>
              <a:rPr lang="en-US" sz="1200" kern="1200" dirty="0" err="1" smtClean="0">
                <a:solidFill>
                  <a:schemeClr val="tx1"/>
                </a:solidFill>
                <a:effectLst/>
                <a:latin typeface="+mn-lt"/>
                <a:ea typeface="+mn-ea"/>
                <a:cs typeface="+mn-cs"/>
              </a:rPr>
              <a:t>Goppert</a:t>
            </a:r>
            <a:r>
              <a:rPr lang="en-US" sz="1200" kern="1200" dirty="0" smtClean="0">
                <a:solidFill>
                  <a:schemeClr val="tx1"/>
                </a:solidFill>
                <a:effectLst/>
                <a:latin typeface="+mn-lt"/>
                <a:ea typeface="+mn-ea"/>
                <a:cs typeface="+mn-cs"/>
              </a:rPr>
              <a:t> in 1917, and identified as a defect of </a:t>
            </a:r>
            <a:r>
              <a:rPr lang="en-US" sz="1200" kern="1200" dirty="0" err="1" smtClean="0">
                <a:solidFill>
                  <a:schemeClr val="tx1"/>
                </a:solidFill>
                <a:effectLst/>
                <a:latin typeface="+mn-lt"/>
                <a:ea typeface="+mn-ea"/>
                <a:cs typeface="+mn-cs"/>
              </a:rPr>
              <a:t>galactose</a:t>
            </a:r>
            <a:r>
              <a:rPr lang="en-US" sz="1200" kern="1200" dirty="0" smtClean="0">
                <a:solidFill>
                  <a:schemeClr val="tx1"/>
                </a:solidFill>
                <a:effectLst/>
                <a:latin typeface="+mn-lt"/>
                <a:ea typeface="+mn-ea"/>
                <a:cs typeface="+mn-cs"/>
              </a:rPr>
              <a:t> metabolism by Herman </a:t>
            </a:r>
            <a:r>
              <a:rPr lang="en-US" sz="1200" kern="1200" dirty="0" err="1" smtClean="0">
                <a:solidFill>
                  <a:schemeClr val="tx1"/>
                </a:solidFill>
                <a:effectLst/>
                <a:latin typeface="+mn-lt"/>
                <a:ea typeface="+mn-ea"/>
                <a:cs typeface="+mn-cs"/>
              </a:rPr>
              <a:t>Kalckar</a:t>
            </a:r>
            <a:r>
              <a:rPr lang="en-US" sz="1200" kern="1200" dirty="0" smtClean="0">
                <a:solidFill>
                  <a:schemeClr val="tx1"/>
                </a:solidFill>
                <a:effectLst/>
                <a:latin typeface="+mn-lt"/>
                <a:ea typeface="+mn-ea"/>
                <a:cs typeface="+mn-cs"/>
              </a:rPr>
              <a:t> in 1956. Its prevalence is about one per 60,000 live births. </a:t>
            </a:r>
            <a:endParaRPr lang="en-US" dirty="0" smtClean="0"/>
          </a:p>
          <a:p>
            <a:r>
              <a:rPr lang="en-US" sz="1200" kern="1200" dirty="0" smtClean="0">
                <a:solidFill>
                  <a:schemeClr val="tx1"/>
                </a:solidFill>
                <a:effectLst/>
                <a:latin typeface="+mn-lt"/>
                <a:ea typeface="+mn-ea"/>
                <a:cs typeface="+mn-cs"/>
              </a:rPr>
              <a:t>According to the enzymes affected, </a:t>
            </a:r>
            <a:r>
              <a:rPr lang="en-US" sz="1200" kern="1200" dirty="0" err="1" smtClean="0">
                <a:solidFill>
                  <a:schemeClr val="tx1"/>
                </a:solidFill>
                <a:effectLst/>
                <a:latin typeface="+mn-lt"/>
                <a:ea typeface="+mn-ea"/>
                <a:cs typeface="+mn-cs"/>
              </a:rPr>
              <a:t>galactosemia</a:t>
            </a:r>
            <a:r>
              <a:rPr lang="en-US" sz="1200" kern="1200" dirty="0" smtClean="0">
                <a:solidFill>
                  <a:schemeClr val="tx1"/>
                </a:solidFill>
                <a:effectLst/>
                <a:latin typeface="+mn-lt"/>
                <a:ea typeface="+mn-ea"/>
                <a:cs typeface="+mn-cs"/>
              </a:rPr>
              <a:t> can be classified into three </a:t>
            </a:r>
            <a:r>
              <a:rPr lang="en-US" sz="1200" kern="1200" dirty="0" err="1" smtClean="0">
                <a:solidFill>
                  <a:schemeClr val="tx1"/>
                </a:solidFill>
                <a:effectLst/>
                <a:latin typeface="+mn-lt"/>
                <a:ea typeface="+mn-ea"/>
                <a:cs typeface="+mn-cs"/>
              </a:rPr>
              <a:t>type</a:t>
            </a:r>
            <a:r>
              <a:rPr lang="en-US" sz="1200" i="1" kern="1200" dirty="0" err="1" smtClean="0">
                <a:solidFill>
                  <a:schemeClr val="tx1"/>
                </a:solidFill>
                <a:effectLst/>
                <a:latin typeface="+mn-lt"/>
                <a:ea typeface="+mn-ea"/>
                <a:cs typeface="+mn-cs"/>
              </a:rPr>
              <a:t>Type</a:t>
            </a:r>
            <a:r>
              <a:rPr lang="en-US" sz="1200" i="1" kern="1200" dirty="0" smtClean="0">
                <a:solidFill>
                  <a:schemeClr val="tx1"/>
                </a:solidFill>
                <a:effectLst/>
                <a:latin typeface="+mn-lt"/>
                <a:ea typeface="+mn-ea"/>
                <a:cs typeface="+mn-cs"/>
              </a:rPr>
              <a:t> I, classic </a:t>
            </a:r>
            <a:r>
              <a:rPr lang="en-US" sz="1200" i="1" kern="1200" dirty="0" err="1" smtClean="0">
                <a:solidFill>
                  <a:schemeClr val="tx1"/>
                </a:solidFill>
                <a:effectLst/>
                <a:latin typeface="+mn-lt"/>
                <a:ea typeface="+mn-ea"/>
                <a:cs typeface="+mn-cs"/>
              </a:rPr>
              <a:t>galactosemia</a:t>
            </a:r>
            <a:r>
              <a:rPr lang="en-US" sz="1200" kern="1200" dirty="0" smtClean="0">
                <a:solidFill>
                  <a:schemeClr val="tx1"/>
                </a:solidFill>
                <a:effectLst/>
                <a:latin typeface="+mn-lt"/>
                <a:ea typeface="+mn-ea"/>
                <a:cs typeface="+mn-cs"/>
              </a:rPr>
              <a:t>, is due to galactose-1-phosphate </a:t>
            </a:r>
            <a:r>
              <a:rPr lang="en-US" sz="1200" kern="1200" dirty="0" err="1" smtClean="0">
                <a:solidFill>
                  <a:schemeClr val="tx1"/>
                </a:solidFill>
                <a:effectLst/>
                <a:latin typeface="+mn-lt"/>
                <a:ea typeface="+mn-ea"/>
                <a:cs typeface="+mn-cs"/>
              </a:rPr>
              <a:t>uridyltransferase</a:t>
            </a:r>
            <a:r>
              <a:rPr lang="en-US" sz="1200" kern="1200" dirty="0" smtClean="0">
                <a:solidFill>
                  <a:schemeClr val="tx1"/>
                </a:solidFill>
                <a:effectLst/>
                <a:latin typeface="+mn-lt"/>
                <a:ea typeface="+mn-ea"/>
                <a:cs typeface="+mn-cs"/>
              </a:rPr>
              <a:t> (GALT) deficiency </a:t>
            </a:r>
          </a:p>
          <a:p>
            <a:r>
              <a:rPr lang="en-US" sz="1200" i="1" kern="1200" dirty="0" smtClean="0">
                <a:solidFill>
                  <a:schemeClr val="tx1"/>
                </a:solidFill>
                <a:effectLst/>
                <a:latin typeface="+mn-lt"/>
                <a:ea typeface="+mn-ea"/>
                <a:cs typeface="+mn-cs"/>
              </a:rPr>
              <a:t>Type II, </a:t>
            </a:r>
            <a:r>
              <a:rPr lang="en-US" sz="1200" i="1" kern="1200" dirty="0" err="1" smtClean="0">
                <a:solidFill>
                  <a:schemeClr val="tx1"/>
                </a:solidFill>
                <a:effectLst/>
                <a:latin typeface="+mn-lt"/>
                <a:ea typeface="+mn-ea"/>
                <a:cs typeface="+mn-cs"/>
              </a:rPr>
              <a:t>galactokinase</a:t>
            </a:r>
            <a:r>
              <a:rPr lang="en-US" sz="1200" i="1" kern="1200" dirty="0" smtClean="0">
                <a:solidFill>
                  <a:schemeClr val="tx1"/>
                </a:solidFill>
                <a:effectLst/>
                <a:latin typeface="+mn-lt"/>
                <a:ea typeface="+mn-ea"/>
                <a:cs typeface="+mn-cs"/>
              </a:rPr>
              <a:t> (GLK) deficiency </a:t>
            </a:r>
          </a:p>
          <a:p>
            <a:r>
              <a:rPr lang="en-US" sz="1200" i="1" kern="1200" dirty="0" smtClean="0">
                <a:solidFill>
                  <a:schemeClr val="tx1"/>
                </a:solidFill>
                <a:effectLst/>
                <a:latin typeface="+mn-lt"/>
                <a:ea typeface="+mn-ea"/>
                <a:cs typeface="+mn-cs"/>
              </a:rPr>
              <a:t>Type III, UDP-</a:t>
            </a:r>
            <a:r>
              <a:rPr lang="en-US" sz="1200" i="1" kern="1200" dirty="0" err="1" smtClean="0">
                <a:solidFill>
                  <a:schemeClr val="tx1"/>
                </a:solidFill>
                <a:effectLst/>
                <a:latin typeface="+mn-lt"/>
                <a:ea typeface="+mn-ea"/>
                <a:cs typeface="+mn-cs"/>
              </a:rPr>
              <a:t>galactose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epimerase</a:t>
            </a:r>
            <a:r>
              <a:rPr lang="en-US" sz="1200" i="1" kern="1200" dirty="0" smtClean="0">
                <a:solidFill>
                  <a:schemeClr val="tx1"/>
                </a:solidFill>
                <a:effectLst/>
                <a:latin typeface="+mn-lt"/>
                <a:ea typeface="+mn-ea"/>
                <a:cs typeface="+mn-cs"/>
              </a:rPr>
              <a:t> (GALE) deficiency. </a:t>
            </a:r>
          </a:p>
          <a:p>
            <a:r>
              <a:rPr lang="en-US" sz="1200" i="1" kern="1200" dirty="0" smtClean="0">
                <a:solidFill>
                  <a:schemeClr val="tx1"/>
                </a:solidFill>
                <a:effectLst/>
                <a:latin typeface="+mn-lt"/>
                <a:ea typeface="+mn-ea"/>
                <a:cs typeface="+mn-cs"/>
              </a:rPr>
              <a:t>Diagnosis of </a:t>
            </a:r>
            <a:r>
              <a:rPr lang="en-US" sz="1200" i="1" kern="1200" dirty="0" err="1" smtClean="0">
                <a:solidFill>
                  <a:schemeClr val="tx1"/>
                </a:solidFill>
                <a:effectLst/>
                <a:latin typeface="+mn-lt"/>
                <a:ea typeface="+mn-ea"/>
                <a:cs typeface="+mn-cs"/>
              </a:rPr>
              <a:t>galactosemia</a:t>
            </a:r>
            <a:r>
              <a:rPr lang="en-US" sz="1200" i="1" kern="1200" dirty="0" smtClean="0">
                <a:solidFill>
                  <a:schemeClr val="tx1"/>
                </a:solidFill>
                <a:effectLst/>
                <a:latin typeface="+mn-lt"/>
                <a:ea typeface="+mn-ea"/>
                <a:cs typeface="+mn-cs"/>
              </a:rPr>
              <a:t> is established by a test using blood or urine to detect activity of the three enzymes mentioned above and to quantify </a:t>
            </a:r>
            <a:r>
              <a:rPr lang="en-US" sz="1200" i="1" kern="1200" dirty="0" err="1" smtClean="0">
                <a:solidFill>
                  <a:schemeClr val="tx1"/>
                </a:solidFill>
                <a:effectLst/>
                <a:latin typeface="+mn-lt"/>
                <a:ea typeface="+mn-ea"/>
                <a:cs typeface="+mn-cs"/>
              </a:rPr>
              <a:t>galactose</a:t>
            </a:r>
            <a:r>
              <a:rPr lang="en-US" sz="1200" i="1" kern="1200" dirty="0" smtClean="0">
                <a:solidFill>
                  <a:schemeClr val="tx1"/>
                </a:solidFill>
                <a:effectLst/>
                <a:latin typeface="+mn-lt"/>
                <a:ea typeface="+mn-ea"/>
                <a:cs typeface="+mn-cs"/>
              </a:rPr>
              <a:t> levels. In addition, molecular genetic testing is now available (</a:t>
            </a:r>
            <a:r>
              <a:rPr lang="en-US" sz="1200" i="1" kern="1200" dirty="0" err="1" smtClean="0">
                <a:solidFill>
                  <a:schemeClr val="tx1"/>
                </a:solidFill>
                <a:effectLst/>
                <a:latin typeface="+mn-lt"/>
                <a:ea typeface="+mn-ea"/>
                <a:cs typeface="+mn-cs"/>
              </a:rPr>
              <a:t>Elsas</a:t>
            </a:r>
            <a:r>
              <a:rPr lang="en-US" sz="1200" i="1" kern="1200" dirty="0" smtClean="0">
                <a:solidFill>
                  <a:schemeClr val="tx1"/>
                </a:solidFill>
                <a:effectLst/>
                <a:latin typeface="+mn-lt"/>
                <a:ea typeface="+mn-ea"/>
                <a:cs typeface="+mn-cs"/>
              </a:rPr>
              <a:t>, 2010). </a:t>
            </a:r>
          </a:p>
          <a:p>
            <a:r>
              <a:rPr lang="en-US" sz="1200" i="1" kern="1200" dirty="0" smtClean="0">
                <a:solidFill>
                  <a:schemeClr val="tx1"/>
                </a:solidFill>
                <a:effectLst/>
                <a:latin typeface="+mn-lt"/>
                <a:ea typeface="+mn-ea"/>
                <a:cs typeface="+mn-cs"/>
              </a:rPr>
              <a:t>Infants with </a:t>
            </a:r>
            <a:r>
              <a:rPr lang="en-US" sz="1200" i="1" kern="1200" dirty="0" err="1" smtClean="0">
                <a:solidFill>
                  <a:schemeClr val="tx1"/>
                </a:solidFill>
                <a:effectLst/>
                <a:latin typeface="+mn-lt"/>
                <a:ea typeface="+mn-ea"/>
                <a:cs typeface="+mn-cs"/>
              </a:rPr>
              <a:t>galactosemia</a:t>
            </a:r>
            <a:r>
              <a:rPr lang="en-US" sz="1200" i="1" kern="1200" dirty="0" smtClean="0">
                <a:solidFill>
                  <a:schemeClr val="tx1"/>
                </a:solidFill>
                <a:effectLst/>
                <a:latin typeface="+mn-lt"/>
                <a:ea typeface="+mn-ea"/>
                <a:cs typeface="+mn-cs"/>
              </a:rPr>
              <a:t> present nonspecific symptoms including vomiting, diarrhea, poor feeding, prolonged jaundice, hepatomegaly, failure to </a:t>
            </a:r>
            <a:r>
              <a:rPr lang="en-US" sz="1200" kern="1200" dirty="0" smtClean="0">
                <a:solidFill>
                  <a:schemeClr val="tx1"/>
                </a:solidFill>
                <a:effectLst/>
                <a:latin typeface="+mn-lt"/>
                <a:ea typeface="+mn-ea"/>
                <a:cs typeface="+mn-cs"/>
              </a:rPr>
              <a:t>thrive, lethargy, and bleeding diathesis. If not treated promptly, sepsis, liver failure, cataracts, intellectual disabilities, growth delay and death may occur. However, chronic or secondary complications are probable in older children and adults even with early and adequate therapy, including delayed growth, poor intellectual functioning, speech defects, motor problems, learning disabilities and ovarian failure. </a:t>
            </a:r>
            <a:endParaRPr lang="en-US" dirty="0" smtClean="0"/>
          </a:p>
          <a:p>
            <a:r>
              <a:rPr lang="en-US" sz="1200" kern="1200" dirty="0" smtClean="0">
                <a:solidFill>
                  <a:schemeClr val="tx1"/>
                </a:solidFill>
                <a:effectLst/>
                <a:latin typeface="+mn-lt"/>
                <a:ea typeface="+mn-ea"/>
                <a:cs typeface="+mn-cs"/>
              </a:rPr>
              <a:t>To prevent the primary manifestations of </a:t>
            </a:r>
            <a:r>
              <a:rPr lang="en-US" sz="1200" kern="1200" dirty="0" err="1" smtClean="0">
                <a:solidFill>
                  <a:schemeClr val="tx1"/>
                </a:solidFill>
                <a:effectLst/>
                <a:latin typeface="+mn-lt"/>
                <a:ea typeface="+mn-ea"/>
                <a:cs typeface="+mn-cs"/>
              </a:rPr>
              <a:t>galactosemia</a:t>
            </a:r>
            <a:r>
              <a:rPr lang="en-US" sz="1200" kern="1200" dirty="0" smtClean="0">
                <a:solidFill>
                  <a:schemeClr val="tx1"/>
                </a:solidFill>
                <a:effectLst/>
                <a:latin typeface="+mn-lt"/>
                <a:ea typeface="+mn-ea"/>
                <a:cs typeface="+mn-cs"/>
              </a:rPr>
              <a:t>, it is very important to perform newborn screening tests for all infants and immediate restrictions on all lactose-containing foods and medicines in those affected. Symptoms resolve quickly and prognosis is good if dietary therapy is started in the first three to ten days of life. Routine monitoring of </a:t>
            </a:r>
            <a:r>
              <a:rPr lang="en-US" sz="1200" kern="1200" dirty="0" err="1" smtClean="0">
                <a:solidFill>
                  <a:schemeClr val="tx1"/>
                </a:solidFill>
                <a:effectLst/>
                <a:latin typeface="+mn-lt"/>
                <a:ea typeface="+mn-ea"/>
                <a:cs typeface="+mn-cs"/>
              </a:rPr>
              <a:t>galactose</a:t>
            </a:r>
            <a:r>
              <a:rPr lang="en-US" sz="1200" kern="1200" dirty="0" smtClean="0">
                <a:solidFill>
                  <a:schemeClr val="tx1"/>
                </a:solidFill>
                <a:effectLst/>
                <a:latin typeface="+mn-lt"/>
                <a:ea typeface="+mn-ea"/>
                <a:cs typeface="+mn-cs"/>
              </a:rPr>
              <a:t> accumulation is necessary to make adjustments to treatment. Other interventions include calcium supplements, ophthalmologic examination, developmental evaluation, and speech assessment. For families at risk of having an affected child, genetic counseling and prenatal diagnosis are recommended. </a:t>
            </a:r>
            <a:endParaRPr lang="en-US" dirty="0" smtClean="0"/>
          </a:p>
          <a:p>
            <a:endParaRPr lang="en-US" sz="1200" i="1" kern="1200" dirty="0" smtClean="0">
              <a:solidFill>
                <a:schemeClr val="tx1"/>
              </a:solidFill>
              <a:effectLst/>
              <a:latin typeface="+mn-lt"/>
              <a:ea typeface="+mn-ea"/>
              <a:cs typeface="+mn-cs"/>
            </a:endParaRPr>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473D0-1361-4613-B4D2-4419B45ED0F9}" type="slidenum">
              <a:rPr lang="en-US"/>
              <a:pPr fontAlgn="base">
                <a:spcBef>
                  <a:spcPct val="0"/>
                </a:spcBef>
                <a:spcAft>
                  <a:spcPct val="0"/>
                </a:spcAft>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Fetal alcohol syndrome, the most severe form of fetal alcohol spectrum disorders, is a preventable cause of intellectual disability. Fetal alcohol syndrome is the result of high alcohol consumption during pregnancy, especially in the first three months of gestation, which can inflict considerable harm to the developing fetus, particularly to the brain. Rates vary according to alcohol consumption in a population; in the USA, it is estimated at 0.2 to 1.5 per 1000 live births have fetal alcohol syndrome (Centers for Disease Control and Prevention, 2009). </a:t>
            </a:r>
            <a:endParaRPr lang="en-US" dirty="0" smtClean="0"/>
          </a:p>
          <a:p>
            <a:r>
              <a:rPr lang="en-US" sz="1200" kern="1200" dirty="0" smtClean="0">
                <a:solidFill>
                  <a:schemeClr val="tx1"/>
                </a:solidFill>
                <a:effectLst/>
                <a:latin typeface="+mn-lt"/>
                <a:ea typeface="+mn-ea"/>
                <a:cs typeface="+mn-cs"/>
              </a:rPr>
              <a:t>Medical practitioners’ knowledge about this condition is low and detection is very poor, with many sufferers going undiagnosed. Together with a history of maternal alcohol intake, currently physicians still rely heavily on three clinical characteristics for diagnosis (Centers for Disease Control and Prevention, 2009): </a:t>
            </a:r>
            <a:endParaRPr lang="en-US" dirty="0" smtClean="0"/>
          </a:p>
          <a:p>
            <a:r>
              <a:rPr lang="en-US" sz="1200" kern="1200" dirty="0" smtClean="0">
                <a:solidFill>
                  <a:schemeClr val="tx1"/>
                </a:solidFill>
                <a:effectLst/>
                <a:latin typeface="+mn-lt"/>
                <a:ea typeface="+mn-ea"/>
                <a:cs typeface="+mn-cs"/>
              </a:rPr>
              <a:t>Facial abnormalities </a:t>
            </a:r>
          </a:p>
          <a:p>
            <a:r>
              <a:rPr lang="en-US" sz="1200" kern="1200" dirty="0" smtClean="0">
                <a:solidFill>
                  <a:schemeClr val="tx1"/>
                </a:solidFill>
                <a:effectLst/>
                <a:latin typeface="+mn-lt"/>
                <a:ea typeface="+mn-ea"/>
                <a:cs typeface="+mn-cs"/>
              </a:rPr>
              <a:t>Central nervous system abnormalities </a:t>
            </a:r>
          </a:p>
          <a:p>
            <a:r>
              <a:rPr lang="en-US" sz="1200" kern="1200" dirty="0" smtClean="0">
                <a:solidFill>
                  <a:schemeClr val="tx1"/>
                </a:solidFill>
                <a:effectLst/>
                <a:latin typeface="+mn-lt"/>
                <a:ea typeface="+mn-ea"/>
                <a:cs typeface="+mn-cs"/>
              </a:rPr>
              <a:t>Growth deficits. </a:t>
            </a:r>
          </a:p>
          <a:p>
            <a:r>
              <a:rPr lang="en-US" sz="1200" kern="1200" dirty="0" smtClean="0">
                <a:solidFill>
                  <a:schemeClr val="tx1"/>
                </a:solidFill>
                <a:effectLst/>
                <a:latin typeface="+mn-lt"/>
                <a:ea typeface="+mn-ea"/>
                <a:cs typeface="+mn-cs"/>
              </a:rPr>
              <a:t>More effective diagnostic tools for early detection using biomarkers, such as fatty acid ethyl esters in the meconium (Bearer et al, 2005), are under investigation. </a:t>
            </a:r>
            <a:endParaRPr lang="en-US" dirty="0" smtClean="0"/>
          </a:p>
          <a:p>
            <a:r>
              <a:rPr lang="en-US" sz="1200" kern="1200" dirty="0" smtClean="0">
                <a:solidFill>
                  <a:schemeClr val="tx1"/>
                </a:solidFill>
                <a:effectLst/>
                <a:latin typeface="+mn-lt"/>
                <a:ea typeface="+mn-ea"/>
                <a:cs typeface="+mn-cs"/>
              </a:rPr>
              <a:t>Clinical symptoms vary depending on the amount, frequency and timing of alcohol exposure, maternal and genetic influences. Infants with fetal alcohol syndrome usually show growth retardation and a mixture of characteristic craniofacial anomalies, which are the hallmarks, including a flat </a:t>
            </a:r>
            <a:r>
              <a:rPr lang="en-US" sz="1200" kern="1200" dirty="0" err="1" smtClean="0">
                <a:solidFill>
                  <a:schemeClr val="tx1"/>
                </a:solidFill>
                <a:effectLst/>
                <a:latin typeface="+mn-lt"/>
                <a:ea typeface="+mn-ea"/>
                <a:cs typeface="+mn-cs"/>
              </a:rPr>
              <a:t>philtrum</a:t>
            </a:r>
            <a:r>
              <a:rPr lang="en-US" sz="1200" kern="1200" dirty="0" smtClean="0">
                <a:solidFill>
                  <a:schemeClr val="tx1"/>
                </a:solidFill>
                <a:effectLst/>
                <a:latin typeface="+mn-lt"/>
                <a:ea typeface="+mn-ea"/>
                <a:cs typeface="+mn-cs"/>
              </a:rPr>
              <a:t>, thin upper lip, short palpebral fissures, </a:t>
            </a:r>
            <a:r>
              <a:rPr lang="en-US" sz="1200" kern="1200" dirty="0" err="1" smtClean="0">
                <a:solidFill>
                  <a:schemeClr val="tx1"/>
                </a:solidFill>
                <a:effectLst/>
                <a:latin typeface="+mn-lt"/>
                <a:ea typeface="+mn-ea"/>
                <a:cs typeface="+mn-cs"/>
              </a:rPr>
              <a:t>epicanthal</a:t>
            </a:r>
            <a:r>
              <a:rPr lang="en-US" sz="1200" kern="1200" dirty="0" smtClean="0">
                <a:solidFill>
                  <a:schemeClr val="tx1"/>
                </a:solidFill>
                <a:effectLst/>
                <a:latin typeface="+mn-lt"/>
                <a:ea typeface="+mn-ea"/>
                <a:cs typeface="+mn-cs"/>
              </a:rPr>
              <a:t> folds, low nasal bridge, short upturned nose, ear malformations, and flattened maxilla. Central nervous system abnormalities are also commonly seen in fetal alcohol syndrome, which may include microcephaly, seizures, poor motor coordination, neurosensory hearing loss, cognitive and functional impairments. Furthermore, fetal alcohol syndrome may predispose to the development of mental health problems and substance use. </a:t>
            </a:r>
            <a:endParaRPr lang="en-US" dirty="0" smtClean="0"/>
          </a:p>
          <a:p>
            <a:r>
              <a:rPr lang="en-US" sz="1200" kern="1200" dirty="0" smtClean="0">
                <a:solidFill>
                  <a:schemeClr val="tx1"/>
                </a:solidFill>
                <a:effectLst/>
                <a:latin typeface="+mn-lt"/>
                <a:ea typeface="+mn-ea"/>
                <a:cs typeface="+mn-cs"/>
              </a:rPr>
              <a:t>The only way to prevent fetal alcohol syndrome is to keep away from alcohol during pregnancy. Education for pregnant women or who are planning pregnancy is essential. In addition, screening questionnaires and biochemical markers for detection of maternal alcohol use are useful to detect risk behaviors and intervention to prevent further damage to the fetus. More research on this area is sorely needed (Ismail et al, 2010). </a:t>
            </a:r>
            <a:endParaRPr lang="en-US" dirty="0" smtClean="0"/>
          </a:p>
          <a:p>
            <a:endParaRPr lang="en-US" sz="1200" kern="1200" dirty="0" smtClean="0">
              <a:solidFill>
                <a:schemeClr val="tx1"/>
              </a:solidFill>
              <a:effectLst/>
              <a:latin typeface="+mn-lt"/>
              <a:ea typeface="+mn-ea"/>
              <a:cs typeface="+mn-cs"/>
            </a:endParaRPr>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473D0-1361-4613-B4D2-4419B45ED0F9}" type="slidenum">
              <a:rPr lang="en-US"/>
              <a:pPr fontAlgn="base">
                <a:spcBef>
                  <a:spcPct val="0"/>
                </a:spcBef>
                <a:spcAft>
                  <a:spcPct val="0"/>
                </a:spcAft>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buSzPct val="70000"/>
            </a:pPr>
            <a:r>
              <a:rPr lang="en-US" sz="2400" smtClean="0"/>
              <a:t>Intellectual disabilities (IDs) are very common especially in low and middle income countries (LAMIC)</a:t>
            </a:r>
          </a:p>
          <a:p>
            <a:pPr>
              <a:lnSpc>
                <a:spcPct val="90000"/>
              </a:lnSpc>
              <a:spcBef>
                <a:spcPct val="0"/>
              </a:spcBef>
              <a:buSzPct val="70000"/>
            </a:pPr>
            <a:r>
              <a:rPr lang="en-US" sz="2400" smtClean="0"/>
              <a:t>In many cases IDs can be prevented</a:t>
            </a:r>
          </a:p>
          <a:p>
            <a:pPr>
              <a:lnSpc>
                <a:spcPct val="90000"/>
              </a:lnSpc>
              <a:spcBef>
                <a:spcPct val="0"/>
              </a:spcBef>
              <a:buSzPct val="70000"/>
            </a:pPr>
            <a:r>
              <a:rPr lang="en-US" sz="2400" smtClean="0"/>
              <a:t>IDs pose a huge burden to affected families and society </a:t>
            </a:r>
          </a:p>
          <a:p>
            <a:pPr>
              <a:spcBef>
                <a:spcPct val="0"/>
              </a:spcBef>
            </a:pPr>
            <a:r>
              <a:rPr lang="en-US" sz="2400" smtClean="0"/>
              <a:t>Children with ID are often stigmatized and excluded. They may:</a:t>
            </a:r>
          </a:p>
          <a:p>
            <a:pPr lvl="1">
              <a:spcBef>
                <a:spcPct val="0"/>
              </a:spcBef>
            </a:pPr>
            <a:r>
              <a:rPr lang="en-US" sz="2400" smtClean="0"/>
              <a:t>not be brought for vaccination/essential health care </a:t>
            </a:r>
          </a:p>
          <a:p>
            <a:pPr lvl="1">
              <a:spcBef>
                <a:spcPct val="0"/>
              </a:spcBef>
            </a:pPr>
            <a:r>
              <a:rPr lang="en-US" sz="2400" smtClean="0"/>
              <a:t>be subject to harmful forms of traditional healing </a:t>
            </a:r>
          </a:p>
          <a:p>
            <a:pPr lvl="1">
              <a:spcBef>
                <a:spcPct val="0"/>
              </a:spcBef>
            </a:pPr>
            <a:r>
              <a:rPr lang="en-US" sz="2400" smtClean="0"/>
              <a:t>be neglected or harshly treated by frustrated parents</a:t>
            </a:r>
          </a:p>
          <a:p>
            <a:pPr>
              <a:spcBef>
                <a:spcPct val="0"/>
              </a:spcBef>
            </a:pPr>
            <a:r>
              <a:rPr lang="en-US" sz="2400" smtClean="0"/>
              <a:t>Carers of children with ID may develop mental health problems</a:t>
            </a:r>
          </a:p>
          <a:p>
            <a:pPr>
              <a:spcBef>
                <a:spcPct val="0"/>
              </a:spcBef>
            </a:pPr>
            <a:r>
              <a:rPr lang="en-US" sz="2400" smtClean="0"/>
              <a:t>The lives of children with disabilities and of their families can be substantially improved through treatment and education</a:t>
            </a:r>
          </a:p>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D3A28A-D51A-4474-8D15-63C59D593D05}" type="slidenum">
              <a:rPr lang="en-US"/>
              <a:pPr fontAlgn="base">
                <a:spcBef>
                  <a:spcPct val="0"/>
                </a:spcBef>
                <a:spcAft>
                  <a:spcPct val="0"/>
                </a:spcAft>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According to both the DSM and ICD, three basic criteria should be met for a diagnosis of intellectual disability (or mental retardation): </a:t>
            </a:r>
            <a:endParaRPr lang="en-US" dirty="0" smtClean="0"/>
          </a:p>
          <a:p>
            <a:r>
              <a:rPr lang="en-US" sz="1200" kern="1200" dirty="0" smtClean="0">
                <a:solidFill>
                  <a:schemeClr val="tx1"/>
                </a:solidFill>
                <a:effectLst/>
                <a:latin typeface="+mn-lt"/>
                <a:ea typeface="+mn-ea"/>
                <a:cs typeface="+mn-cs"/>
              </a:rPr>
              <a:t>Significantly sub average intellectual functioning (IQ of 70 or below) </a:t>
            </a:r>
          </a:p>
          <a:p>
            <a:r>
              <a:rPr lang="en-US" sz="1200" kern="1200" dirty="0" smtClean="0">
                <a:solidFill>
                  <a:schemeClr val="tx1"/>
                </a:solidFill>
                <a:effectLst/>
                <a:latin typeface="+mn-lt"/>
                <a:ea typeface="+mn-ea"/>
                <a:cs typeface="+mn-cs"/>
              </a:rPr>
              <a:t>Concurrent deficits or impairments in adaptive functioning in at least two of the following areas: communication, self-care, home living, social/interpersonal skills, use of community resources, self-direction, functional academic skills, work, leisure, health, and safety </a:t>
            </a:r>
          </a:p>
          <a:p>
            <a:r>
              <a:rPr lang="en-US" sz="1200" kern="1200" dirty="0" smtClean="0">
                <a:solidFill>
                  <a:schemeClr val="tx1"/>
                </a:solidFill>
                <a:effectLst/>
                <a:latin typeface="+mn-lt"/>
                <a:ea typeface="+mn-ea"/>
                <a:cs typeface="+mn-cs"/>
              </a:rPr>
              <a:t>Onset is before age 18 years.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subtypes and their characteristics have already been described earlier in the chapter. Diagnosis requires a full professional assessment of intelligence and adaptive behavior. Children with ID are usually brought to professional attention because of their behavior rather than their low intelligence. Moderate and severe forms are identified early because developmental milestones are markedly delayed. Milder forms often become apparent during primary school as a result of academic difficulties, or even later, during adolescence. </a:t>
            </a:r>
          </a:p>
          <a:p>
            <a:r>
              <a:rPr lang="en-US" sz="1200" kern="1200" dirty="0" smtClean="0">
                <a:solidFill>
                  <a:schemeClr val="tx1"/>
                </a:solidFill>
                <a:effectLst/>
                <a:latin typeface="+mn-lt"/>
                <a:ea typeface="+mn-ea"/>
                <a:cs typeface="+mn-cs"/>
              </a:rPr>
              <a:t>A comprehensive assessment should include detailed questioning about: </a:t>
            </a:r>
            <a:endParaRPr lang="en-US" dirty="0" smtClean="0"/>
          </a:p>
          <a:p>
            <a:r>
              <a:rPr lang="en-US" sz="1200" kern="1200" dirty="0" smtClean="0">
                <a:solidFill>
                  <a:schemeClr val="tx1"/>
                </a:solidFill>
                <a:effectLst/>
                <a:latin typeface="+mn-lt"/>
                <a:ea typeface="+mn-ea"/>
                <a:cs typeface="+mn-cs"/>
              </a:rPr>
              <a:t>The medical history of parents and family: genetic conditions, infections during pregnancy, prenatal exposure to toxins, perinatal injury, prematurity, and metabolic disorders </a:t>
            </a:r>
          </a:p>
          <a:p>
            <a:r>
              <a:rPr lang="en-US" sz="1200" kern="1200" dirty="0" smtClean="0">
                <a:solidFill>
                  <a:schemeClr val="tx1"/>
                </a:solidFill>
                <a:effectLst/>
                <a:latin typeface="+mn-lt"/>
                <a:ea typeface="+mn-ea"/>
                <a:cs typeface="+mn-cs"/>
              </a:rPr>
              <a:t>Development: language and motor skills, socialization, understanding and calculation </a:t>
            </a:r>
          </a:p>
          <a:p>
            <a:r>
              <a:rPr lang="en-US" sz="1200" kern="1200" dirty="0" smtClean="0">
                <a:solidFill>
                  <a:schemeClr val="tx1"/>
                </a:solidFill>
                <a:effectLst/>
                <a:latin typeface="+mn-lt"/>
                <a:ea typeface="+mn-ea"/>
                <a:cs typeface="+mn-cs"/>
              </a:rPr>
              <a:t>Environment in which the child is raised: education, resources and the family environment </a:t>
            </a:r>
          </a:p>
          <a:p>
            <a:r>
              <a:rPr lang="en-US" sz="1200" kern="1200" dirty="0" smtClean="0">
                <a:solidFill>
                  <a:schemeClr val="tx1"/>
                </a:solidFill>
                <a:effectLst/>
                <a:latin typeface="+mn-lt"/>
                <a:ea typeface="+mn-ea"/>
                <a:cs typeface="+mn-cs"/>
              </a:rPr>
              <a:t>Physical examination, by the mental health clinician or pediatrician, focusing on symptoms associated with ID. For example, appearance of the face (e.g., the flat, broad face of Down syndrome) (</a:t>
            </a:r>
            <a:r>
              <a:rPr lang="en-US" sz="1200" kern="1200" dirty="0" err="1" smtClean="0">
                <a:solidFill>
                  <a:schemeClr val="tx1"/>
                </a:solidFill>
                <a:effectLst/>
                <a:latin typeface="+mn-lt"/>
                <a:ea typeface="+mn-ea"/>
                <a:cs typeface="+mn-cs"/>
              </a:rPr>
              <a:t>Conor</a:t>
            </a:r>
            <a:r>
              <a:rPr lang="en-US" sz="1200" kern="1200" dirty="0" smtClean="0">
                <a:solidFill>
                  <a:schemeClr val="tx1"/>
                </a:solidFill>
                <a:effectLst/>
                <a:latin typeface="+mn-lt"/>
                <a:ea typeface="+mn-ea"/>
                <a:cs typeface="+mn-cs"/>
              </a:rPr>
              <a:t>, 1999) or </a:t>
            </a:r>
            <a:r>
              <a:rPr lang="en-US" sz="1200" kern="1200" dirty="0" err="1" smtClean="0">
                <a:solidFill>
                  <a:schemeClr val="tx1"/>
                </a:solidFill>
                <a:effectLst/>
                <a:latin typeface="+mn-lt"/>
                <a:ea typeface="+mn-ea"/>
                <a:cs typeface="+mn-cs"/>
              </a:rPr>
              <a:t>Brushfield</a:t>
            </a:r>
            <a:r>
              <a:rPr lang="en-US" sz="1200" kern="1200" dirty="0" smtClean="0">
                <a:solidFill>
                  <a:schemeClr val="tx1"/>
                </a:solidFill>
                <a:effectLst/>
                <a:latin typeface="+mn-lt"/>
                <a:ea typeface="+mn-ea"/>
                <a:cs typeface="+mn-cs"/>
              </a:rPr>
              <a:t> spots (small white or grayish/brown spots on the periphery of the iris also common in Down syndrome) that may alert the clinician to the possibility of ID. </a:t>
            </a:r>
          </a:p>
          <a:p>
            <a:r>
              <a:rPr lang="en-US" sz="1200" i="1" kern="1200" dirty="0" smtClean="0">
                <a:solidFill>
                  <a:schemeClr val="tx1"/>
                </a:solidFill>
                <a:effectLst/>
                <a:latin typeface="+mn-lt"/>
                <a:ea typeface="+mn-ea"/>
                <a:cs typeface="+mn-cs"/>
              </a:rPr>
              <a:t>IQ measurement </a:t>
            </a:r>
            <a:r>
              <a:rPr lang="en-US" sz="1200" kern="1200" dirty="0" smtClean="0">
                <a:solidFill>
                  <a:schemeClr val="tx1"/>
                </a:solidFill>
                <a:effectLst/>
                <a:latin typeface="+mn-lt"/>
                <a:ea typeface="+mn-ea"/>
                <a:cs typeface="+mn-cs"/>
              </a:rPr>
              <a:t>is mandatory in all cases in which ID is suspected. IQ should be measured using, if at all possible, widely accepted tests that have been standardized for the specific − or culturally similar − population (e.g., normative data obtained in a German population should not be used for Chinese children). Widely used tests include the </a:t>
            </a:r>
            <a:r>
              <a:rPr lang="en-US" sz="1200" i="1" kern="1200" dirty="0" smtClean="0">
                <a:solidFill>
                  <a:schemeClr val="tx1"/>
                </a:solidFill>
                <a:effectLst/>
                <a:latin typeface="+mn-lt"/>
                <a:ea typeface="+mn-ea"/>
                <a:cs typeface="+mn-cs"/>
              </a:rPr>
              <a:t>Wechsler Intelligence Scale for Children </a:t>
            </a:r>
            <a:r>
              <a:rPr lang="en-US" sz="1200" kern="1200" dirty="0" smtClean="0">
                <a:solidFill>
                  <a:schemeClr val="tx1"/>
                </a:solidFill>
                <a:effectLst/>
                <a:latin typeface="+mn-lt"/>
                <a:ea typeface="+mn-ea"/>
                <a:cs typeface="+mn-cs"/>
              </a:rPr>
              <a:t>and the </a:t>
            </a:r>
            <a:r>
              <a:rPr lang="en-US" sz="1200" i="1" kern="1200" dirty="0" smtClean="0">
                <a:solidFill>
                  <a:schemeClr val="tx1"/>
                </a:solidFill>
                <a:effectLst/>
                <a:latin typeface="+mn-lt"/>
                <a:ea typeface="+mn-ea"/>
                <a:cs typeface="+mn-cs"/>
              </a:rPr>
              <a:t>Stanford-</a:t>
            </a:r>
            <a:r>
              <a:rPr lang="en-US" sz="1200" i="1" kern="1200" dirty="0" err="1" smtClean="0">
                <a:solidFill>
                  <a:schemeClr val="tx1"/>
                </a:solidFill>
                <a:effectLst/>
                <a:latin typeface="+mn-lt"/>
                <a:ea typeface="+mn-ea"/>
                <a:cs typeface="+mn-cs"/>
              </a:rPr>
              <a:t>Binet</a:t>
            </a:r>
            <a:r>
              <a:rPr lang="en-US" sz="1200" i="1" kern="1200" dirty="0" smtClean="0">
                <a:solidFill>
                  <a:schemeClr val="tx1"/>
                </a:solidFill>
                <a:effectLst/>
                <a:latin typeface="+mn-lt"/>
                <a:ea typeface="+mn-ea"/>
                <a:cs typeface="+mn-cs"/>
              </a:rPr>
              <a:t> Intelligence Scales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also useful to evaluate adaptive behavior. To do that professionals compare the functional abilities of a child to other children of similar age and education. There are many adaptive behavior scales available, such as </a:t>
            </a:r>
            <a:r>
              <a:rPr lang="en-US" sz="1200" i="1" kern="1200" dirty="0" smtClean="0">
                <a:solidFill>
                  <a:schemeClr val="tx1"/>
                </a:solidFill>
                <a:effectLst/>
                <a:latin typeface="+mn-lt"/>
                <a:ea typeface="+mn-ea"/>
                <a:cs typeface="+mn-cs"/>
              </a:rPr>
              <a:t>Vineland Adaptive Behavior Scales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Adaptive Behavior Assessment System-II, </a:t>
            </a:r>
            <a:r>
              <a:rPr lang="en-US" sz="1200" kern="1200" dirty="0" smtClean="0">
                <a:solidFill>
                  <a:schemeClr val="tx1"/>
                </a:solidFill>
                <a:effectLst/>
                <a:latin typeface="+mn-lt"/>
                <a:ea typeface="+mn-ea"/>
                <a:cs typeface="+mn-cs"/>
              </a:rPr>
              <a:t>but an accurate assessment of children’s adaptive behavior requires clinical judgment as well. </a:t>
            </a:r>
          </a:p>
          <a:p>
            <a:r>
              <a:rPr lang="en-US" sz="1200" kern="1200" dirty="0" smtClean="0">
                <a:solidFill>
                  <a:schemeClr val="tx1"/>
                </a:solidFill>
                <a:effectLst/>
                <a:latin typeface="+mn-lt"/>
                <a:ea typeface="+mn-ea"/>
                <a:cs typeface="+mn-cs"/>
              </a:rPr>
              <a:t>Laboratory investigations (e.g., genetic testing) are indicated in all patients with ID, seeking to ascertain its etiology, which may have significant implications for treatment, prognosis and prevention. The extent of these investigations will largely depend on parents’ resources and availability of these tests in the specific country.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endParaRPr lang="en-US" sz="1200" kern="1200" dirty="0" smtClean="0">
              <a:solidFill>
                <a:schemeClr val="tx1"/>
              </a:solidFill>
              <a:effectLst/>
              <a:latin typeface="+mn-lt"/>
              <a:ea typeface="+mn-ea"/>
              <a:cs typeface="+mn-cs"/>
            </a:endParaRPr>
          </a:p>
          <a:p>
            <a:pPr>
              <a:spcBef>
                <a:spcPct val="0"/>
              </a:spcBef>
            </a:pP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7E5B4-46A3-4353-BF5E-F3BDE0FE2E8F}" type="slidenum">
              <a:rPr lang="en-US"/>
              <a:pPr fontAlgn="base">
                <a:spcBef>
                  <a:spcPct val="0"/>
                </a:spcBef>
                <a:spcAft>
                  <a:spcPct val="0"/>
                </a:spcAft>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the older definition of IQ and mental age:</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Traditionally, an IQ score was obtained by dividing the mental age of the person taking the test (the age group which on average scored such a result in a random sample of the population) by the chronological age multiplied by 100. However, this method has shortcomings (e.g., it cannot be used in adults). </a:t>
            </a:r>
            <a:endParaRPr lang="en-US" dirty="0" smtClean="0"/>
          </a:p>
          <a:p>
            <a:pPr>
              <a:spcBef>
                <a:spcPct val="0"/>
              </a:spcBef>
            </a:pPr>
            <a:endParaRPr lang="en-US" dirty="0" smtClean="0"/>
          </a:p>
          <a:p>
            <a:r>
              <a:rPr lang="en-US" dirty="0" smtClean="0"/>
              <a:t>Make clear that it is important for participants to know the developmental milestones in order to estimate approximate “mental age”. Even though this might be an obsolete procedure in many HIC it might aid approximation of IQ in LAMIC if no testing is available. </a:t>
            </a:r>
          </a:p>
          <a:p>
            <a:r>
              <a:rPr lang="en-US" sz="1200" b="1" kern="1200" dirty="0" smtClean="0">
                <a:solidFill>
                  <a:schemeClr val="tx1"/>
                </a:solidFill>
                <a:effectLst/>
                <a:latin typeface="+mn-lt"/>
                <a:ea typeface="+mn-ea"/>
                <a:cs typeface="+mn-cs"/>
              </a:rPr>
              <a:t>What is a normal development? </a:t>
            </a:r>
            <a:endParaRPr lang="en-US" dirty="0" smtClean="0">
              <a:effectLst/>
            </a:endParaRPr>
          </a:p>
          <a:p>
            <a:r>
              <a:rPr lang="en-US" sz="1200" kern="1200" dirty="0" smtClean="0">
                <a:solidFill>
                  <a:schemeClr val="tx1"/>
                </a:solidFill>
                <a:effectLst/>
                <a:latin typeface="+mn-lt"/>
                <a:ea typeface="+mn-ea"/>
                <a:cs typeface="+mn-cs"/>
              </a:rPr>
              <a:t>There is a wide range of what can be considered “normal” but growth follows a certain sequence. Particular kills are expected to emerge at more or less a specific age. For a detailed description of normal developmental milestones go to Chapter A.2 or click on the picture to go to the National Dissemination Center for Children with Disabilities . </a:t>
            </a:r>
            <a:endParaRPr lang="en-US" dirty="0" smtClean="0">
              <a:effectLst/>
            </a:endParaRPr>
          </a:p>
          <a:p>
            <a:pPr>
              <a:spcBef>
                <a:spcPct val="0"/>
              </a:spcBef>
            </a:pPr>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84D9CA-3E2D-41AF-BD0C-0EEE9A5F4606}" type="slidenum">
              <a:rPr lang="en-US"/>
              <a:pPr fontAlgn="base">
                <a:spcBef>
                  <a:spcPct val="0"/>
                </a:spcBef>
                <a:spcAft>
                  <a:spcPct val="0"/>
                </a:spcAft>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the older definition of IQ and mental age</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r>
              <a:rPr lang="en-US" dirty="0" smtClean="0"/>
              <a:t>Make clear that it is important for participants to know the developmental milestones in order to estimate approximate “mental age”. Even though this might be an obsolete procedure in many HIC it might aid approximation of IQ in LAMIC if no testing is available. </a:t>
            </a:r>
          </a:p>
          <a:p>
            <a:pPr>
              <a:spcBef>
                <a:spcPct val="0"/>
              </a:spcBef>
            </a:pPr>
            <a:endParaRPr lang="en-US" dirty="0" smtClean="0"/>
          </a:p>
          <a:p>
            <a:pPr>
              <a:spcBef>
                <a:spcPct val="0"/>
              </a:spcBef>
            </a:pPr>
            <a:r>
              <a:rPr lang="en-US" dirty="0" smtClean="0"/>
              <a:t>In</a:t>
            </a:r>
            <a:r>
              <a:rPr lang="en-US" baseline="0" dirty="0" smtClean="0"/>
              <a:t> this case the developmental age is about 3-4 (according to Denver II), the chronological age 6: Thus 3.5/6 = 0.58 x 100 = estimated IQ around 60, mild ID. Please note this is a rough estimate, but  it will enable therapists to make some prognosis: the child can go to school, but might find it difficult and she might need some extra help and stimulation and/ or might need to repeat some years. She should be able to learn to read and write and learn skills. It is no use punishing her if she struggles and is behind other children in school. In contrast she should be praised for any academic effort, so that she enjoys learning and can ultimately achieve more!</a:t>
            </a: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0EC7F-FCC6-4291-A3B1-3B6872F7A6D1}" type="slidenum">
              <a:rPr lang="en-US"/>
              <a:pPr fontAlgn="base">
                <a:spcBef>
                  <a:spcPct val="0"/>
                </a:spcBef>
                <a:spcAft>
                  <a:spcPct val="0"/>
                </a:spcAft>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200" dirty="0" smtClean="0"/>
              <a:t>International standard is the WISC – not normed in some countries</a:t>
            </a:r>
          </a:p>
          <a:p>
            <a:r>
              <a:rPr lang="en-US" sz="2200" dirty="0" smtClean="0"/>
              <a:t>Use </a:t>
            </a:r>
            <a:r>
              <a:rPr lang="en-US" sz="2200" b="1" dirty="0" smtClean="0">
                <a:hlinkClick r:id="rId3"/>
              </a:rPr>
              <a:t>Denver II </a:t>
            </a:r>
            <a:r>
              <a:rPr lang="en-US" sz="2200" dirty="0" smtClean="0"/>
              <a:t>(a developmental screening test) or similar scale to assess general development of pre-school children in four domains </a:t>
            </a:r>
          </a:p>
          <a:p>
            <a:r>
              <a:rPr lang="en-US" sz="2200" dirty="0" smtClean="0"/>
              <a:t>Ask about academic functioning in older children</a:t>
            </a:r>
          </a:p>
          <a:p>
            <a:pPr lvl="1"/>
            <a:r>
              <a:rPr lang="en-US" sz="2000" dirty="0" smtClean="0"/>
              <a:t>Mild ID may be able to reach grade 2-6 status, can be taught simple reading and math skills, can gain relative independence </a:t>
            </a:r>
          </a:p>
          <a:p>
            <a:pPr lvl="1"/>
            <a:r>
              <a:rPr lang="en-US" sz="2000" dirty="0" smtClean="0"/>
              <a:t>Moderate ID may be able to speak, understand, learn self-help skills, follow commands, do unskilled work</a:t>
            </a:r>
          </a:p>
          <a:p>
            <a:pPr lvl="1"/>
            <a:r>
              <a:rPr lang="en-US" sz="2000" dirty="0" smtClean="0"/>
              <a:t>Severe ID can have some speech, assisted self-help/household chores</a:t>
            </a:r>
          </a:p>
          <a:p>
            <a:pPr lvl="1"/>
            <a:r>
              <a:rPr lang="en-US" sz="2000" dirty="0" smtClean="0"/>
              <a:t>Profound: minimal self-help, speech, dependent on adults for self care</a:t>
            </a:r>
          </a:p>
          <a:p>
            <a:r>
              <a:rPr lang="en-US" sz="2400" dirty="0" smtClean="0"/>
              <a:t>Ask parents about their estimate of developmental age</a:t>
            </a:r>
          </a:p>
          <a:p>
            <a:pPr>
              <a:spcBef>
                <a:spcPct val="0"/>
              </a:spcBef>
            </a:pPr>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98862A-BB91-4E38-9DAC-B23EE67345B4}" type="slidenum">
              <a:rPr lang="en-US"/>
              <a:pPr fontAlgn="base">
                <a:spcBef>
                  <a:spcPct val="0"/>
                </a:spcBef>
                <a:spcAft>
                  <a:spcPct val="0"/>
                </a:spcAft>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7BF907-70FE-4831-B0CA-02294F25A832}" type="slidenum">
              <a:rPr lang="en-US"/>
              <a:pPr fontAlgn="base">
                <a:spcBef>
                  <a:spcPct val="0"/>
                </a:spcBef>
                <a:spcAft>
                  <a:spcPct val="0"/>
                </a:spcAft>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7BF907-70FE-4831-B0CA-02294F25A832}" type="slidenum">
              <a:rPr lang="en-US"/>
              <a:pPr fontAlgn="base">
                <a:spcBef>
                  <a:spcPct val="0"/>
                </a:spcBef>
                <a:spcAft>
                  <a:spcPct val="0"/>
                </a:spcAft>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Among the most common conditions that can be misdiagnosed as ID are specific developmental disorders and school underachievement. In the former, children may appear developmentally disabled because they perform poorly in one or several academic skills (e.g., reading, arithmetic) when in fact they have an average IQ. In the latter, poor school performance mimicking ID may be due to other factors such as depression or school non-attendance (see Chapter C.3). Although rare, the possibility of severe environmental deprivation, which may present with similar symptoms to ID (e.g., in severely deprived and under- stimulated children in orphanages), should also be excluded. Many children with autism spectrum disorders also have ID, however, they show the specific symptoms of the autism spectrum disorder. In these cases both diagnoses should be made. </a:t>
            </a:r>
            <a:endParaRPr lang="en-US" dirty="0" smtClean="0"/>
          </a:p>
          <a:p>
            <a:endParaRPr lang="en-US" dirty="0" smtClean="0">
              <a:effectLst/>
            </a:endParaRPr>
          </a:p>
          <a:p>
            <a:pPr>
              <a:spcBef>
                <a:spcPct val="0"/>
              </a:spcBef>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AC41F4-B5A8-486D-9BEC-0CC3C5745A5F}" type="slidenum">
              <a:rPr lang="en-US"/>
              <a:pPr fontAlgn="base">
                <a:spcBef>
                  <a:spcPct val="0"/>
                </a:spcBef>
                <a:spcAft>
                  <a:spcPct val="0"/>
                </a:spcAft>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D70DBB-34A3-4CFE-8F53-789D5095B6C8}" type="slidenum">
              <a:rPr lang="en-US"/>
              <a:pPr fontAlgn="base">
                <a:spcBef>
                  <a:spcPct val="0"/>
                </a:spcBef>
                <a:spcAft>
                  <a:spcPct val="0"/>
                </a:spcAft>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GB" smtClean="0"/>
              <a:t>Emphasize the importance of asking the carers questions about their well-being.  </a:t>
            </a:r>
          </a:p>
          <a:p>
            <a:pPr>
              <a:spcBef>
                <a:spcPct val="0"/>
              </a:spcBef>
              <a:buFontTx/>
              <a:buChar char="-"/>
            </a:pPr>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0C9325-A891-4951-B4BE-11BF186F807F}" type="slidenum">
              <a:rPr lang="en-AU">
                <a:latin typeface="Arial" charset="0"/>
              </a:rPr>
              <a:pPr fontAlgn="base">
                <a:spcBef>
                  <a:spcPct val="0"/>
                </a:spcBef>
                <a:spcAft>
                  <a:spcPct val="0"/>
                </a:spcAft>
              </a:pPr>
              <a:t>31</a:t>
            </a:fld>
            <a:endParaRPr lang="en-AU">
              <a:latin typeface="Arial"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The term </a:t>
            </a:r>
            <a:r>
              <a:rPr lang="en-US" sz="1200" i="1" kern="1200" dirty="0" smtClean="0">
                <a:solidFill>
                  <a:schemeClr val="tx1"/>
                </a:solidFill>
                <a:effectLst/>
                <a:latin typeface="+mn-lt"/>
                <a:ea typeface="+mn-ea"/>
                <a:cs typeface="+mn-cs"/>
              </a:rPr>
              <a:t>intellectual disability </a:t>
            </a:r>
            <a:r>
              <a:rPr lang="en-US" sz="1200" kern="1200" dirty="0" smtClean="0">
                <a:solidFill>
                  <a:schemeClr val="tx1"/>
                </a:solidFill>
                <a:effectLst/>
                <a:latin typeface="+mn-lt"/>
                <a:ea typeface="+mn-ea"/>
                <a:cs typeface="+mn-cs"/>
              </a:rPr>
              <a:t>(ID) is increasingly being used instead of </a:t>
            </a:r>
            <a:r>
              <a:rPr lang="en-US" sz="1200" i="1" kern="1200" dirty="0" smtClean="0">
                <a:solidFill>
                  <a:schemeClr val="tx1"/>
                </a:solidFill>
                <a:effectLst/>
                <a:latin typeface="+mn-lt"/>
                <a:ea typeface="+mn-ea"/>
                <a:cs typeface="+mn-cs"/>
              </a:rPr>
              <a:t>mental retardation. </a:t>
            </a:r>
            <a:r>
              <a:rPr lang="en-US" sz="1200" kern="1200" dirty="0" smtClean="0">
                <a:solidFill>
                  <a:schemeClr val="tx1"/>
                </a:solidFill>
                <a:effectLst/>
                <a:latin typeface="+mn-lt"/>
                <a:ea typeface="+mn-ea"/>
                <a:cs typeface="+mn-cs"/>
              </a:rPr>
              <a:t>ID or mental retardation is defined as </a:t>
            </a:r>
            <a:r>
              <a:rPr lang="en-US" sz="1200" i="1" kern="1200" dirty="0" smtClean="0">
                <a:solidFill>
                  <a:schemeClr val="tx1"/>
                </a:solidFill>
                <a:effectLst/>
                <a:latin typeface="+mn-lt"/>
                <a:ea typeface="+mn-ea"/>
                <a:cs typeface="+mn-cs"/>
              </a:rPr>
              <a:t>a condition of arrested or incomplete development of the mind, which is especially characterized by impairment of skills manifested during the developmental period, which contribute to the overall level of intelligence, i.e., cognitive, language, motor, and social abilities </a:t>
            </a:r>
            <a:r>
              <a:rPr lang="en-US" sz="1200" kern="1200" dirty="0" smtClean="0">
                <a:solidFill>
                  <a:schemeClr val="tx1"/>
                </a:solidFill>
                <a:effectLst/>
                <a:latin typeface="+mn-lt"/>
                <a:ea typeface="+mn-ea"/>
                <a:cs typeface="+mn-cs"/>
              </a:rPr>
              <a:t>(World Health Organization, WHO, 1992). The American Association on Intellectual and Developmental Disabilities (AAIDD) describes ID as </a:t>
            </a:r>
            <a:r>
              <a:rPr lang="en-US" sz="1200" i="1" kern="1200" dirty="0" smtClean="0">
                <a:solidFill>
                  <a:schemeClr val="tx1"/>
                </a:solidFill>
                <a:effectLst/>
                <a:latin typeface="+mn-lt"/>
                <a:ea typeface="+mn-ea"/>
                <a:cs typeface="+mn-cs"/>
              </a:rPr>
              <a:t>characterized by significant limitations both in intellectual functioning and in adaptive behavior as expressed in conceptual, social, and practical adaptive skills</a:t>
            </a:r>
            <a:r>
              <a:rPr lang="en-US" sz="1200" kern="1200" dirty="0" smtClean="0">
                <a:solidFill>
                  <a:schemeClr val="tx1"/>
                </a:solidFill>
                <a:effectLst/>
                <a:latin typeface="+mn-lt"/>
                <a:ea typeface="+mn-ea"/>
                <a:cs typeface="+mn-cs"/>
              </a:rPr>
              <a:t>. This disability originates before age 18. In general, ID applies to the same individuals who were previously diagnosed with mental retardation in kind, level, type, duration and the need for services and supports. Every individual who is or was eligible for a diagnosis of mental retardation is eligible for a diagnosis of ID (</a:t>
            </a:r>
            <a:r>
              <a:rPr lang="en-US" sz="1200" kern="1200" dirty="0" err="1" smtClean="0">
                <a:solidFill>
                  <a:schemeClr val="tx1"/>
                </a:solidFill>
                <a:effectLst/>
                <a:latin typeface="+mn-lt"/>
                <a:ea typeface="+mn-ea"/>
                <a:cs typeface="+mn-cs"/>
              </a:rPr>
              <a:t>Schalock</a:t>
            </a:r>
            <a:r>
              <a:rPr lang="en-US" sz="1200" kern="1200" dirty="0" smtClean="0">
                <a:solidFill>
                  <a:schemeClr val="tx1"/>
                </a:solidFill>
                <a:effectLst/>
                <a:latin typeface="+mn-lt"/>
                <a:ea typeface="+mn-ea"/>
                <a:cs typeface="+mn-cs"/>
              </a:rPr>
              <a:t> et al, 2007).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ALSO:</a:t>
            </a:r>
          </a:p>
          <a:p>
            <a:r>
              <a:rPr lang="en-US" sz="1200" b="1" kern="1200" dirty="0" smtClean="0">
                <a:solidFill>
                  <a:schemeClr val="tx1"/>
                </a:solidFill>
                <a:effectLst/>
                <a:latin typeface="+mn-lt"/>
                <a:ea typeface="+mn-ea"/>
                <a:cs typeface="+mn-cs"/>
              </a:rPr>
              <a:t>Borderline intellectual functioning </a:t>
            </a:r>
            <a:endParaRPr lang="en-US" dirty="0" smtClean="0"/>
          </a:p>
          <a:p>
            <a:r>
              <a:rPr lang="en-US" sz="1200" kern="1200" dirty="0" smtClean="0">
                <a:solidFill>
                  <a:schemeClr val="tx1"/>
                </a:solidFill>
                <a:effectLst/>
                <a:latin typeface="+mn-lt"/>
                <a:ea typeface="+mn-ea"/>
                <a:cs typeface="+mn-cs"/>
              </a:rPr>
              <a:t>The boundary between “normal” and “below average” IQ is not rigid, as highlighted by the fact that psychosocial impairment is also required for a diagnosis of ID. Individuals with an IQ in the range of 71-85 − </a:t>
            </a:r>
            <a:r>
              <a:rPr lang="en-US" sz="1200" i="1" kern="1200" dirty="0" smtClean="0">
                <a:solidFill>
                  <a:schemeClr val="tx1"/>
                </a:solidFill>
                <a:effectLst/>
                <a:latin typeface="+mn-lt"/>
                <a:ea typeface="+mn-ea"/>
                <a:cs typeface="+mn-cs"/>
              </a:rPr>
              <a:t>borderline intellectual functioning</a:t>
            </a:r>
            <a:r>
              <a:rPr lang="en-US" sz="1200" kern="1200" dirty="0" smtClean="0">
                <a:solidFill>
                  <a:schemeClr val="tx1"/>
                </a:solidFill>
                <a:effectLst/>
                <a:latin typeface="+mn-lt"/>
                <a:ea typeface="+mn-ea"/>
                <a:cs typeface="+mn-cs"/>
              </a:rPr>
              <a:t>, about 7% of the population − are not impaired enough to warrant a diagnosis of ID, nevertheless they face considerable difficulties due to their limited cognitive ability. They may be able to perform day to day activities and a simple job without assistance but are more vulnerable to stressful life events and more likely to develop a psychiatric disorder as a result. </a:t>
            </a: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smtClean="0"/>
          </a:p>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33C858-563B-41DE-97F7-3A2234E0AC9E}" type="slidenum">
              <a:rPr lang="en-US"/>
              <a:pPr fontAlgn="base">
                <a:spcBef>
                  <a:spcPct val="0"/>
                </a:spcBef>
                <a:spcAft>
                  <a:spcPct val="0"/>
                </a:spcAft>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917069-2BA2-41B5-8E1B-32D764353529}" type="slidenum">
              <a:rPr lang="en-AU">
                <a:latin typeface="Arial" charset="0"/>
              </a:rPr>
              <a:pPr fontAlgn="base">
                <a:spcBef>
                  <a:spcPct val="0"/>
                </a:spcBef>
                <a:spcAft>
                  <a:spcPct val="0"/>
                </a:spcAft>
              </a:pPr>
              <a:t>32</a:t>
            </a:fld>
            <a:endParaRPr lang="en-AU">
              <a:latin typeface="Arial"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Challenging behaviors </a:t>
            </a:r>
            <a:r>
              <a:rPr lang="en-US" sz="1200" kern="1200" dirty="0" smtClean="0">
                <a:solidFill>
                  <a:schemeClr val="tx1"/>
                </a:solidFill>
                <a:effectLst/>
                <a:latin typeface="+mn-lt"/>
                <a:ea typeface="+mn-ea"/>
                <a:cs typeface="+mn-cs"/>
              </a:rPr>
              <a:t>is a term used to describe comportment that interferes with the daily life of individuals with ID and their </a:t>
            </a:r>
            <a:r>
              <a:rPr lang="en-US" sz="1200" kern="1200" dirty="0" err="1" smtClean="0">
                <a:solidFill>
                  <a:schemeClr val="tx1"/>
                </a:solidFill>
                <a:effectLst/>
                <a:latin typeface="+mn-lt"/>
                <a:ea typeface="+mn-ea"/>
                <a:cs typeface="+mn-cs"/>
              </a:rPr>
              <a:t>carers</a:t>
            </a:r>
            <a:r>
              <a:rPr lang="en-US" sz="1200" kern="1200" dirty="0" smtClean="0">
                <a:solidFill>
                  <a:schemeClr val="tx1"/>
                </a:solidFill>
                <a:effectLst/>
                <a:latin typeface="+mn-lt"/>
                <a:ea typeface="+mn-ea"/>
                <a:cs typeface="+mn-cs"/>
              </a:rPr>
              <a:t>, reduce their quality of life and survival. These represent a wide range of problems that includes, among others, aggression, self-injury (such as head banging or ingestion or inhalation of foreign bodies), destroying objects, non-compliance, idiosyncratic habits (e.g., restricted range of foods), and socially inappropriate behavior. These problems frequently result in </a:t>
            </a:r>
            <a:r>
              <a:rPr lang="en-US" sz="1200" kern="1200" dirty="0" err="1" smtClean="0">
                <a:solidFill>
                  <a:schemeClr val="tx1"/>
                </a:solidFill>
                <a:effectLst/>
                <a:latin typeface="+mn-lt"/>
                <a:ea typeface="+mn-ea"/>
                <a:cs typeface="+mn-cs"/>
              </a:rPr>
              <a:t>carers</a:t>
            </a:r>
            <a:r>
              <a:rPr lang="en-US" sz="1200" kern="1200" dirty="0" smtClean="0">
                <a:solidFill>
                  <a:schemeClr val="tx1"/>
                </a:solidFill>
                <a:effectLst/>
                <a:latin typeface="+mn-lt"/>
                <a:ea typeface="+mn-ea"/>
                <a:cs typeface="+mn-cs"/>
              </a:rPr>
              <a:t> seeking medical help and can easily overwhelm families’ ability to cope with and care for these young people, often resulting in rejection or, in more severe cases, institutionalization. </a:t>
            </a:r>
            <a:endParaRPr lang="en-US" dirty="0" smtClean="0"/>
          </a:p>
          <a:p>
            <a:r>
              <a:rPr lang="en-US" sz="1200" kern="1200" dirty="0" smtClean="0">
                <a:solidFill>
                  <a:schemeClr val="tx1"/>
                </a:solidFill>
                <a:effectLst/>
                <a:latin typeface="+mn-lt"/>
                <a:ea typeface="+mn-ea"/>
                <a:cs typeface="+mn-cs"/>
              </a:rPr>
              <a:t>As in non-ID individuals, challenging behaviors serve a function and they are maintained or reinforced if the person with ID is successful in altering their internal or external environment through their behavior – such as by gaining attention, avoiding duties or demands, achieving access to preferred activities or objects or control over their own life, sensory feedback (e.g. hand flapping, eye poking), and reduction of arousal and anxiety. The causes of challenging behavior are complex and include: </a:t>
            </a:r>
            <a:endParaRPr lang="en-US" dirty="0" smtClean="0"/>
          </a:p>
          <a:p>
            <a:r>
              <a:rPr lang="en-US" sz="1200" kern="1200" dirty="0" smtClean="0">
                <a:solidFill>
                  <a:schemeClr val="tx1"/>
                </a:solidFill>
                <a:effectLst/>
                <a:latin typeface="+mn-lt"/>
                <a:ea typeface="+mn-ea"/>
                <a:cs typeface="+mn-cs"/>
              </a:rPr>
              <a:t>• Medical </a:t>
            </a:r>
            <a:endParaRPr lang="en-US" dirty="0" smtClean="0"/>
          </a:p>
          <a:p>
            <a:r>
              <a:rPr lang="en-US" sz="1200" kern="1200" dirty="0" smtClean="0">
                <a:solidFill>
                  <a:schemeClr val="tx1"/>
                </a:solidFill>
                <a:effectLst/>
                <a:latin typeface="+mn-lt"/>
                <a:ea typeface="+mn-ea"/>
                <a:cs typeface="+mn-cs"/>
              </a:rPr>
              <a:t>−  Unrecognized pain or discomfort </a:t>
            </a:r>
            <a:endParaRPr lang="en-US" dirty="0" smtClean="0">
              <a:effectLst/>
            </a:endParaRPr>
          </a:p>
          <a:p>
            <a:r>
              <a:rPr lang="en-US" sz="1200" kern="1200" dirty="0" smtClean="0">
                <a:solidFill>
                  <a:schemeClr val="tx1"/>
                </a:solidFill>
                <a:effectLst/>
                <a:latin typeface="+mn-lt"/>
                <a:ea typeface="+mn-ea"/>
                <a:cs typeface="+mn-cs"/>
              </a:rPr>
              <a:t>−  Side effects of medications </a:t>
            </a:r>
            <a:endParaRPr lang="en-US" dirty="0" smtClean="0">
              <a:effectLst/>
            </a:endParaRPr>
          </a:p>
          <a:p>
            <a:r>
              <a:rPr lang="en-US" sz="1200" kern="1200" dirty="0" smtClean="0">
                <a:solidFill>
                  <a:schemeClr val="tx1"/>
                </a:solidFill>
                <a:effectLst/>
                <a:latin typeface="+mn-lt"/>
                <a:ea typeface="+mn-ea"/>
                <a:cs typeface="+mn-cs"/>
              </a:rPr>
              <a:t>−  Substance abuse </a:t>
            </a:r>
            <a:endParaRPr lang="en-US" dirty="0" smtClean="0">
              <a:effectLst/>
            </a:endParaRPr>
          </a:p>
          <a:p>
            <a:r>
              <a:rPr lang="en-US" sz="1200" kern="1200" dirty="0" smtClean="0">
                <a:solidFill>
                  <a:schemeClr val="tx1"/>
                </a:solidFill>
                <a:effectLst/>
                <a:latin typeface="+mn-lt"/>
                <a:ea typeface="+mn-ea"/>
                <a:cs typeface="+mn-cs"/>
              </a:rPr>
              <a:t>−  Physical illnesses such as epilepsy </a:t>
            </a:r>
            <a:endParaRPr lang="en-US" dirty="0" smtClean="0">
              <a:effectLst/>
            </a:endParaRPr>
          </a:p>
          <a:p>
            <a:r>
              <a:rPr lang="en-US" sz="1200" kern="1200" dirty="0" smtClean="0">
                <a:solidFill>
                  <a:schemeClr val="tx1"/>
                </a:solidFill>
                <a:effectLst/>
                <a:latin typeface="+mn-lt"/>
                <a:ea typeface="+mn-ea"/>
                <a:cs typeface="+mn-cs"/>
              </a:rPr>
              <a:t>−  Behavioral phenotypes specific for a syndrome </a:t>
            </a:r>
            <a:endParaRPr lang="en-US" dirty="0" smtClean="0">
              <a:effectLst/>
            </a:endParaRPr>
          </a:p>
          <a:p>
            <a:r>
              <a:rPr lang="en-US" sz="1200" i="1" kern="1200" dirty="0" smtClean="0">
                <a:solidFill>
                  <a:schemeClr val="tx1"/>
                </a:solidFill>
                <a:effectLst/>
                <a:latin typeface="+mn-lt"/>
                <a:ea typeface="+mn-ea"/>
                <a:cs typeface="+mn-cs"/>
              </a:rPr>
              <a:t>Dual diagnosis. As already highlighted, intellectually disabled young people have higher rates of psychiatric disorder. A comorbid psychiatric illness (often referred to as “dual diagnosis”) occurs in about half of individuals with ID, the more frequent being ADHD, depression, autism and conduct problems, but schizophrenia and bipolar disorder also occur at least as often as in the non-ID population. Psychiatric illnesses like schizophrenia, depression and obsessive compulsive disorder present with roughly the same features in those with mild ID as in other people. However, recognition can be difficult in youth with moderate and severe ID, who tend to display more disorganized, unpredictable and difficult to understand symptoms, compounded by inability to describe their experiences: </a:t>
            </a:r>
          </a:p>
          <a:p>
            <a:r>
              <a:rPr lang="en-US" sz="1200" kern="1200" dirty="0" smtClean="0">
                <a:solidFill>
                  <a:schemeClr val="tx1"/>
                </a:solidFill>
                <a:effectLst/>
                <a:latin typeface="+mn-lt"/>
                <a:ea typeface="+mn-ea"/>
                <a:cs typeface="+mn-cs"/>
              </a:rPr>
              <a:t>Depression may present as withdrawn behavior, irritability and aggression </a:t>
            </a:r>
            <a:endParaRPr lang="en-US" dirty="0" smtClean="0">
              <a:effectLst/>
            </a:endParaRPr>
          </a:p>
          <a:p>
            <a:r>
              <a:rPr lang="en-US" sz="1200" kern="1200" dirty="0" smtClean="0">
                <a:solidFill>
                  <a:schemeClr val="tx1"/>
                </a:solidFill>
                <a:effectLst/>
                <a:latin typeface="+mn-lt"/>
                <a:ea typeface="+mn-ea"/>
                <a:cs typeface="+mn-cs"/>
              </a:rPr>
              <a:t>−  Manic episodes may present as distinct periods in which the youth with ID absconds, becomes boisterous, irritable or disinhibited </a:t>
            </a:r>
            <a:endParaRPr lang="en-US" dirty="0" smtClean="0">
              <a:effectLst/>
            </a:endParaRPr>
          </a:p>
          <a:p>
            <a:r>
              <a:rPr lang="en-US" sz="1200" kern="1200" dirty="0" smtClean="0">
                <a:solidFill>
                  <a:schemeClr val="tx1"/>
                </a:solidFill>
                <a:effectLst/>
                <a:latin typeface="+mn-lt"/>
                <a:ea typeface="+mn-ea"/>
                <a:cs typeface="+mn-cs"/>
              </a:rPr>
              <a:t>−  Aggression without clear precipitants and associated with bizarre behaviors suggestive of hallucinations or suspiciousness could suggest schizophrenia. </a:t>
            </a:r>
            <a:endParaRPr lang="en-US" dirty="0" smtClean="0">
              <a:effectLst/>
            </a:endParaRPr>
          </a:p>
          <a:p>
            <a:r>
              <a:rPr lang="en-US" sz="1200" kern="1200" dirty="0" smtClean="0">
                <a:solidFill>
                  <a:schemeClr val="tx1"/>
                </a:solidFill>
                <a:effectLst/>
                <a:latin typeface="+mn-lt"/>
                <a:ea typeface="+mn-ea"/>
                <a:cs typeface="+mn-cs"/>
              </a:rPr>
              <a:t>The existence of a family history of psychiatric illness such as schizophrenia or mood disorders may raise the suspicion. Timely identification and treatment of these comorbid conditions reduce disability, family burden and improve quality of life. There are questionnaires available that can help clinicians in the assessment of comorbid psychiatric problems such as the Developmental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Checklist (DBC; </a:t>
            </a:r>
            <a:r>
              <a:rPr lang="en-US" sz="1200" kern="1200" dirty="0" err="1" smtClean="0">
                <a:solidFill>
                  <a:schemeClr val="tx1"/>
                </a:solidFill>
                <a:effectLst/>
                <a:latin typeface="+mn-lt"/>
                <a:ea typeface="+mn-ea"/>
                <a:cs typeface="+mn-cs"/>
              </a:rPr>
              <a:t>Einfeld</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Tonge</a:t>
            </a:r>
            <a:r>
              <a:rPr lang="en-US" sz="1200" kern="1200" dirty="0" smtClean="0">
                <a:solidFill>
                  <a:schemeClr val="tx1"/>
                </a:solidFill>
                <a:effectLst/>
                <a:latin typeface="+mn-lt"/>
                <a:ea typeface="+mn-ea"/>
                <a:cs typeface="+mn-cs"/>
              </a:rPr>
              <a:t>, 2002) a 96-item inventory, and the Aberrant Behavior Checklist (ABC; </a:t>
            </a:r>
            <a:r>
              <a:rPr lang="en-US" sz="1200" kern="1200" dirty="0" err="1" smtClean="0">
                <a:solidFill>
                  <a:schemeClr val="tx1"/>
                </a:solidFill>
                <a:effectLst/>
                <a:latin typeface="+mn-lt"/>
                <a:ea typeface="+mn-ea"/>
                <a:cs typeface="+mn-cs"/>
              </a:rPr>
              <a:t>Aman</a:t>
            </a:r>
            <a:r>
              <a:rPr lang="en-US" sz="1200" kern="1200" dirty="0" smtClean="0">
                <a:solidFill>
                  <a:schemeClr val="tx1"/>
                </a:solidFill>
                <a:effectLst/>
                <a:latin typeface="+mn-lt"/>
                <a:ea typeface="+mn-ea"/>
                <a:cs typeface="+mn-cs"/>
              </a:rPr>
              <a:t> et al, 1985), a 58-item questionnaire. </a:t>
            </a:r>
            <a:endParaRPr lang="en-US" dirty="0" smtClean="0">
              <a:effectLst/>
            </a:endParaRPr>
          </a:p>
          <a:p>
            <a:r>
              <a:rPr lang="en-US" sz="1200" kern="1200" dirty="0" smtClean="0">
                <a:solidFill>
                  <a:schemeClr val="tx1"/>
                </a:solidFill>
                <a:effectLst/>
                <a:latin typeface="+mn-lt"/>
                <a:ea typeface="+mn-ea"/>
                <a:cs typeface="+mn-cs"/>
              </a:rPr>
              <a:t>Environmental </a:t>
            </a:r>
          </a:p>
          <a:p>
            <a:pPr lvl="1"/>
            <a:r>
              <a:rPr lang="en-US" sz="1200" kern="1200" dirty="0" smtClean="0">
                <a:solidFill>
                  <a:schemeClr val="tx1"/>
                </a:solidFill>
                <a:effectLst/>
                <a:latin typeface="+mn-lt"/>
                <a:ea typeface="+mn-ea"/>
                <a:cs typeface="+mn-cs"/>
              </a:rPr>
              <a:t>−  Problems in the living and working environment (e.g., lack of stimulation, family conflict, bullying) </a:t>
            </a:r>
          </a:p>
          <a:p>
            <a:pPr lvl="1"/>
            <a:r>
              <a:rPr lang="en-US" sz="1200" kern="1200" dirty="0" smtClean="0">
                <a:solidFill>
                  <a:schemeClr val="tx1"/>
                </a:solidFill>
                <a:effectLst/>
                <a:latin typeface="+mn-lt"/>
                <a:ea typeface="+mn-ea"/>
                <a:cs typeface="+mn-cs"/>
              </a:rPr>
              <a:t>−  Life events (e.g., change of school, death or separation) </a:t>
            </a:r>
          </a:p>
          <a:p>
            <a:pPr lvl="1"/>
            <a:r>
              <a:rPr lang="en-US" sz="1200" kern="1200" dirty="0" smtClean="0">
                <a:solidFill>
                  <a:schemeClr val="tx1"/>
                </a:solidFill>
                <a:effectLst/>
                <a:latin typeface="+mn-lt"/>
                <a:ea typeface="+mn-ea"/>
                <a:cs typeface="+mn-cs"/>
              </a:rPr>
              <a:t>−  Communication issues (e.g., inability to communicate, </a:t>
            </a:r>
            <a:r>
              <a:rPr lang="en-US" sz="1200" kern="1200" dirty="0" err="1" smtClean="0">
                <a:solidFill>
                  <a:schemeClr val="tx1"/>
                </a:solidFill>
                <a:effectLst/>
                <a:latin typeface="+mn-lt"/>
                <a:ea typeface="+mn-ea"/>
                <a:cs typeface="+mn-cs"/>
              </a:rPr>
              <a:t>carers</a:t>
            </a:r>
            <a:r>
              <a:rPr lang="en-US" sz="1200" kern="1200" dirty="0" smtClean="0">
                <a:solidFill>
                  <a:schemeClr val="tx1"/>
                </a:solidFill>
                <a:effectLst/>
                <a:latin typeface="+mn-lt"/>
                <a:ea typeface="+mn-ea"/>
                <a:cs typeface="+mn-cs"/>
              </a:rPr>
              <a:t> not attuned to the young person’s needs, inappropriate management that reinforces challenging behavior) </a:t>
            </a:r>
          </a:p>
          <a:p>
            <a:pPr lvl="1"/>
            <a:r>
              <a:rPr lang="en-US" sz="1200" kern="1200" dirty="0" smtClean="0">
                <a:solidFill>
                  <a:schemeClr val="tx1"/>
                </a:solidFill>
                <a:effectLst/>
                <a:latin typeface="+mn-lt"/>
                <a:ea typeface="+mn-ea"/>
                <a:cs typeface="+mn-cs"/>
              </a:rPr>
              <a:t>−  Life stages (e.g., puberty) </a:t>
            </a:r>
          </a:p>
          <a:p>
            <a:r>
              <a:rPr lang="en-US" sz="1200" kern="1200" dirty="0" smtClean="0">
                <a:solidFill>
                  <a:schemeClr val="tx1"/>
                </a:solidFill>
                <a:effectLst/>
                <a:latin typeface="+mn-lt"/>
                <a:ea typeface="+mn-ea"/>
                <a:cs typeface="+mn-cs"/>
              </a:rPr>
              <a:t>Behavior serves a function or purpose for the person. Challenging behaviors are maintained if the person is successful in altering their internal or external environment through their behavior. </a:t>
            </a:r>
            <a:endParaRPr lang="en-US" dirty="0" smtClean="0"/>
          </a:p>
          <a:p>
            <a:r>
              <a:rPr lang="en-US" sz="1200" b="1" i="1" kern="1200" dirty="0" smtClean="0">
                <a:solidFill>
                  <a:schemeClr val="tx1"/>
                </a:solidFill>
                <a:effectLst/>
                <a:latin typeface="+mn-lt"/>
                <a:ea typeface="+mn-ea"/>
                <a:cs typeface="+mn-cs"/>
              </a:rPr>
              <a:t>Management of challenging behaviors </a:t>
            </a:r>
            <a:endParaRPr lang="en-US" dirty="0" smtClean="0"/>
          </a:p>
          <a:p>
            <a:r>
              <a:rPr lang="en-US" sz="1200" kern="1200" dirty="0" smtClean="0">
                <a:solidFill>
                  <a:schemeClr val="tx1"/>
                </a:solidFill>
                <a:effectLst/>
                <a:latin typeface="+mn-lt"/>
                <a:ea typeface="+mn-ea"/>
                <a:cs typeface="+mn-cs"/>
              </a:rPr>
              <a:t>People with ID and challenging behaviors or dual diagnosis are one of the most disadvantaged groups in most countries, very often receiving substandard care. One of the key roles of mental health professionals dealing with people with ID is the management of challenging behaviors. This requires considerable time, experience and skill. The starting point is to ascertain whether there are treatable causes (as listed above) and to conduct a behavior analysis. The settings in which problems occur can be the home, school or vocational training place, respite care facility or institution. Behavior analysis includes: </a:t>
            </a:r>
            <a:endParaRPr lang="en-US" dirty="0" smtClean="0"/>
          </a:p>
          <a:p>
            <a:r>
              <a:rPr lang="en-US" sz="1200" kern="1200" dirty="0" smtClean="0">
                <a:solidFill>
                  <a:schemeClr val="tx1"/>
                </a:solidFill>
                <a:effectLst/>
                <a:latin typeface="+mn-lt"/>
                <a:ea typeface="+mn-ea"/>
                <a:cs typeface="+mn-cs"/>
              </a:rPr>
              <a:t>A detailed description of the challenging behavior </a:t>
            </a:r>
          </a:p>
          <a:p>
            <a:r>
              <a:rPr lang="en-US" sz="1200" kern="1200" dirty="0" smtClean="0">
                <a:solidFill>
                  <a:schemeClr val="tx1"/>
                </a:solidFill>
                <a:effectLst/>
                <a:latin typeface="+mn-lt"/>
                <a:ea typeface="+mn-ea"/>
                <a:cs typeface="+mn-cs"/>
              </a:rPr>
              <a:t>When and where does it take place (time, place, activity, context) </a:t>
            </a:r>
          </a:p>
          <a:p>
            <a:r>
              <a:rPr lang="en-US" sz="1200" kern="1200" dirty="0" smtClean="0">
                <a:solidFill>
                  <a:schemeClr val="tx1"/>
                </a:solidFill>
                <a:effectLst/>
                <a:latin typeface="+mn-lt"/>
                <a:ea typeface="+mn-ea"/>
                <a:cs typeface="+mn-cs"/>
              </a:rPr>
              <a:t>The sequence of events and interactions with others: possible triggers, how others respond, do these responses reinforce the behavior? </a:t>
            </a:r>
          </a:p>
          <a:p>
            <a:r>
              <a:rPr lang="en-US" sz="1200" kern="1200" dirty="0" smtClean="0">
                <a:solidFill>
                  <a:schemeClr val="tx1"/>
                </a:solidFill>
                <a:effectLst/>
                <a:latin typeface="+mn-lt"/>
                <a:ea typeface="+mn-ea"/>
                <a:cs typeface="+mn-cs"/>
              </a:rPr>
              <a:t>Skill factors (or lack of) involved </a:t>
            </a:r>
          </a:p>
          <a:p>
            <a:r>
              <a:rPr lang="en-US" sz="1200" kern="1200" dirty="0" smtClean="0">
                <a:solidFill>
                  <a:schemeClr val="tx1"/>
                </a:solidFill>
                <a:effectLst/>
                <a:latin typeface="+mn-lt"/>
                <a:ea typeface="+mn-ea"/>
                <a:cs typeface="+mn-cs"/>
              </a:rPr>
              <a:t>Potential needs met by the challenging behaviors. </a:t>
            </a:r>
          </a:p>
          <a:p>
            <a:r>
              <a:rPr lang="en-US" sz="1200" kern="1200" dirty="0" smtClean="0">
                <a:solidFill>
                  <a:schemeClr val="tx1"/>
                </a:solidFill>
                <a:effectLst/>
                <a:latin typeface="+mn-lt"/>
                <a:ea typeface="+mn-ea"/>
                <a:cs typeface="+mn-cs"/>
              </a:rPr>
              <a:t>Once this is understood, a behavior intervention plan can be designed to address the problem. The first goal will be to ensure the safety of the child with ID and of the family or </a:t>
            </a:r>
            <a:r>
              <a:rPr lang="en-US" sz="1200" kern="1200" dirty="0" err="1" smtClean="0">
                <a:solidFill>
                  <a:schemeClr val="tx1"/>
                </a:solidFill>
                <a:effectLst/>
                <a:latin typeface="+mn-lt"/>
                <a:ea typeface="+mn-ea"/>
                <a:cs typeface="+mn-cs"/>
              </a:rPr>
              <a:t>carers</a:t>
            </a:r>
            <a:r>
              <a:rPr lang="en-US" sz="1200" kern="1200" dirty="0" smtClean="0">
                <a:solidFill>
                  <a:schemeClr val="tx1"/>
                </a:solidFill>
                <a:effectLst/>
                <a:latin typeface="+mn-lt"/>
                <a:ea typeface="+mn-ea"/>
                <a:cs typeface="+mn-cs"/>
              </a:rPr>
              <a:t>. The second would be to extinguish the undesirable behavior. In most cases this will involve families, teachers or workers in institutions, taking into consideration the family’s needs, strengths and weaknesses, and often supporting and empowering them. Educating, helping and engaging the support network is essential for success.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Developmental disorders are lifelong conditions and there are no effective drugs to address the problem. </a:t>
            </a:r>
          </a:p>
          <a:p>
            <a:pPr>
              <a:spcBef>
                <a:spcPct val="0"/>
              </a:spcBef>
              <a:buFontTx/>
              <a:buChar char="-"/>
            </a:pPr>
            <a:r>
              <a:rPr lang="en-US" smtClean="0"/>
              <a:t>What can primary health care providers do in these cases? </a:t>
            </a:r>
          </a:p>
          <a:p>
            <a:pPr>
              <a:spcBef>
                <a:spcPct val="0"/>
              </a:spcBef>
              <a:buFontTx/>
              <a:buChar char="-"/>
            </a:pPr>
            <a:r>
              <a:rPr lang="en-US" smtClean="0"/>
              <a:t>Here is a summary of the main objectives for the management of developmental disorders at the primary health care level. </a:t>
            </a:r>
          </a:p>
          <a:p>
            <a:pPr>
              <a:spcBef>
                <a:spcPct val="0"/>
              </a:spcBef>
              <a:buFontTx/>
              <a:buChar char="-"/>
            </a:pPr>
            <a:r>
              <a:rPr lang="en-US" smtClean="0"/>
              <a:t>Emphasize the importance of providing explanations for the problem and guidance to parents.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7A49A9-5A11-48B0-875E-8772F1079600}" type="slidenum">
              <a:rPr lang="en-US"/>
              <a:pPr fontAlgn="base">
                <a:spcBef>
                  <a:spcPct val="0"/>
                </a:spcBef>
                <a:spcAft>
                  <a:spcPct val="0"/>
                </a:spcAft>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r>
              <a:rPr lang="en-US" dirty="0" smtClean="0"/>
              <a:t>Source: </a:t>
            </a:r>
            <a:r>
              <a:rPr lang="en-US" dirty="0" smtClean="0">
                <a:cs typeface="Arial" charset="0"/>
              </a:rPr>
              <a:t>Care for Child Development: improving the care of young children. Counseling Cards. WHO and UNICEF, 2012</a:t>
            </a:r>
          </a:p>
          <a:p>
            <a:pPr>
              <a:spcBef>
                <a:spcPct val="0"/>
              </a:spcBef>
            </a:pPr>
            <a:endParaRPr lang="en-US" dirty="0"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01AD0C-D5A9-4FF5-A661-B66E2D09E069}" type="slidenum">
              <a:rPr lang="en-US">
                <a:solidFill>
                  <a:srgbClr val="000000"/>
                </a:solidFill>
              </a:rPr>
              <a:pPr fontAlgn="base">
                <a:spcBef>
                  <a:spcPct val="0"/>
                </a:spcBef>
                <a:spcAft>
                  <a:spcPct val="0"/>
                </a:spcAft>
              </a:pPr>
              <a:t>35</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Medication is often used (probably overused; Branford, 1994) in the treatment of people with ID. Because mental health professionals are often consulted in crisis situations, medication may be prescribed in an ad hoc basis to deal with the crisis, when medication should optimally be used after a comprehensive assessment and as part of an overall treatment plan in which behavioral management and involvement of the family are essential (see above). The particular issues of informed consent in this population should also be taken into account. </a:t>
            </a:r>
            <a:endParaRPr lang="en-US" dirty="0" smtClean="0">
              <a:effectLst/>
            </a:endParaRPr>
          </a:p>
          <a:p>
            <a:r>
              <a:rPr lang="en-US" sz="1200" kern="1200" dirty="0" smtClean="0">
                <a:solidFill>
                  <a:schemeClr val="tx1"/>
                </a:solidFill>
                <a:effectLst/>
                <a:latin typeface="+mn-lt"/>
                <a:ea typeface="+mn-ea"/>
                <a:cs typeface="+mn-cs"/>
              </a:rPr>
              <a:t>Smaller doses than those typical in non-ID patients should be used – people with ID generally have more medical problems and are more sensitive to the side effects of drugs. Therefore it is wise to start with a very low dose and gradually increase it according to response and side effects. </a:t>
            </a:r>
            <a:endParaRPr lang="en-US" dirty="0" smtClean="0">
              <a:effectLst/>
            </a:endParaRPr>
          </a:p>
          <a:p>
            <a:r>
              <a:rPr lang="en-US" sz="1200" kern="1200" dirty="0" smtClean="0">
                <a:solidFill>
                  <a:schemeClr val="tx1"/>
                </a:solidFill>
                <a:effectLst/>
                <a:latin typeface="+mn-lt"/>
                <a:ea typeface="+mn-ea"/>
                <a:cs typeface="+mn-cs"/>
              </a:rPr>
              <a:t>Use of medications in this group is largely based on clinical experience rather than trial data. In the absence of controlled trial data, antipsychotics, antidepressants, mood stabilizers and other psychotropic medications should be used for the same indications as for children without ID, with the precautions listed above. The growth in the use of second generation antipsychotics, particularly for the management of challenging behaviors, is of concern. While some trial data in children (Snyder et al, 2002) – not replicated in adults (</a:t>
            </a:r>
            <a:r>
              <a:rPr lang="en-US" sz="1200" kern="1200" dirty="0" err="1" smtClean="0">
                <a:solidFill>
                  <a:schemeClr val="tx1"/>
                </a:solidFill>
                <a:effectLst/>
                <a:latin typeface="+mn-lt"/>
                <a:ea typeface="+mn-ea"/>
                <a:cs typeface="+mn-cs"/>
              </a:rPr>
              <a:t>Tyrer</a:t>
            </a:r>
            <a:r>
              <a:rPr lang="en-US" sz="1200" kern="1200" dirty="0" smtClean="0">
                <a:solidFill>
                  <a:schemeClr val="tx1"/>
                </a:solidFill>
                <a:effectLst/>
                <a:latin typeface="+mn-lt"/>
                <a:ea typeface="+mn-ea"/>
                <a:cs typeface="+mn-cs"/>
              </a:rPr>
              <a:t> et al, 2008) – suggest </a:t>
            </a:r>
            <a:endParaRPr lang="en-US" dirty="0" smtClean="0">
              <a:effectLst/>
            </a:endParaRPr>
          </a:p>
          <a:p>
            <a:r>
              <a:rPr lang="en-US" sz="1200" kern="1200" dirty="0" smtClean="0">
                <a:solidFill>
                  <a:schemeClr val="tx1"/>
                </a:solidFill>
                <a:effectLst/>
                <a:latin typeface="+mn-lt"/>
                <a:ea typeface="+mn-ea"/>
                <a:cs typeface="+mn-cs"/>
              </a:rPr>
              <a:t>that they may be useful in the short term, there are growing concerns about their long-term use because of side effects (e.g., metabolic syndrome). </a:t>
            </a:r>
            <a:endParaRPr lang="en-US" dirty="0" smtClean="0"/>
          </a:p>
          <a:p>
            <a:r>
              <a:rPr lang="en-US" sz="1200" i="1" kern="1200" dirty="0" smtClean="0">
                <a:solidFill>
                  <a:schemeClr val="tx1"/>
                </a:solidFill>
                <a:effectLst/>
                <a:latin typeface="+mn-lt"/>
                <a:ea typeface="+mn-ea"/>
                <a:cs typeface="+mn-cs"/>
              </a:rPr>
              <a:t>Agents that reduce sexual desire </a:t>
            </a:r>
            <a:r>
              <a:rPr lang="en-US" sz="1200" kern="1200" dirty="0" smtClean="0">
                <a:solidFill>
                  <a:schemeClr val="tx1"/>
                </a:solidFill>
                <a:effectLst/>
                <a:latin typeface="+mn-lt"/>
                <a:ea typeface="+mn-ea"/>
                <a:cs typeface="+mn-cs"/>
              </a:rPr>
              <a:t>are of special relevance to adolescents with ID because they occasionally display inappropriate, difficult to control sexual behavior. This can cause alarm and may result in restrictions to their freedom. Although the use such medications (e.g., </a:t>
            </a:r>
            <a:r>
              <a:rPr lang="en-US" sz="1200" kern="1200" dirty="0" err="1" smtClean="0">
                <a:solidFill>
                  <a:schemeClr val="tx1"/>
                </a:solidFill>
                <a:effectLst/>
                <a:latin typeface="+mn-lt"/>
                <a:ea typeface="+mn-ea"/>
                <a:cs typeface="+mn-cs"/>
              </a:rPr>
              <a:t>cypropterone</a:t>
            </a:r>
            <a:r>
              <a:rPr lang="en-US" sz="1200" kern="1200" dirty="0" smtClean="0">
                <a:solidFill>
                  <a:schemeClr val="tx1"/>
                </a:solidFill>
                <a:effectLst/>
                <a:latin typeface="+mn-lt"/>
                <a:ea typeface="+mn-ea"/>
                <a:cs typeface="+mn-cs"/>
              </a:rPr>
              <a:t>, testosterone antagonists) pose significant ethical challenges, they are increasingly prescribed for this purpose (Reilly et al, 2000). </a:t>
            </a:r>
            <a:endParaRPr lang="en-US" dirty="0" smtClean="0"/>
          </a:p>
          <a:p>
            <a:pPr>
              <a:spcBef>
                <a:spcPct val="0"/>
              </a:spcBef>
            </a:pPr>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D332B6-F7C1-48D6-ABB6-0BF3E79ADC04}" type="slidenum">
              <a:rPr lang="en-US"/>
              <a:pPr fontAlgn="base">
                <a:spcBef>
                  <a:spcPct val="0"/>
                </a:spcBef>
                <a:spcAft>
                  <a:spcPct val="0"/>
                </a:spcAft>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7324C5-C600-4315-911B-6551A0243F8F}" type="slidenum">
              <a:rPr lang="en-US"/>
              <a:pPr fontAlgn="base">
                <a:spcBef>
                  <a:spcPct val="0"/>
                </a:spcBef>
                <a:spcAft>
                  <a:spcPct val="0"/>
                </a:spcAft>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lvl="1">
              <a:lnSpc>
                <a:spcPct val="80000"/>
              </a:lnSpc>
            </a:pPr>
            <a:r>
              <a:rPr lang="en-US" sz="2000" dirty="0" smtClean="0"/>
              <a:t>Prenatal</a:t>
            </a:r>
          </a:p>
          <a:p>
            <a:pPr lvl="2">
              <a:lnSpc>
                <a:spcPct val="80000"/>
              </a:lnSpc>
            </a:pPr>
            <a:r>
              <a:rPr lang="en-US" sz="2000" dirty="0" smtClean="0"/>
              <a:t>avoid exposure to harmful substances, </a:t>
            </a:r>
          </a:p>
          <a:p>
            <a:pPr lvl="2">
              <a:lnSpc>
                <a:spcPct val="80000"/>
              </a:lnSpc>
            </a:pPr>
            <a:r>
              <a:rPr lang="en-US" sz="2000" dirty="0" smtClean="0"/>
              <a:t>Avoid/treat infection incl. HIV</a:t>
            </a:r>
          </a:p>
          <a:p>
            <a:pPr lvl="1">
              <a:lnSpc>
                <a:spcPct val="80000"/>
              </a:lnSpc>
            </a:pPr>
            <a:r>
              <a:rPr lang="en-US" sz="2000" dirty="0" err="1" smtClean="0"/>
              <a:t>Peri</a:t>
            </a:r>
            <a:r>
              <a:rPr lang="en-US" sz="2000" dirty="0" smtClean="0"/>
              <a:t>-natal </a:t>
            </a:r>
          </a:p>
          <a:p>
            <a:pPr lvl="2">
              <a:lnSpc>
                <a:spcPct val="80000"/>
              </a:lnSpc>
            </a:pPr>
            <a:r>
              <a:rPr lang="en-US" sz="2000" dirty="0" smtClean="0"/>
              <a:t>Safe delivery</a:t>
            </a:r>
          </a:p>
          <a:p>
            <a:pPr lvl="2">
              <a:lnSpc>
                <a:spcPct val="80000"/>
              </a:lnSpc>
            </a:pPr>
            <a:r>
              <a:rPr lang="en-US" sz="2000" dirty="0" smtClean="0"/>
              <a:t>neo-natal screening(PKU</a:t>
            </a:r>
          </a:p>
          <a:p>
            <a:pPr lvl="1">
              <a:lnSpc>
                <a:spcPct val="80000"/>
              </a:lnSpc>
            </a:pPr>
            <a:r>
              <a:rPr lang="en-US" sz="2000" dirty="0" smtClean="0"/>
              <a:t>Post-natal: </a:t>
            </a:r>
          </a:p>
          <a:p>
            <a:pPr lvl="2">
              <a:lnSpc>
                <a:spcPct val="80000"/>
              </a:lnSpc>
            </a:pPr>
            <a:r>
              <a:rPr lang="en-US" sz="2000" dirty="0" smtClean="0"/>
              <a:t>Universal immunization, </a:t>
            </a:r>
          </a:p>
          <a:p>
            <a:pPr lvl="2">
              <a:lnSpc>
                <a:spcPct val="80000"/>
              </a:lnSpc>
            </a:pPr>
            <a:r>
              <a:rPr lang="en-US" sz="2000" dirty="0" smtClean="0"/>
              <a:t>prompt treatment for infections,</a:t>
            </a:r>
          </a:p>
          <a:p>
            <a:pPr lvl="2">
              <a:lnSpc>
                <a:spcPct val="80000"/>
              </a:lnSpc>
            </a:pPr>
            <a:r>
              <a:rPr lang="en-US" sz="2000" dirty="0" smtClean="0"/>
              <a:t>safe, caring, enriching environment</a:t>
            </a:r>
          </a:p>
          <a:p>
            <a:pPr>
              <a:spcBef>
                <a:spcPct val="0"/>
              </a:spcBef>
            </a:pP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B7C5-9D8D-4D15-90FA-EB9B8F828EF9}" type="slidenum">
              <a:rPr lang="en-US"/>
              <a:pPr fontAlgn="base">
                <a:spcBef>
                  <a:spcPct val="0"/>
                </a:spcBef>
                <a:spcAft>
                  <a:spcPct val="0"/>
                </a:spcAft>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--American</a:t>
            </a:r>
            <a:r>
              <a:rPr lang="en-US" baseline="0" dirty="0" smtClean="0"/>
              <a:t> Academy of Child and Adolescent Psychiatry has an excellent ADHD Resource center</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40</a:t>
            </a:fld>
            <a:endParaRPr lang="en-US"/>
          </a:p>
        </p:txBody>
      </p:sp>
    </p:spTree>
    <p:extLst>
      <p:ext uri="{BB962C8B-B14F-4D97-AF65-F5344CB8AC3E}">
        <p14:creationId xmlns:p14="http://schemas.microsoft.com/office/powerpoint/2010/main" xmlns=""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IQ is a score derived from one of several tests. There are many types of IQ tests that seek to measure general or specific abilities: reading, arithmetic, vocabulary, memory, general knowledge, visual, verbal, abstract-reasoning etc. Well-known IQ tests include the Wechsler Intelligence Scale for Children, Stanford-</a:t>
            </a:r>
            <a:r>
              <a:rPr lang="en-US" sz="1200" kern="1200" dirty="0" err="1" smtClean="0">
                <a:solidFill>
                  <a:schemeClr val="tx1"/>
                </a:solidFill>
                <a:effectLst/>
                <a:latin typeface="+mn-lt"/>
                <a:ea typeface="+mn-ea"/>
                <a:cs typeface="+mn-cs"/>
              </a:rPr>
              <a:t>Binet</a:t>
            </a:r>
            <a:r>
              <a:rPr lang="en-US" sz="1200" kern="1200" dirty="0" smtClean="0">
                <a:solidFill>
                  <a:schemeClr val="tx1"/>
                </a:solidFill>
                <a:effectLst/>
                <a:latin typeface="+mn-lt"/>
                <a:ea typeface="+mn-ea"/>
                <a:cs typeface="+mn-cs"/>
              </a:rPr>
              <a:t>, Kaufman Assessment Battery for Children, and Raven’s Progressive Matrices. Traditionally, an IQ score was obtained by dividing the mental age of the person taking the test (the age group which on average scored such a result in a random sample of the population) by the chronological age multiplied by 100. However, this method has shortcomings (e.g., it cannot be used in adults). Currently the test results are </a:t>
            </a:r>
            <a:r>
              <a:rPr lang="en-US" sz="1200" kern="1200" dirty="0" err="1" smtClean="0">
                <a:solidFill>
                  <a:schemeClr val="tx1"/>
                </a:solidFill>
                <a:effectLst/>
                <a:latin typeface="+mn-lt"/>
                <a:ea typeface="+mn-ea"/>
                <a:cs typeface="+mn-cs"/>
              </a:rPr>
              <a:t>standardised</a:t>
            </a:r>
            <a:r>
              <a:rPr lang="en-US" sz="1200" kern="1200" dirty="0" smtClean="0">
                <a:solidFill>
                  <a:schemeClr val="tx1"/>
                </a:solidFill>
                <a:effectLst/>
                <a:latin typeface="+mn-lt"/>
                <a:ea typeface="+mn-ea"/>
                <a:cs typeface="+mn-cs"/>
              </a:rPr>
              <a:t> against a representative sample of the population; IQ scores for children are relative to children of the same age. The median result is defined to be 100 and one standard deviation is 15 points, therefore, 95% of the population have scores within two standard deviations of the mean (i.e., within an IQ range of 70 to 130). For IQ to be accurate needs to be </a:t>
            </a:r>
            <a:r>
              <a:rPr lang="en-US" sz="1200" kern="1200" dirty="0" err="1" smtClean="0">
                <a:solidFill>
                  <a:schemeClr val="tx1"/>
                </a:solidFill>
                <a:effectLst/>
                <a:latin typeface="+mn-lt"/>
                <a:ea typeface="+mn-ea"/>
                <a:cs typeface="+mn-cs"/>
              </a:rPr>
              <a:t>standardised</a:t>
            </a:r>
            <a:r>
              <a:rPr lang="en-US" sz="1200" kern="1200" dirty="0" smtClean="0">
                <a:solidFill>
                  <a:schemeClr val="tx1"/>
                </a:solidFill>
                <a:effectLst/>
                <a:latin typeface="+mn-lt"/>
                <a:ea typeface="+mn-ea"/>
                <a:cs typeface="+mn-cs"/>
              </a:rPr>
              <a:t> against a population culturally similar to that of the person being tested. For example, using norms obtained in a Brazilian population would produce biased results if the person taking the test is Burmese. </a:t>
            </a:r>
            <a:endParaRPr lang="en-US" dirty="0" smtClean="0"/>
          </a:p>
          <a:p>
            <a:r>
              <a:rPr lang="en-US" sz="1200" kern="1200" dirty="0" smtClean="0">
                <a:solidFill>
                  <a:schemeClr val="tx1"/>
                </a:solidFill>
                <a:effectLst/>
                <a:latin typeface="+mn-lt"/>
                <a:ea typeface="+mn-ea"/>
                <a:cs typeface="+mn-cs"/>
              </a:rPr>
              <a:t>Although IQ can change to some extend with increasing age, it is a surprisingly robust construct that is strongly predictive of achievement. IQ has a large inherited component but environmental factors have a strong effect as well. Heritability increases with increasing age: it can be as low as 0.2 in infancy, 0.4 in middle childhood, and up to 0.8 in adulthood. What appears to be a straightforward concept has been marred by controversy over the years. For example, some scholars believe that intelligence is a learned combination of many different skills and abilities while others assume that intelligence is a single trait that is heavily determined by genetics, even others believe that there are large ethnic or racial differences. </a:t>
            </a:r>
            <a:endParaRPr lang="en-US" dirty="0" smtClean="0"/>
          </a:p>
          <a:p>
            <a:r>
              <a:rPr lang="en-US" sz="1200" kern="1200" dirty="0" smtClean="0">
                <a:solidFill>
                  <a:schemeClr val="tx1"/>
                </a:solidFill>
                <a:effectLst/>
                <a:latin typeface="+mn-lt"/>
                <a:ea typeface="+mn-ea"/>
                <a:cs typeface="+mn-cs"/>
              </a:rPr>
              <a:t>IQ tests are different from achievement tests, the latter seek to measure the skills and knowledge learned (e.g., language, arithmetic), usually through schooling; IQ tests measure aptitude rather than actual achievement (see Chapter C.3). While in the past there was an emphasis on the so-called “general intelligence” current theories view intelligence as a more complex ensemble of aptitudes in a variety of areas (musical, mechanical, physical, social) which can differ substantially in the same individual. </a:t>
            </a:r>
            <a:endParaRPr lang="en-US" dirty="0" smtClean="0"/>
          </a:p>
          <a:p>
            <a:r>
              <a:rPr lang="en-US" sz="1200" kern="1200" dirty="0" smtClean="0">
                <a:solidFill>
                  <a:schemeClr val="tx1"/>
                </a:solidFill>
                <a:effectLst/>
                <a:latin typeface="+mn-lt"/>
                <a:ea typeface="+mn-ea"/>
                <a:cs typeface="+mn-cs"/>
              </a:rPr>
              <a:t>Table C.1.2 illustrates the attainment in adulthood of people with different degrees of ID (WHO). It is clear that even those with severe ID can become at least partly independent in looking after themselves through proper supervision, care and training. </a:t>
            </a:r>
            <a:endParaRPr lang="en-US" dirty="0" smtClean="0"/>
          </a:p>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33C858-563B-41DE-97F7-3A2234E0AC9E}"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Table C.1.2 illustrates the attainment in adulthood of people with different degrees of ID (WHO). It is clear that even those with severe ID can become at least partly independent in looking after themselves through proper supervision, care and training.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The manifestations of ID are mainly developmental delay in intellectual functioning and deficits in social adaptive functioning. According to the severity of the delay in intellectual functioning, deficits in social adaptive function and IQ, the psychiatric classifications describe four levels of severity: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Profound </a:t>
            </a:r>
            <a:endParaRPr lang="en-US" dirty="0" smtClean="0"/>
          </a:p>
          <a:p>
            <a:r>
              <a:rPr lang="en-US" sz="1200" kern="1200" dirty="0" smtClean="0">
                <a:solidFill>
                  <a:schemeClr val="tx1"/>
                </a:solidFill>
                <a:effectLst/>
                <a:latin typeface="+mn-lt"/>
                <a:ea typeface="+mn-ea"/>
                <a:cs typeface="+mn-cs"/>
              </a:rPr>
              <a:t>IQ is usually below 20; profound intellectual disability accounts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1% to 2% of all cases. These individuals cannot take care of themselves and have no language. Their capacity to express emotions is limited and poorly understood (Adams &amp; Oliver, 2011). Seizures, physical disabilities, and reduced life expectancy are common.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Severe </a:t>
            </a:r>
            <a:endParaRPr lang="en-US" dirty="0" smtClean="0"/>
          </a:p>
          <a:p>
            <a:r>
              <a:rPr lang="en-US" sz="1200" kern="1200" dirty="0" smtClean="0">
                <a:solidFill>
                  <a:schemeClr val="tx1"/>
                </a:solidFill>
                <a:effectLst/>
                <a:latin typeface="+mn-lt"/>
                <a:ea typeface="+mn-ea"/>
                <a:cs typeface="+mn-cs"/>
              </a:rPr>
              <a:t>IQ is usually between 20 and 34; severe intellectual disability accounts for 3% to 4% of all cases. Every aspect of their development in the early years is distinctively delayed; they have difficulty pronouncing words and have a very limited vocabulary. Through considerable practice and time, they may gain basic self-help skills but still need support at school, home and in the community.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Moderate </a:t>
            </a:r>
            <a:endParaRPr lang="en-US" dirty="0" smtClean="0"/>
          </a:p>
          <a:p>
            <a:r>
              <a:rPr lang="en-US" sz="1200" kern="1200" dirty="0" smtClean="0">
                <a:solidFill>
                  <a:schemeClr val="tx1"/>
                </a:solidFill>
                <a:effectLst/>
                <a:latin typeface="+mn-lt"/>
                <a:ea typeface="+mn-ea"/>
                <a:cs typeface="+mn-cs"/>
              </a:rPr>
              <a:t>IQ is usually between 35 and 49, accounting for about 12% of all cases. They are slow in meeting intellectual developmental milestones; their ability to learn and think logically is impaired but are able to communicate and look after themselves with some support. With supervision, they can perform unskilled or semiskilled work.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Mild </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IQ is usually between 50 and 69 and account for about 80% of all cases. Development during their early life is slower than in normal children and developmental milestones are delayed. However, they are able to communicate and learn basic skills. Their ability to use abstract concepts, analyze and synthesize are impaired but can achieve reading and computing skills to grade three to six level. They can perform house-work, look after themselves and do unskilled or semi- skilled work. They usually require some support. </a:t>
            </a:r>
            <a:endParaRPr lang="en-US" dirty="0" smtClean="0"/>
          </a:p>
          <a:p>
            <a:endParaRPr lang="en-US" dirty="0" smtClean="0"/>
          </a:p>
          <a:p>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smtClean="0"/>
          </a:p>
          <a:p>
            <a:pPr>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D97E65-5731-4782-BE08-E0ED0E0C4F50}"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Speech </a:t>
            </a:r>
            <a:endParaRPr lang="en-US" dirty="0" smtClean="0"/>
          </a:p>
          <a:p>
            <a:r>
              <a:rPr lang="en-US" sz="1200" kern="1200" dirty="0" smtClean="0">
                <a:solidFill>
                  <a:schemeClr val="tx1"/>
                </a:solidFill>
                <a:effectLst/>
                <a:latin typeface="+mn-lt"/>
                <a:ea typeface="+mn-ea"/>
                <a:cs typeface="+mn-cs"/>
              </a:rPr>
              <a:t>Children with ID usually have delayed language development and difficulties speaking and expressing themselves. The degree of severity varies with the level of impairment of intellectual ability. Mild cases can achieve language skills that are only a little poorer than children in the normal range of development. Severe or profound cases can’t communicate at all or speak only a few words. </a:t>
            </a:r>
            <a:endParaRPr lang="en-US" dirty="0" smtClean="0"/>
          </a:p>
          <a:p>
            <a:r>
              <a:rPr lang="en-US" sz="1200" b="1" kern="1200" dirty="0" smtClean="0">
                <a:solidFill>
                  <a:schemeClr val="tx1"/>
                </a:solidFill>
                <a:effectLst/>
                <a:latin typeface="+mn-lt"/>
                <a:ea typeface="+mn-ea"/>
                <a:cs typeface="+mn-cs"/>
              </a:rPr>
              <a:t>Perception </a:t>
            </a:r>
            <a:endParaRPr lang="en-US" dirty="0" smtClean="0"/>
          </a:p>
          <a:p>
            <a:r>
              <a:rPr lang="en-US" sz="1200" kern="1200" dirty="0" smtClean="0">
                <a:solidFill>
                  <a:schemeClr val="tx1"/>
                </a:solidFill>
                <a:effectLst/>
                <a:latin typeface="+mn-lt"/>
                <a:ea typeface="+mn-ea"/>
                <a:cs typeface="+mn-cs"/>
              </a:rPr>
              <a:t>Children with ID are slow in reacting and perceiving environmental stimuli. They have difficulties distinguishing small differences in the shape, size and color. </a:t>
            </a:r>
            <a:endParaRPr lang="en-US" dirty="0" smtClean="0"/>
          </a:p>
          <a:p>
            <a:r>
              <a:rPr lang="en-US" sz="1200" b="1" kern="1200" dirty="0" smtClean="0">
                <a:solidFill>
                  <a:schemeClr val="tx1"/>
                </a:solidFill>
                <a:effectLst/>
                <a:latin typeface="+mn-lt"/>
                <a:ea typeface="+mn-ea"/>
                <a:cs typeface="+mn-cs"/>
              </a:rPr>
              <a:t>Cognition </a:t>
            </a:r>
            <a:endParaRPr lang="en-US" dirty="0" smtClean="0"/>
          </a:p>
          <a:p>
            <a:r>
              <a:rPr lang="en-US" sz="1200" kern="1200" dirty="0" smtClean="0">
                <a:solidFill>
                  <a:schemeClr val="tx1"/>
                </a:solidFill>
                <a:effectLst/>
                <a:latin typeface="+mn-lt"/>
                <a:ea typeface="+mn-ea"/>
                <a:cs typeface="+mn-cs"/>
              </a:rPr>
              <a:t>Capacity to analyze, reason, comprehend and calculate, and for abstract thinking is often impaired to a greater or lesser extent according to severity. Children with mild ID are capable of achieving reading and mathematics skills to approximately the level of a typical child aged 9 to 12 (Daily et al, 2000). Individuals with severe or profound ID lack the capacity to read, calculate or even understand what others say. </a:t>
            </a:r>
            <a:endParaRPr lang="en-US" dirty="0" smtClean="0"/>
          </a:p>
          <a:p>
            <a:r>
              <a:rPr lang="en-US" sz="1200" b="1" kern="1200" dirty="0" smtClean="0">
                <a:solidFill>
                  <a:schemeClr val="tx1"/>
                </a:solidFill>
                <a:effectLst/>
                <a:latin typeface="+mn-lt"/>
                <a:ea typeface="+mn-ea"/>
                <a:cs typeface="+mn-cs"/>
              </a:rPr>
              <a:t>Concentration and memory </a:t>
            </a:r>
            <a:endParaRPr lang="en-US" dirty="0" smtClean="0"/>
          </a:p>
          <a:p>
            <a:r>
              <a:rPr lang="en-US" sz="1200" kern="1200" dirty="0" smtClean="0">
                <a:solidFill>
                  <a:schemeClr val="tx1"/>
                </a:solidFill>
                <a:effectLst/>
                <a:latin typeface="+mn-lt"/>
                <a:ea typeface="+mn-ea"/>
                <a:cs typeface="+mn-cs"/>
              </a:rPr>
              <a:t>Ability to concentrate is low and narrow. By and large, memory is poor and they are slow at remembering although there are exceptions (e.g., savants). They have difficulties recalling and their memories are often inaccurate. </a:t>
            </a:r>
            <a:endParaRPr lang="en-US" dirty="0" smtClean="0"/>
          </a:p>
          <a:p>
            <a:r>
              <a:rPr lang="en-US" sz="1200" b="1" kern="1200" dirty="0" smtClean="0">
                <a:solidFill>
                  <a:schemeClr val="tx1"/>
                </a:solidFill>
                <a:effectLst/>
                <a:latin typeface="+mn-lt"/>
                <a:ea typeface="+mn-ea"/>
                <a:cs typeface="+mn-cs"/>
              </a:rPr>
              <a:t>Emotion </a:t>
            </a:r>
            <a:endParaRPr lang="en-US" dirty="0" smtClean="0"/>
          </a:p>
          <a:p>
            <a:r>
              <a:rPr lang="en-US" sz="1200" kern="1200" dirty="0" smtClean="0">
                <a:solidFill>
                  <a:schemeClr val="tx1"/>
                </a:solidFill>
                <a:effectLst/>
                <a:latin typeface="+mn-lt"/>
                <a:ea typeface="+mn-ea"/>
                <a:cs typeface="+mn-cs"/>
              </a:rPr>
              <a:t>Emotions are often naive and immature but may improve with age. Capacity for self-control is poor and impulsive and aggressive behavior is not uncommon. Some are timid, withdrawn and shy. </a:t>
            </a:r>
            <a:endParaRPr lang="en-US" dirty="0" smtClean="0"/>
          </a:p>
          <a:p>
            <a:r>
              <a:rPr lang="en-US" sz="1200" b="1" kern="1200" dirty="0" smtClean="0">
                <a:solidFill>
                  <a:schemeClr val="tx1"/>
                </a:solidFill>
                <a:effectLst/>
                <a:latin typeface="+mn-lt"/>
                <a:ea typeface="+mn-ea"/>
                <a:cs typeface="+mn-cs"/>
              </a:rPr>
              <a:t>Movement and behavior </a:t>
            </a:r>
            <a:endParaRPr lang="en-US" dirty="0" smtClean="0"/>
          </a:p>
          <a:p>
            <a:r>
              <a:rPr lang="en-US" sz="1200" kern="1200" dirty="0" smtClean="0">
                <a:solidFill>
                  <a:schemeClr val="tx1"/>
                </a:solidFill>
                <a:effectLst/>
                <a:latin typeface="+mn-lt"/>
                <a:ea typeface="+mn-ea"/>
                <a:cs typeface="+mn-cs"/>
              </a:rPr>
              <a:t>Children with ID often lack coordination, may be clumsy or show excessive movement. Meaningless or stereotyped movements (e.g., rocking, head-banging, teeth-biting, shouting, tearing clothes, pulling hair, playing with the genitals) are frequent in severe ID. Destructive, aggressive or violent behavior can also be observed. Self-injurious behavior (e.g. self-slapping or biting) may occur in moderate and severe ID. </a:t>
            </a: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Behavior problems: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Symptoms like restlessness (continuously moving around, unable to sit in one place), poor concentration, impulsiveness, temper tantrums, irritability and crying are common. Other disturbing behavior, like aggression, self-injurious behavior (such as head banging) and repetitive rocking may also be seen (see section on challenging behaviors below). When such behavior is severe and persistent, it can become a major source of stress for families. Therefore, attention should be paid to reduce such behavior while providing treatment and care. </a:t>
            </a:r>
            <a:endParaRPr lang="en-US" dirty="0" smtClean="0"/>
          </a:p>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33C858-563B-41DE-97F7-3A2234E0AC9E}" type="slidenum">
              <a:rPr lang="en-US"/>
              <a:pPr fontAlgn="base">
                <a:spcBef>
                  <a:spcPct val="0"/>
                </a:spcBef>
                <a:spcAft>
                  <a:spcPct val="0"/>
                </a:spcAft>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There have been many surveys to ascertain the prevalence of ID across the world with estimates ranging from 1% to 3% (Harris, 2006). A recent meta- analysis concluded that the average prevalence of intellectual disability across all the studies is 1%. Prevalence is higher in males in both adult and child and adolescent populations. Among adults, the female-to-male ratio varies between 0.7:1 and 0.9:1, while in children and adolescents it ranges between 0.4:1 and 1:1. Rates vary according to income; the highest prevalence occurs in low and middle income countries where rates are almost twice those in high income countries (</a:t>
            </a:r>
            <a:r>
              <a:rPr lang="en-US" sz="1200" kern="1200" dirty="0" err="1" smtClean="0">
                <a:solidFill>
                  <a:schemeClr val="tx1"/>
                </a:solidFill>
                <a:effectLst/>
                <a:latin typeface="+mn-lt"/>
                <a:ea typeface="+mn-ea"/>
                <a:cs typeface="+mn-cs"/>
              </a:rPr>
              <a:t>Maulik</a:t>
            </a:r>
            <a:r>
              <a:rPr lang="en-US" sz="1200" kern="1200" dirty="0" smtClean="0">
                <a:solidFill>
                  <a:schemeClr val="tx1"/>
                </a:solidFill>
                <a:effectLst/>
                <a:latin typeface="+mn-lt"/>
                <a:ea typeface="+mn-ea"/>
                <a:cs typeface="+mn-cs"/>
              </a:rPr>
              <a:t> et al, 2011). Another meta-analysis, which considered studies published between 1980 and 2009 in European countries, found overall estimates ranging from 0.4% and 1.4% (</a:t>
            </a:r>
            <a:r>
              <a:rPr lang="en-US" sz="1200" kern="1200" dirty="0" err="1" smtClean="0">
                <a:solidFill>
                  <a:schemeClr val="tx1"/>
                </a:solidFill>
                <a:effectLst/>
                <a:latin typeface="+mn-lt"/>
                <a:ea typeface="+mn-ea"/>
                <a:cs typeface="+mn-cs"/>
              </a:rPr>
              <a:t>Wittchen</a:t>
            </a:r>
            <a:r>
              <a:rPr lang="en-US" sz="1200" kern="1200" dirty="0" smtClean="0">
                <a:solidFill>
                  <a:schemeClr val="tx1"/>
                </a:solidFill>
                <a:effectLst/>
                <a:latin typeface="+mn-lt"/>
                <a:ea typeface="+mn-ea"/>
                <a:cs typeface="+mn-cs"/>
              </a:rPr>
              <a:t> et al, 2011). The prevalence of ID across Asia is broadly consistent with estimates in western countries: 0.06%-1.3% (</a:t>
            </a:r>
            <a:r>
              <a:rPr lang="en-US" sz="1200" kern="1200" dirty="0" err="1" smtClean="0">
                <a:solidFill>
                  <a:schemeClr val="tx1"/>
                </a:solidFill>
                <a:effectLst/>
                <a:latin typeface="+mn-lt"/>
                <a:ea typeface="+mn-ea"/>
                <a:cs typeface="+mn-cs"/>
              </a:rPr>
              <a:t>Jeevanandam</a:t>
            </a:r>
            <a:r>
              <a:rPr lang="en-US" sz="1200" kern="1200" dirty="0" smtClean="0">
                <a:solidFill>
                  <a:schemeClr val="tx1"/>
                </a:solidFill>
                <a:effectLst/>
                <a:latin typeface="+mn-lt"/>
                <a:ea typeface="+mn-ea"/>
                <a:cs typeface="+mn-cs"/>
              </a:rPr>
              <a:t>, 2009). The most recent Chinese national survey on disability, conducted in 2006, estimated a prevalence of ID of 0.75%. Prevalence in urban areas was lower (0.4%) than in rural areas (1.02%) (Kwok et al, 2011) </a:t>
            </a:r>
            <a:endParaRPr lang="en-US" dirty="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09B75A-2242-4CA3-A849-6321FD57C21D}" type="slidenum">
              <a:rPr lang="en-US"/>
              <a:pPr fontAlgn="base">
                <a:spcBef>
                  <a:spcPct val="0"/>
                </a:spcBef>
                <a:spcAft>
                  <a:spcPct val="0"/>
                </a:spcAft>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Etiology of ID is heterogeneous. Injury, infections and toxins have become less prevalent causes because of improved antenatal care, while genetic factors have become more prominent. No specific etiology can be found in up to 40% of cases, particularly in mild ID. Environmental influences (e.g., malnutrition, emotional and social deprivation experienced, for example, in poorly run orphanages) can also cause or aggravate ID. Understanding the etiology of ID raises the possibility of treatment or prevention in some cases, while it may allow predicting specific difficulties in others. </a:t>
            </a:r>
          </a:p>
          <a:p>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Many factors have been confirmed to cause or be associated with ID. These factors, which influence the development and function of the child’s brain prenatally, </a:t>
            </a:r>
            <a:r>
              <a:rPr lang="en-US" sz="1200" kern="1200" dirty="0" err="1" smtClean="0">
                <a:solidFill>
                  <a:schemeClr val="tx1"/>
                </a:solidFill>
                <a:effectLst/>
                <a:latin typeface="+mn-lt"/>
                <a:ea typeface="+mn-ea"/>
                <a:cs typeface="+mn-cs"/>
              </a:rPr>
              <a:t>perinatally</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postnatally</a:t>
            </a:r>
            <a:r>
              <a:rPr lang="en-US" sz="1200" kern="1200" dirty="0" smtClean="0">
                <a:solidFill>
                  <a:schemeClr val="tx1"/>
                </a:solidFill>
                <a:effectLst/>
                <a:latin typeface="+mn-lt"/>
                <a:ea typeface="+mn-ea"/>
                <a:cs typeface="+mn-cs"/>
              </a:rPr>
              <a:t>, can be divided into three groups: organic, genetic and socio-cultural. Trisomy 21 and fragile X are the commonest diagnosable genetic causes of intellectual disability. It is unlikely that all intellectual disability will fit neatly into these three groups − overlapping genetic, environmental and socio-cultural factors are likely to be relevant in many cases. Conversely, in up to two-thirds of mild cases and one-third of severe cases, no causes are found, highlighting the need for further research. A more detailed list of causes is available at the WHO website (see Table C.1.1). A few are described below in more detail. </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0FB2F2-10F9-4E43-9E57-01D274E81965}" type="slidenum">
              <a:rPr lang="en-US"/>
              <a:pPr fontAlgn="base">
                <a:spcBef>
                  <a:spcPct val="0"/>
                </a:spcBef>
                <a:spcAft>
                  <a:spcPct val="0"/>
                </a:spcAft>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0FB2F2-10F9-4E43-9E57-01D274E81965}"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97232047-952F-4BF0-B0D6-3FB6F7548147}" type="datetimeFigureOut">
              <a:rPr lang="nl-NL"/>
              <a:pPr>
                <a:defRPr/>
              </a:pPr>
              <a:t>26-7-2015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EC63D23-5F13-4737-8C43-2DAA57E519BB}"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0340A1C-F8BB-423C-9F25-FE7E46B16071}" type="datetimeFigureOut">
              <a:rPr lang="nl-NL"/>
              <a:pPr>
                <a:defRPr/>
              </a:pPr>
              <a:t>26-7-2015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15B3D16-CD92-4D15-BCAF-215B1F7F52CD}"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54CC7844-067F-409F-874F-3C1E7AAB5E8F}" type="datetimeFigureOut">
              <a:rPr lang="nl-NL"/>
              <a:pPr>
                <a:defRPr/>
              </a:pPr>
              <a:t>26-7-2015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C29BA9D-823A-4963-AE16-9D2B0D3F9E37}"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0AF581-1A57-4D9A-B9BB-80FBBEEB7D94}" type="datetimeFigureOut">
              <a:rPr lang="en-US"/>
              <a:pPr>
                <a:defRPr/>
              </a:pPr>
              <a:t>7/26/2015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0B5E47-F9EE-46B4-BBD3-1DBBDEE5785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0E627B-6582-4933-8DA7-80ACCE7BD900}" type="datetimeFigureOut">
              <a:rPr lang="en-US"/>
              <a:pPr>
                <a:defRPr/>
              </a:pPr>
              <a:t>7/26/2015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042B20-FF2F-4BB7-8161-B92E9F9150F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F86B51-D465-4BE5-B0FA-4913828568B1}" type="datetimeFigureOut">
              <a:rPr lang="en-US"/>
              <a:pPr>
                <a:defRPr/>
              </a:pPr>
              <a:t>7/26/2015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6E8292-7782-411E-8413-8A1B85FD076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1ECE47-7F76-43BE-9C04-AD0C9F996E88}" type="datetimeFigureOut">
              <a:rPr lang="en-US"/>
              <a:pPr>
                <a:defRPr/>
              </a:pPr>
              <a:t>7/26/2015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AF8F7B-9123-4C85-BB65-3181BFBA248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F41894-7778-4AAB-97BC-B01AC1AFC5C3}" type="datetimeFigureOut">
              <a:rPr lang="en-US"/>
              <a:pPr>
                <a:defRPr/>
              </a:pPr>
              <a:t>7/26/2015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F1AA44-C823-4E93-8CF9-FDF8B15C6C3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294452-AAAE-4F26-BA6C-C1BC0806ACE9}" type="datetimeFigureOut">
              <a:rPr lang="en-US"/>
              <a:pPr>
                <a:defRPr/>
              </a:pPr>
              <a:t>7/26/2015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4E48B9-99AB-4009-996F-CA7E53E4C10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289464-53B5-4991-8C82-CE45207889E1}" type="datetimeFigureOut">
              <a:rPr lang="en-US"/>
              <a:pPr>
                <a:defRPr/>
              </a:pPr>
              <a:t>7/26/2015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41251F-BC3B-4528-8238-2CC79E2CB77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FD2EF1-F7B3-446C-80A8-01DE5267E04F}" type="datetimeFigureOut">
              <a:rPr lang="en-US"/>
              <a:pPr>
                <a:defRPr/>
              </a:pPr>
              <a:t>7/26/2015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6F1727-3F93-456D-81E1-9FAC1A3EAD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B42FFFED-8D4F-4759-8C1A-D01648A42979}" type="datetimeFigureOut">
              <a:rPr lang="nl-NL"/>
              <a:pPr>
                <a:defRPr/>
              </a:pPr>
              <a:t>26-7-2015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40682D7-CC2F-4FD5-8550-56EAB52BD1D6}" type="slidenum">
              <a:rPr lang="nl-NL"/>
              <a:pPr>
                <a:defRPr/>
              </a:pPr>
              <a:t>‹#›</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5DCC25-FF1B-4635-95BB-384C833E24AD}" type="datetimeFigureOut">
              <a:rPr lang="en-US"/>
              <a:pPr>
                <a:defRPr/>
              </a:pPr>
              <a:t>7/26/2015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B69BBF-074A-4732-B831-4B2C35BF761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6ED290-ED3D-426A-B385-8EEBE5568C57}" type="datetimeFigureOut">
              <a:rPr lang="en-US"/>
              <a:pPr>
                <a:defRPr/>
              </a:pPr>
              <a:t>7/26/2015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F33A4A-82B1-4F56-B00E-8DA8B596D72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7E3492-0B5B-4560-9707-ADBA352501A8}" type="datetimeFigureOut">
              <a:rPr lang="en-US"/>
              <a:pPr>
                <a:defRPr/>
              </a:pPr>
              <a:t>7/26/2015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FF553B-8DB3-4C2E-B721-5C7BC4F730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FF8AE7AB-1E0B-42E5-AA75-E472BC38F296}" type="datetimeFigureOut">
              <a:rPr lang="nl-NL"/>
              <a:pPr>
                <a:defRPr/>
              </a:pPr>
              <a:t>26-7-2015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DF7DC8B-4109-4FD5-9B38-2F3DEAF895FB}"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200CC184-F2D6-46DF-8570-83F71987B67E}" type="datetimeFigureOut">
              <a:rPr lang="nl-NL"/>
              <a:pPr>
                <a:defRPr/>
              </a:pPr>
              <a:t>26-7-2015</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2B59D5C-FE3C-426C-B881-9C37418AAD90}"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21600BB2-7E4C-41CC-AA8F-16374BC1FA26}" type="datetimeFigureOut">
              <a:rPr lang="nl-NL"/>
              <a:pPr>
                <a:defRPr/>
              </a:pPr>
              <a:t>26-7-2015</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CF9AED04-374C-40E6-8ED7-113014D1D1A2}"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369D9B7B-4525-4613-B8AC-786E37B05993}" type="datetimeFigureOut">
              <a:rPr lang="nl-NL"/>
              <a:pPr>
                <a:defRPr/>
              </a:pPr>
              <a:t>26-7-2015</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DB36F68B-97F5-4CCE-A9FD-22AECCF7C053}"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B836004-CF7A-44B0-BF49-4C5C79AEF84C}" type="datetimeFigureOut">
              <a:rPr lang="nl-NL"/>
              <a:pPr>
                <a:defRPr/>
              </a:pPr>
              <a:t>26-7-2015</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01993E9B-F70B-4658-B648-C339BACCA997}"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19878AD0-2787-43F7-8D5F-08A653AECD12}" type="datetimeFigureOut">
              <a:rPr lang="nl-NL"/>
              <a:pPr>
                <a:defRPr/>
              </a:pPr>
              <a:t>26-7-2015</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8AA5F56-926E-4591-80AC-26FF2DE2F1DD}"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64C9E60F-A313-499E-BB25-48D88C622E8F}" type="datetimeFigureOut">
              <a:rPr lang="nl-NL"/>
              <a:pPr>
                <a:defRPr/>
              </a:pPr>
              <a:t>26-7-2015</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D56EC27B-7966-41E6-A132-3043AAC5FC34}"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C1BF3AC-7B47-4517-B22D-D37B83A81A92}" type="datetimeFigureOut">
              <a:rPr lang="nl-NL"/>
              <a:pPr>
                <a:defRPr/>
              </a:pPr>
              <a:t>26-7-2015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7B81A76-A5FA-4496-A70E-0636D42C3994}"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E3C52FD3-1A20-4740-A530-DF7A003A94A0}" type="datetimeFigureOut">
              <a:rPr lang="en-US"/>
              <a:pPr>
                <a:defRPr/>
              </a:pPr>
              <a:t>7/26/2015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01C2FF70-2C45-4B2F-BEA1-EC16DF3147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UJVujhHxPQ&amp;feature=related"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www.pwsausa.org/about-pws/personal-stories" TargetMode="External"/><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yjc3gfEnTA"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www.parentcenterhub.org/repository/disability-landing/"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denverii.com/denverii/"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613" y="3186113"/>
            <a:ext cx="3481387" cy="2714625"/>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buFont typeface="Arial"/>
              <a:buNone/>
              <a:defRPr/>
            </a:pPr>
            <a:r>
              <a:rPr lang="en-US" sz="3600" dirty="0" smtClean="0"/>
              <a:t> </a:t>
            </a:r>
          </a:p>
          <a:p>
            <a:pPr fontAlgn="auto">
              <a:spcAft>
                <a:spcPts val="0"/>
              </a:spcAft>
              <a:buFont typeface="Arial"/>
              <a:buNone/>
              <a:defRPr/>
            </a:pPr>
            <a:endParaRPr lang="en-US" sz="3600" dirty="0"/>
          </a:p>
          <a:p>
            <a:pPr fontAlgn="auto">
              <a:spcAft>
                <a:spcPts val="0"/>
              </a:spcAft>
              <a:buFont typeface="Arial"/>
              <a:buNone/>
              <a:defRPr/>
            </a:pPr>
            <a:r>
              <a:rPr lang="en-US" sz="3600" dirty="0" err="1" smtClean="0"/>
              <a:t>Xiaoyan</a:t>
            </a:r>
            <a:r>
              <a:rPr lang="en-US" sz="3600" dirty="0" smtClean="0"/>
              <a:t> </a:t>
            </a:r>
            <a:r>
              <a:rPr lang="en-US" sz="3600" dirty="0" err="1"/>
              <a:t>Ke</a:t>
            </a:r>
            <a:r>
              <a:rPr lang="en-US" sz="3600" dirty="0"/>
              <a:t> &amp; </a:t>
            </a:r>
            <a:endParaRPr lang="en-US" sz="3600" dirty="0" smtClean="0"/>
          </a:p>
          <a:p>
            <a:pPr fontAlgn="auto">
              <a:spcAft>
                <a:spcPts val="0"/>
              </a:spcAft>
              <a:buFont typeface="Arial"/>
              <a:buNone/>
              <a:defRPr/>
            </a:pPr>
            <a:r>
              <a:rPr lang="en-US" sz="3600" dirty="0" smtClean="0"/>
              <a:t>Jing </a:t>
            </a:r>
            <a:r>
              <a:rPr lang="en-US" sz="3600" dirty="0"/>
              <a:t>Liu</a:t>
            </a:r>
            <a:endParaRPr lang="en-US" sz="3600" dirty="0" smtClean="0"/>
          </a:p>
        </p:txBody>
      </p:sp>
      <p:sp>
        <p:nvSpPr>
          <p:cNvPr id="26626" name="Title 1"/>
          <p:cNvSpPr>
            <a:spLocks noGrp="1"/>
          </p:cNvSpPr>
          <p:nvPr>
            <p:ph type="ctrTitle"/>
          </p:nvPr>
        </p:nvSpPr>
        <p:spPr>
          <a:xfrm>
            <a:off x="-95250" y="190500"/>
            <a:ext cx="5757863" cy="6465888"/>
          </a:xfrm>
        </p:spPr>
        <p:txBody>
          <a:bodyPr/>
          <a:lstStyle/>
          <a:p>
            <a:endParaRPr lang="en-US" sz="2000" b="1" smtClean="0">
              <a:cs typeface="Arial" charset="0"/>
            </a:endParaRPr>
          </a:p>
        </p:txBody>
      </p:sp>
      <p:sp>
        <p:nvSpPr>
          <p:cNvPr id="7" name="TextBox 6"/>
          <p:cNvSpPr txBox="1"/>
          <p:nvPr/>
        </p:nvSpPr>
        <p:spPr>
          <a:xfrm>
            <a:off x="5662613" y="-46038"/>
            <a:ext cx="3481387" cy="368301"/>
          </a:xfrm>
          <a:prstGeom prst="rect">
            <a:avLst/>
          </a:prstGeom>
          <a:solidFill>
            <a:srgbClr val="008000"/>
          </a:solidFill>
          <a:ln>
            <a:noFill/>
          </a:ln>
        </p:spPr>
        <p:txBody>
          <a:bodyPr>
            <a:spAutoFit/>
          </a:bodyPr>
          <a:lstStyle/>
          <a:p>
            <a:pPr algn="ctr" fontAlgn="auto">
              <a:spcBef>
                <a:spcPts val="0"/>
              </a:spcBef>
              <a:spcAft>
                <a:spcPts val="0"/>
              </a:spcAft>
              <a:defRPr/>
            </a:pPr>
            <a:r>
              <a:rPr lang="en-US" dirty="0">
                <a:solidFill>
                  <a:prstClr val="white"/>
                </a:solidFill>
                <a:latin typeface="+mn-lt"/>
              </a:rPr>
              <a:t>DEVELOPMENTAL DISORDERS</a:t>
            </a:r>
          </a:p>
        </p:txBody>
      </p:sp>
      <p:sp>
        <p:nvSpPr>
          <p:cNvPr id="26628" name="TextBox 7"/>
          <p:cNvSpPr txBox="1">
            <a:spLocks noChangeArrowheads="1"/>
          </p:cNvSpPr>
          <p:nvPr/>
        </p:nvSpPr>
        <p:spPr bwMode="auto">
          <a:xfrm>
            <a:off x="5540376" y="322263"/>
            <a:ext cx="3603624" cy="3416320"/>
          </a:xfrm>
          <a:prstGeom prst="rect">
            <a:avLst/>
          </a:prstGeom>
          <a:noFill/>
          <a:ln w="9525">
            <a:solidFill>
              <a:srgbClr val="008000"/>
            </a:solidFill>
            <a:miter lim="800000"/>
            <a:headEnd/>
            <a:tailEnd/>
          </a:ln>
        </p:spPr>
        <p:txBody>
          <a:bodyPr wrap="square">
            <a:spAutoFit/>
          </a:bodyPr>
          <a:lstStyle/>
          <a:p>
            <a:pPr algn="ctr"/>
            <a:endParaRPr lang="en-AU" sz="5400" b="1" dirty="0">
              <a:solidFill>
                <a:srgbClr val="008000"/>
              </a:solidFill>
              <a:latin typeface="Calibri" pitchFamily="34" charset="0"/>
            </a:endParaRPr>
          </a:p>
          <a:p>
            <a:pPr algn="ctr"/>
            <a:r>
              <a:rPr lang="en-AU" sz="5400" b="1" dirty="0" smtClean="0">
                <a:solidFill>
                  <a:srgbClr val="008000"/>
                </a:solidFill>
                <a:latin typeface="Calibri" pitchFamily="34" charset="0"/>
              </a:rPr>
              <a:t>Intellectual</a:t>
            </a:r>
            <a:r>
              <a:rPr lang="en-AU" sz="5400" b="1" dirty="0" smtClean="0">
                <a:solidFill>
                  <a:srgbClr val="77933C"/>
                </a:solidFill>
                <a:latin typeface="Calibri" pitchFamily="34" charset="0"/>
              </a:rPr>
              <a:t> </a:t>
            </a:r>
          </a:p>
          <a:p>
            <a:pPr algn="ctr"/>
            <a:r>
              <a:rPr lang="en-AU" sz="5400" b="1" dirty="0" smtClean="0">
                <a:solidFill>
                  <a:srgbClr val="008000"/>
                </a:solidFill>
                <a:latin typeface="Calibri" pitchFamily="34" charset="0"/>
              </a:rPr>
              <a:t>Disability</a:t>
            </a:r>
          </a:p>
          <a:p>
            <a:pPr algn="ctr"/>
            <a:endParaRPr lang="en-US" sz="5400" b="1" dirty="0" smtClean="0">
              <a:solidFill>
                <a:srgbClr val="008000"/>
              </a:solidFill>
              <a:latin typeface="Calibri" pitchFamily="34" charset="0"/>
            </a:endParaRPr>
          </a:p>
        </p:txBody>
      </p:sp>
      <p:sp>
        <p:nvSpPr>
          <p:cNvPr id="9" name="TextBox 8"/>
          <p:cNvSpPr txBox="1"/>
          <p:nvPr/>
        </p:nvSpPr>
        <p:spPr>
          <a:xfrm>
            <a:off x="5662613" y="6550025"/>
            <a:ext cx="3481387" cy="307777"/>
          </a:xfrm>
          <a:prstGeom prst="rect">
            <a:avLst/>
          </a:prstGeom>
          <a:solidFill>
            <a:srgbClr val="008000"/>
          </a:solidFill>
        </p:spPr>
        <p:txBody>
          <a:bodyPr>
            <a:spAutoFit/>
          </a:bodyPr>
          <a:lstStyle/>
          <a:p>
            <a:pPr algn="ctr" fontAlgn="auto">
              <a:spcBef>
                <a:spcPts val="0"/>
              </a:spcBef>
              <a:spcAft>
                <a:spcPts val="0"/>
              </a:spcAft>
              <a:defRPr/>
            </a:pPr>
            <a:r>
              <a:rPr lang="en-US" sz="1400" dirty="0">
                <a:solidFill>
                  <a:prstClr val="white"/>
                </a:solidFill>
                <a:latin typeface="+mn-lt"/>
              </a:rPr>
              <a:t>Adapted by Henrikje </a:t>
            </a:r>
            <a:r>
              <a:rPr lang="en-US" sz="1400" dirty="0" err="1" smtClean="0">
                <a:solidFill>
                  <a:prstClr val="white"/>
                </a:solidFill>
                <a:latin typeface="+mn-lt"/>
              </a:rPr>
              <a:t>Klasen</a:t>
            </a:r>
            <a:r>
              <a:rPr lang="en-US" sz="1400" dirty="0">
                <a:solidFill>
                  <a:prstClr val="white"/>
                </a:solidFill>
                <a:latin typeface="+mn-lt"/>
              </a:rPr>
              <a:t> </a:t>
            </a:r>
            <a:r>
              <a:rPr lang="en-US" sz="1400" dirty="0" smtClean="0">
                <a:solidFill>
                  <a:prstClr val="white"/>
                </a:solidFill>
                <a:latin typeface="+mn-lt"/>
              </a:rPr>
              <a:t>&amp; Julie Chilton</a:t>
            </a:r>
            <a:endParaRPr lang="en-US" sz="1400" dirty="0">
              <a:solidFill>
                <a:prstClr val="white"/>
              </a:solidFill>
              <a:latin typeface="+mn-lt"/>
            </a:endParaRPr>
          </a:p>
        </p:txBody>
      </p:sp>
      <p:sp>
        <p:nvSpPr>
          <p:cNvPr id="10" name="TextBox 9"/>
          <p:cNvSpPr txBox="1"/>
          <p:nvPr/>
        </p:nvSpPr>
        <p:spPr>
          <a:xfrm>
            <a:off x="5662613" y="322263"/>
            <a:ext cx="3481387" cy="369887"/>
          </a:xfrm>
          <a:prstGeom prst="rect">
            <a:avLst/>
          </a:prstGeom>
          <a:solidFill>
            <a:schemeClr val="bg1">
              <a:lumMod val="65000"/>
            </a:schemeClr>
          </a:solidFill>
          <a:ln>
            <a:solidFill>
              <a:schemeClr val="bg1">
                <a:lumMod val="65000"/>
              </a:schemeClr>
            </a:solidFill>
          </a:ln>
        </p:spPr>
        <p:txBody>
          <a:bodyPr>
            <a:spAutoFit/>
          </a:bodyPr>
          <a:lstStyle/>
          <a:p>
            <a:pPr algn="ctr" fontAlgn="auto">
              <a:spcBef>
                <a:spcPts val="0"/>
              </a:spcBef>
              <a:spcAft>
                <a:spcPts val="0"/>
              </a:spcAft>
              <a:defRPr/>
            </a:pPr>
            <a:r>
              <a:rPr lang="en-US" dirty="0">
                <a:solidFill>
                  <a:prstClr val="white"/>
                </a:solidFill>
                <a:latin typeface="+mn-lt"/>
              </a:rPr>
              <a:t>Chapter C.1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a:spAutoFit/>
          </a:bodyPr>
          <a:lstStyle/>
          <a:p>
            <a:pPr algn="ctr" fontAlgn="auto">
              <a:spcBef>
                <a:spcPts val="0"/>
              </a:spcBef>
              <a:spcAft>
                <a:spcPts val="0"/>
              </a:spcAft>
              <a:defRPr/>
            </a:pPr>
            <a:r>
              <a:rPr lang="en-US" dirty="0">
                <a:ln w="18415" cmpd="sng">
                  <a:solidFill>
                    <a:srgbClr val="FFFFFF"/>
                  </a:solidFill>
                  <a:prstDash val="solid"/>
                </a:ln>
                <a:solidFill>
                  <a:prstClr val="white"/>
                </a:solidFill>
                <a:effectLst>
                  <a:outerShdw blurRad="63500" dir="3600000" algn="tl" rotWithShape="0">
                    <a:srgbClr val="000000">
                      <a:alpha val="70000"/>
                    </a:srgbClr>
                  </a:outerShdw>
                </a:effectLst>
                <a:latin typeface="+mn-lt"/>
              </a:rPr>
              <a:t>Companion </a:t>
            </a:r>
            <a:r>
              <a:rPr lang="en-US" dirty="0" err="1">
                <a:ln w="18415" cmpd="sng">
                  <a:solidFill>
                    <a:srgbClr val="FFFFFF"/>
                  </a:solidFill>
                  <a:prstDash val="solid"/>
                </a:ln>
                <a:solidFill>
                  <a:prstClr val="white"/>
                </a:solidFill>
                <a:effectLst>
                  <a:outerShdw blurRad="63500" dir="3600000" algn="tl" rotWithShape="0">
                    <a:srgbClr val="000000">
                      <a:alpha val="70000"/>
                    </a:srgbClr>
                  </a:outerShdw>
                </a:effectLst>
                <a:latin typeface="+mn-lt"/>
              </a:rPr>
              <a:t>Powerpoint</a:t>
            </a:r>
            <a:r>
              <a:rPr lang="en-US" dirty="0">
                <a:ln w="18415" cmpd="sng">
                  <a:solidFill>
                    <a:srgbClr val="FFFFFF"/>
                  </a:solidFill>
                  <a:prstDash val="solid"/>
                </a:ln>
                <a:solidFill>
                  <a:prstClr val="white"/>
                </a:solidFill>
                <a:effectLst>
                  <a:outerShdw blurRad="63500" dir="3600000" algn="tl" rotWithShape="0">
                    <a:srgbClr val="000000">
                      <a:alpha val="70000"/>
                    </a:srgbClr>
                  </a:outerShdw>
                </a:effectLst>
                <a:latin typeface="+mn-lt"/>
              </a:rPr>
              <a:t> Presentation</a:t>
            </a:r>
          </a:p>
        </p:txBody>
      </p:sp>
      <p:pic>
        <p:nvPicPr>
          <p:cNvPr id="26632" name="Picture 2"/>
          <p:cNvPicPr>
            <a:picLocks noChangeAspect="1" noChangeArrowheads="1"/>
          </p:cNvPicPr>
          <p:nvPr/>
        </p:nvPicPr>
        <p:blipFill>
          <a:blip r:embed="rId2"/>
          <a:srcRect/>
          <a:stretch>
            <a:fillRect/>
          </a:stretch>
        </p:blipFill>
        <p:spPr bwMode="auto">
          <a:xfrm>
            <a:off x="0" y="-63499"/>
            <a:ext cx="5662613" cy="692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horz" rtlCol="0">
            <a:normAutofit fontScale="92500" lnSpcReduction="10000"/>
          </a:bodyPr>
          <a:lstStyle/>
          <a:p>
            <a:pPr fontAlgn="auto">
              <a:spcAft>
                <a:spcPts val="0"/>
              </a:spcAft>
              <a:buFont typeface="Arial"/>
              <a:buChar char="•"/>
              <a:defRPr/>
            </a:pPr>
            <a:r>
              <a:rPr lang="en-US" b="1" dirty="0" smtClean="0"/>
              <a:t>Heterogeneous</a:t>
            </a:r>
          </a:p>
          <a:p>
            <a:pPr fontAlgn="auto">
              <a:spcAft>
                <a:spcPts val="0"/>
              </a:spcAft>
              <a:buFont typeface="Arial"/>
              <a:buChar char="•"/>
              <a:defRPr/>
            </a:pPr>
            <a:r>
              <a:rPr lang="en-US" b="1" dirty="0" smtClean="0"/>
              <a:t>Mild ID: </a:t>
            </a:r>
            <a:r>
              <a:rPr lang="en-US" dirty="0" smtClean="0"/>
              <a:t>n</a:t>
            </a:r>
            <a:r>
              <a:rPr lang="en-US" dirty="0" smtClean="0">
                <a:solidFill>
                  <a:srgbClr val="000000"/>
                </a:solidFill>
              </a:rPr>
              <a:t>o specific cause in 40% of cases</a:t>
            </a:r>
          </a:p>
          <a:p>
            <a:pPr lvl="1" fontAlgn="auto">
              <a:spcAft>
                <a:spcPts val="0"/>
              </a:spcAft>
              <a:buFont typeface="Arial"/>
              <a:buChar char="–"/>
              <a:defRPr/>
            </a:pPr>
            <a:r>
              <a:rPr lang="en-US" dirty="0" smtClean="0">
                <a:solidFill>
                  <a:srgbClr val="000000"/>
                </a:solidFill>
              </a:rPr>
              <a:t>Genetic causes, injury, infections, poor nutrition</a:t>
            </a:r>
          </a:p>
          <a:p>
            <a:pPr fontAlgn="auto">
              <a:spcAft>
                <a:spcPts val="0"/>
              </a:spcAft>
              <a:buFont typeface="Arial"/>
              <a:buChar char="•"/>
              <a:defRPr/>
            </a:pPr>
            <a:r>
              <a:rPr lang="en-US" b="1" dirty="0" smtClean="0"/>
              <a:t>Marked ID</a:t>
            </a:r>
            <a:r>
              <a:rPr lang="en-US" dirty="0" smtClean="0"/>
              <a:t>: specific cause found more often</a:t>
            </a:r>
          </a:p>
          <a:p>
            <a:pPr lvl="1" fontAlgn="auto">
              <a:spcAft>
                <a:spcPts val="0"/>
              </a:spcAft>
              <a:buFont typeface="Arial"/>
              <a:buChar char="–"/>
              <a:defRPr/>
            </a:pPr>
            <a:r>
              <a:rPr lang="en-US" dirty="0" smtClean="0"/>
              <a:t>Genetic: Trisomy 21, Fragile X, single gene disorders</a:t>
            </a:r>
          </a:p>
          <a:p>
            <a:pPr lvl="1" fontAlgn="auto">
              <a:spcAft>
                <a:spcPts val="0"/>
              </a:spcAft>
              <a:buFont typeface="Arial"/>
              <a:buChar char="–"/>
              <a:defRPr/>
            </a:pPr>
            <a:r>
              <a:rPr lang="en-US" dirty="0" smtClean="0"/>
              <a:t>Prenatal: fetal alcohol syndrome, maternal </a:t>
            </a:r>
            <a:r>
              <a:rPr lang="en-US" dirty="0"/>
              <a:t>i</a:t>
            </a:r>
            <a:r>
              <a:rPr lang="en-US" dirty="0" smtClean="0"/>
              <a:t>nfection like HIV</a:t>
            </a:r>
          </a:p>
          <a:p>
            <a:pPr lvl="1" fontAlgn="auto">
              <a:spcAft>
                <a:spcPts val="0"/>
              </a:spcAft>
              <a:buFont typeface="Arial"/>
              <a:buChar char="–"/>
              <a:defRPr/>
            </a:pPr>
            <a:r>
              <a:rPr lang="en-US" dirty="0" smtClean="0"/>
              <a:t>Perinatal: placental dysfunction, birth trauma, septicemia, jaundice</a:t>
            </a:r>
          </a:p>
          <a:p>
            <a:pPr lvl="1" fontAlgn="auto">
              <a:spcAft>
                <a:spcPts val="0"/>
              </a:spcAft>
              <a:buFont typeface="Arial"/>
              <a:buChar char="–"/>
              <a:defRPr/>
            </a:pPr>
            <a:r>
              <a:rPr lang="en-US" dirty="0" smtClean="0"/>
              <a:t>Postnatal: brain infection, head injury</a:t>
            </a:r>
            <a:endParaRPr lang="en-US" i="1" dirty="0"/>
          </a:p>
        </p:txBody>
      </p:sp>
      <p:sp>
        <p:nvSpPr>
          <p:cNvPr id="37890" name="TextBox 4"/>
          <p:cNvSpPr txBox="1">
            <a:spLocks noChangeArrowheads="1"/>
          </p:cNvSpPr>
          <p:nvPr/>
        </p:nvSpPr>
        <p:spPr bwMode="auto">
          <a:xfrm>
            <a:off x="7327900" y="465296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err="1">
                <a:ln w="11430"/>
                <a:solidFill>
                  <a:schemeClr val="bg1"/>
                </a:solidFill>
                <a:effectLst>
                  <a:outerShdw blurRad="25400" algn="tl" rotWithShape="0">
                    <a:srgbClr val="000000">
                      <a:alpha val="43000"/>
                    </a:srgbClr>
                  </a:outerShdw>
                </a:effectLst>
              </a:rPr>
              <a:t>E</a:t>
            </a:r>
            <a:r>
              <a:rPr lang="en-AU" sz="3200" b="1" spc="150" dirty="0" err="1" smtClean="0">
                <a:ln w="11430"/>
                <a:solidFill>
                  <a:schemeClr val="bg1"/>
                </a:solidFill>
                <a:effectLst>
                  <a:outerShdw blurRad="25400" algn="tl" rotWithShape="0">
                    <a:srgbClr val="000000">
                      <a:alpha val="43000"/>
                    </a:srgbClr>
                  </a:outerShdw>
                </a:effectLst>
              </a:rPr>
              <a:t>tiology</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7327900" y="465296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err="1">
                <a:ln w="11430"/>
                <a:solidFill>
                  <a:schemeClr val="bg1"/>
                </a:solidFill>
                <a:effectLst>
                  <a:outerShdw blurRad="25400" algn="tl" rotWithShape="0">
                    <a:srgbClr val="000000">
                      <a:alpha val="43000"/>
                    </a:srgbClr>
                  </a:outerShdw>
                </a:effectLst>
              </a:rPr>
              <a:t>E</a:t>
            </a:r>
            <a:r>
              <a:rPr lang="en-AU" sz="3200" b="1" spc="150" dirty="0" err="1" smtClean="0">
                <a:ln w="11430"/>
                <a:solidFill>
                  <a:schemeClr val="bg1"/>
                </a:solidFill>
                <a:effectLst>
                  <a:outerShdw blurRad="25400" algn="tl" rotWithShape="0">
                    <a:srgbClr val="000000">
                      <a:alpha val="43000"/>
                    </a:srgbClr>
                  </a:outerShdw>
                </a:effectLst>
              </a:rPr>
              <a:t>tiology</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23963"/>
            <a:ext cx="9144000"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5"/>
          <p:cNvSpPr txBox="1">
            <a:spLocks noChangeArrowheads="1"/>
          </p:cNvSpPr>
          <p:nvPr/>
        </p:nvSpPr>
        <p:spPr bwMode="auto">
          <a:xfrm>
            <a:off x="6276975" y="1628775"/>
            <a:ext cx="2687638"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defRPr/>
            </a:pPr>
            <a:r>
              <a:rPr lang="en-AU" dirty="0" smtClean="0"/>
              <a:t>Trisomy 21 </a:t>
            </a:r>
            <a:endParaRPr lang="en-AU" dirty="0"/>
          </a:p>
          <a:p>
            <a:pPr marL="0" indent="0" eaLnBrk="1" hangingPunct="1">
              <a:defRPr/>
            </a:pPr>
            <a:r>
              <a:rPr lang="en-AU" dirty="0" smtClean="0"/>
              <a:t>(Down syndrome) is    the single most frequent cause of ID (about 1/1500)</a:t>
            </a:r>
          </a:p>
        </p:txBody>
      </p:sp>
      <p:sp>
        <p:nvSpPr>
          <p:cNvPr id="8" name="Rectangle 6"/>
          <p:cNvSpPr>
            <a:spLocks noChangeArrowheads="1"/>
          </p:cNvSpPr>
          <p:nvPr/>
        </p:nvSpPr>
        <p:spPr bwMode="auto">
          <a:xfrm>
            <a:off x="457202" y="5698330"/>
            <a:ext cx="439102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5750" indent="-285750">
              <a:buFont typeface="Arial"/>
              <a:buChar char="•"/>
              <a:defRPr/>
            </a:pPr>
            <a:r>
              <a:rPr lang="en-AU" dirty="0"/>
              <a:t>Fragile X syndrome is the most frequent X-linked syndrome (</a:t>
            </a:r>
            <a:r>
              <a:rPr lang="en-AU" dirty="0" smtClean="0"/>
              <a:t>1/2,000-5,000</a:t>
            </a:r>
            <a:r>
              <a:rPr lang="en-AU" dirty="0"/>
              <a:t>)</a:t>
            </a:r>
          </a:p>
        </p:txBody>
      </p:sp>
      <p:pic>
        <p:nvPicPr>
          <p:cNvPr id="9"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xmlns="" val="220411481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Psychiatric and Medical </a:t>
            </a:r>
            <a:r>
              <a:rPr lang="en-AU" sz="3200" b="1" spc="150" dirty="0" smtClean="0">
                <a:ln w="11430"/>
                <a:solidFill>
                  <a:schemeClr val="bg1"/>
                </a:solidFill>
                <a:effectLst>
                  <a:outerShdw blurRad="25400" algn="tl" rotWithShape="0">
                    <a:srgbClr val="000000">
                      <a:alpha val="43000"/>
                    </a:srgbClr>
                  </a:outerShdw>
                </a:effectLst>
              </a:rPr>
              <a:t>Comorbidity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9939" name="Vertical Text Placeholder 4"/>
          <p:cNvSpPr>
            <a:spLocks noGrp="1"/>
          </p:cNvSpPr>
          <p:nvPr>
            <p:ph type="body" orient="vert" idx="1"/>
          </p:nvPr>
        </p:nvSpPr>
        <p:spPr>
          <a:xfrm>
            <a:off x="457200" y="1600200"/>
            <a:ext cx="8229600" cy="5130800"/>
          </a:xfrm>
        </p:spPr>
        <p:txBody>
          <a:bodyPr vert="horz"/>
          <a:lstStyle/>
          <a:p>
            <a:r>
              <a:rPr lang="en-US" dirty="0" smtClean="0"/>
              <a:t>Psychiatric co-morbidity common (</a:t>
            </a:r>
            <a:r>
              <a:rPr lang="en-US" dirty="0" smtClean="0">
                <a:latin typeface="Adobe Caslon Pro"/>
              </a:rPr>
              <a:t>~</a:t>
            </a:r>
            <a:r>
              <a:rPr lang="en-US" dirty="0" smtClean="0"/>
              <a:t>50%)</a:t>
            </a:r>
          </a:p>
          <a:p>
            <a:pPr lvl="1"/>
            <a:r>
              <a:rPr lang="en-US" sz="2400" dirty="0"/>
              <a:t>a</a:t>
            </a:r>
            <a:r>
              <a:rPr lang="en-US" sz="2400" dirty="0" smtClean="0"/>
              <a:t>nxiety, ODD, autism </a:t>
            </a:r>
          </a:p>
          <a:p>
            <a:pPr lvl="1"/>
            <a:r>
              <a:rPr lang="en-US" sz="2400" dirty="0" smtClean="0"/>
              <a:t>ADHD, depression, conduct problems </a:t>
            </a:r>
          </a:p>
          <a:p>
            <a:pPr lvl="1"/>
            <a:r>
              <a:rPr lang="en-US" sz="2400" dirty="0"/>
              <a:t>d</a:t>
            </a:r>
            <a:r>
              <a:rPr lang="en-US" sz="2400" dirty="0" smtClean="0"/>
              <a:t>iagnosis of psychiatric disorder difficult </a:t>
            </a:r>
          </a:p>
          <a:p>
            <a:r>
              <a:rPr lang="en-US" dirty="0" smtClean="0"/>
              <a:t>Specific syndromes often associated with symptom clusters (e.g., fragile X and ADHD)</a:t>
            </a:r>
          </a:p>
          <a:p>
            <a:r>
              <a:rPr lang="en-US" dirty="0" smtClean="0"/>
              <a:t>Medical co-morbidity also common</a:t>
            </a:r>
          </a:p>
          <a:p>
            <a:pPr lvl="1"/>
            <a:r>
              <a:rPr lang="en-US" sz="2400" dirty="0"/>
              <a:t>e</a:t>
            </a:r>
            <a:r>
              <a:rPr lang="en-US" sz="2400" dirty="0" smtClean="0"/>
              <a:t>pilepsy, cerebral palsy, sensory issues most common</a:t>
            </a:r>
          </a:p>
          <a:p>
            <a:pPr lvl="1"/>
            <a:r>
              <a:rPr lang="en-US" sz="2400" dirty="0" smtClean="0"/>
              <a:t>often undetected and undertreated!</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Common Conditions Associated with </a:t>
            </a:r>
            <a:r>
              <a:rPr lang="en-AU" sz="3200" b="1" spc="150" dirty="0" smtClean="0">
                <a:ln w="11430"/>
                <a:solidFill>
                  <a:schemeClr val="bg1"/>
                </a:solidFill>
                <a:effectLst>
                  <a:outerShdw blurRad="25400" algn="tl" rotWithShape="0">
                    <a:srgbClr val="000000">
                      <a:alpha val="43000"/>
                    </a:srgbClr>
                  </a:outerShdw>
                </a:effectLst>
              </a:rPr>
              <a:t>ID</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4860925"/>
          </a:xfrm>
        </p:spPr>
        <p:txBody>
          <a:bodyPr vert="horz">
            <a:normAutofit/>
          </a:bodyPr>
          <a:lstStyle/>
          <a:p>
            <a:pPr>
              <a:lnSpc>
                <a:spcPct val="120000"/>
              </a:lnSpc>
            </a:pPr>
            <a:r>
              <a:rPr lang="en-US" sz="3000" b="1" dirty="0" smtClean="0"/>
              <a:t>Down Syndrome </a:t>
            </a:r>
            <a:r>
              <a:rPr lang="en-US" sz="3000" dirty="0" smtClean="0"/>
              <a:t>(trisomy 21) 1:1000</a:t>
            </a:r>
          </a:p>
          <a:p>
            <a:pPr>
              <a:lnSpc>
                <a:spcPct val="120000"/>
              </a:lnSpc>
            </a:pPr>
            <a:r>
              <a:rPr lang="en-US" sz="3000" b="1" dirty="0" smtClean="0"/>
              <a:t>Fragile X </a:t>
            </a:r>
            <a:r>
              <a:rPr lang="en-US" sz="3000" dirty="0" smtClean="0"/>
              <a:t>(1:2000-5000) </a:t>
            </a:r>
          </a:p>
          <a:p>
            <a:pPr>
              <a:lnSpc>
                <a:spcPct val="120000"/>
              </a:lnSpc>
            </a:pPr>
            <a:r>
              <a:rPr lang="en-US" sz="3000" b="1" dirty="0" smtClean="0"/>
              <a:t>Phenylketonuria</a:t>
            </a:r>
            <a:r>
              <a:rPr lang="en-US" sz="3000" dirty="0" smtClean="0"/>
              <a:t> (PKU); variable prevalence: 1:4000 Turkey; 1:100 000 China</a:t>
            </a:r>
          </a:p>
          <a:p>
            <a:pPr>
              <a:lnSpc>
                <a:spcPct val="120000"/>
              </a:lnSpc>
            </a:pPr>
            <a:r>
              <a:rPr lang="en-US" sz="3000" b="1" dirty="0" smtClean="0"/>
              <a:t>Congenital hypothyroidism </a:t>
            </a:r>
            <a:r>
              <a:rPr lang="en-US" sz="3000" dirty="0" smtClean="0"/>
              <a:t>(1:2000-4000)</a:t>
            </a:r>
          </a:p>
          <a:p>
            <a:pPr>
              <a:lnSpc>
                <a:spcPct val="120000"/>
              </a:lnSpc>
            </a:pPr>
            <a:r>
              <a:rPr lang="en-US" sz="3000" b="1" dirty="0" smtClean="0"/>
              <a:t>Fetal alcohol syndrome </a:t>
            </a:r>
            <a:r>
              <a:rPr lang="en-US" sz="3000" dirty="0" smtClean="0"/>
              <a:t>(0.2-1.5:1000 USA)</a:t>
            </a:r>
          </a:p>
          <a:p>
            <a:pPr>
              <a:lnSpc>
                <a:spcPct val="80000"/>
              </a:lnSpc>
              <a:buFont typeface="Arial" charset="0"/>
              <a:buNone/>
            </a:pPr>
            <a:endParaRPr lang="en-US" sz="3000" b="1" dirty="0" smtClean="0">
              <a:solidFill>
                <a:srgbClr val="558ED5"/>
              </a:solidFill>
            </a:endParaRPr>
          </a:p>
          <a:p>
            <a:pPr algn="ctr">
              <a:lnSpc>
                <a:spcPct val="80000"/>
              </a:lnSpc>
              <a:buFont typeface="Arial" charset="0"/>
              <a:buNone/>
            </a:pPr>
            <a:r>
              <a:rPr lang="en-US" sz="2600" b="1" dirty="0" smtClean="0">
                <a:solidFill>
                  <a:schemeClr val="accent3">
                    <a:lumMod val="50000"/>
                  </a:schemeClr>
                </a:solidFill>
              </a:rPr>
              <a:t>What causes of ID are common in your country?</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AU" sz="2800" b="1" spc="150" dirty="0" smtClean="0">
                <a:ln w="11430"/>
                <a:solidFill>
                  <a:schemeClr val="bg1"/>
                </a:solidFill>
                <a:effectLst>
                  <a:outerShdw blurRad="25400" algn="tl" rotWithShape="0">
                    <a:srgbClr val="000000">
                      <a:alpha val="43000"/>
                    </a:srgbClr>
                  </a:outerShdw>
                </a:effectLst>
              </a:rPr>
              <a:t>Conditions </a:t>
            </a:r>
            <a:r>
              <a:rPr lang="en-AU" sz="2800" b="1" spc="150" dirty="0">
                <a:ln w="11430"/>
                <a:solidFill>
                  <a:schemeClr val="bg1"/>
                </a:solidFill>
                <a:effectLst>
                  <a:outerShdw blurRad="25400" algn="tl" rotWithShape="0">
                    <a:srgbClr val="000000">
                      <a:alpha val="43000"/>
                    </a:srgbClr>
                  </a:outerShdw>
                </a:effectLst>
              </a:rPr>
              <a:t>Associated with </a:t>
            </a:r>
            <a:r>
              <a:rPr lang="en-AU" sz="2800" b="1" spc="150" dirty="0" smtClean="0">
                <a:ln w="11430"/>
                <a:solidFill>
                  <a:schemeClr val="bg1"/>
                </a:solidFill>
                <a:effectLst>
                  <a:outerShdw blurRad="25400" algn="tl" rotWithShape="0">
                    <a:srgbClr val="000000">
                      <a:alpha val="43000"/>
                    </a:srgbClr>
                  </a:outerShdw>
                </a:effectLst>
              </a:rPr>
              <a:t>ID: Down Syndrome</a:t>
            </a:r>
            <a:r>
              <a:rPr lang="en-US" sz="2400" b="1" strike="sngStrike" spc="150" dirty="0" smtClean="0">
                <a:ln w="11430"/>
                <a:solidFill>
                  <a:srgbClr val="F8F8F8"/>
                </a:solidFill>
                <a:effectLst>
                  <a:outerShdw blurRad="25400" algn="tl" rotWithShape="0">
                    <a:srgbClr val="000000">
                      <a:alpha val="43000"/>
                    </a:srgbClr>
                  </a:outerShdw>
                </a:effectLst>
              </a:rPr>
              <a:t/>
            </a:r>
            <a:br>
              <a:rPr lang="en-US" sz="2400" b="1" strike="sngStrike" spc="150" dirty="0" smtClean="0">
                <a:ln w="11430"/>
                <a:solidFill>
                  <a:srgbClr val="F8F8F8"/>
                </a:solidFill>
                <a:effectLst>
                  <a:outerShdw blurRad="25400" algn="tl" rotWithShape="0">
                    <a:srgbClr val="000000">
                      <a:alpha val="43000"/>
                    </a:srgbClr>
                  </a:outerShdw>
                </a:effectLst>
              </a:rPr>
            </a:br>
            <a:endParaRPr lang="en-US" sz="2400" b="1" strike="sngStrike" spc="150" dirty="0">
              <a:ln w="11430"/>
              <a:solidFill>
                <a:srgbClr val="F8F8F8"/>
              </a:solidFill>
              <a:effectLst>
                <a:outerShdw blurRad="25400" algn="tl" rotWithShape="0">
                  <a:srgbClr val="000000">
                    <a:alpha val="43000"/>
                  </a:srgbClr>
                </a:outerShdw>
              </a:effectLst>
            </a:endParaRPr>
          </a:p>
        </p:txBody>
      </p:sp>
      <p:pic>
        <p:nvPicPr>
          <p:cNvPr id="2" name="Picture 1" descr="Screen Shot 2015-05-04 at 10.27.30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417638"/>
            <a:ext cx="8229600" cy="5440362"/>
          </a:xfrm>
          <a:prstGeom prst="rect">
            <a:avLst/>
          </a:prstGeom>
        </p:spPr>
      </p:pic>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xmlns="" val="263806567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2800" b="1" spc="150" dirty="0" smtClean="0">
                <a:ln w="11430"/>
                <a:solidFill>
                  <a:schemeClr val="bg1"/>
                </a:solidFill>
                <a:effectLst>
                  <a:outerShdw blurRad="25400" algn="tl" rotWithShape="0">
                    <a:srgbClr val="000000">
                      <a:alpha val="43000"/>
                    </a:srgbClr>
                  </a:outerShdw>
                </a:effectLst>
              </a:rPr>
              <a:t>Conditions </a:t>
            </a:r>
            <a:r>
              <a:rPr lang="en-AU" sz="2800" b="1" spc="150" dirty="0">
                <a:ln w="11430"/>
                <a:solidFill>
                  <a:schemeClr val="bg1"/>
                </a:solidFill>
                <a:effectLst>
                  <a:outerShdw blurRad="25400" algn="tl" rotWithShape="0">
                    <a:srgbClr val="000000">
                      <a:alpha val="43000"/>
                    </a:srgbClr>
                  </a:outerShdw>
                </a:effectLst>
              </a:rPr>
              <a:t>Associated with </a:t>
            </a:r>
            <a:r>
              <a:rPr lang="en-AU" sz="2800" b="1" spc="150" dirty="0" smtClean="0">
                <a:ln w="11430"/>
                <a:solidFill>
                  <a:schemeClr val="bg1"/>
                </a:solidFill>
                <a:effectLst>
                  <a:outerShdw blurRad="25400" algn="tl" rotWithShape="0">
                    <a:srgbClr val="000000">
                      <a:alpha val="43000"/>
                    </a:srgbClr>
                  </a:outerShdw>
                </a:effectLst>
              </a:rPr>
              <a:t>ID: Fragile X</a:t>
            </a:r>
            <a:r>
              <a:rPr lang="en-US" sz="2800" b="1" strike="sngStrike" spc="150" dirty="0" smtClean="0">
                <a:ln w="11430"/>
                <a:solidFill>
                  <a:srgbClr val="F8F8F8"/>
                </a:solidFill>
                <a:effectLst>
                  <a:outerShdw blurRad="25400" algn="tl" rotWithShape="0">
                    <a:srgbClr val="000000">
                      <a:alpha val="43000"/>
                    </a:srgbClr>
                  </a:outerShdw>
                </a:effectLst>
              </a:rPr>
              <a:t/>
            </a:r>
            <a:br>
              <a:rPr lang="en-US" sz="2800" b="1" strike="sngStrike" spc="150" dirty="0" smtClean="0">
                <a:ln w="11430"/>
                <a:solidFill>
                  <a:srgbClr val="F8F8F8"/>
                </a:solidFill>
                <a:effectLst>
                  <a:outerShdw blurRad="25400" algn="tl" rotWithShape="0">
                    <a:srgbClr val="000000">
                      <a:alpha val="43000"/>
                    </a:srgbClr>
                  </a:outerShdw>
                </a:effectLst>
              </a:rPr>
            </a:br>
            <a:endParaRPr lang="en-US" sz="28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10.32.17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08801" y="1981200"/>
            <a:ext cx="1560909" cy="1825625"/>
          </a:xfrm>
          <a:prstGeom prst="rect">
            <a:avLst/>
          </a:prstGeom>
        </p:spPr>
      </p:pic>
      <p:pic>
        <p:nvPicPr>
          <p:cNvPr id="3" name="Picture 2" descr="Screen Shot 2015-05-04 at 10.33.03 P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79450" y="1981200"/>
            <a:ext cx="5944775" cy="4124784"/>
          </a:xfrm>
          <a:prstGeom prst="rect">
            <a:avLst/>
          </a:prstGeom>
        </p:spPr>
      </p:pic>
      <p:pic>
        <p:nvPicPr>
          <p:cNvPr id="4" name="Picture 3" descr="Screen Shot 2015-05-04 at 10.36.37 PM.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908801" y="3968750"/>
            <a:ext cx="1777999" cy="1124638"/>
          </a:xfrm>
          <a:prstGeom prst="rect">
            <a:avLst/>
          </a:prstGeom>
        </p:spPr>
      </p:pic>
    </p:spTree>
    <p:extLst>
      <p:ext uri="{BB962C8B-B14F-4D97-AF65-F5344CB8AC3E}">
        <p14:creationId xmlns:p14="http://schemas.microsoft.com/office/powerpoint/2010/main" xmlns="" val="22793661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Conditions </a:t>
            </a:r>
            <a:r>
              <a:rPr lang="en-AU" sz="3200" b="1" spc="150" dirty="0">
                <a:ln w="11430"/>
                <a:solidFill>
                  <a:schemeClr val="bg1"/>
                </a:solidFill>
                <a:effectLst>
                  <a:outerShdw blurRad="25400" algn="tl" rotWithShape="0">
                    <a:srgbClr val="000000">
                      <a:alpha val="43000"/>
                    </a:srgbClr>
                  </a:outerShdw>
                </a:effectLst>
              </a:rPr>
              <a:t>Associated with </a:t>
            </a:r>
            <a:r>
              <a:rPr lang="en-AU" sz="3200" b="1" spc="150" dirty="0" smtClean="0">
                <a:ln w="11430"/>
                <a:solidFill>
                  <a:schemeClr val="bg1"/>
                </a:solidFill>
                <a:effectLst>
                  <a:outerShdw blurRad="25400" algn="tl" rotWithShape="0">
                    <a:srgbClr val="000000">
                      <a:alpha val="43000"/>
                    </a:srgbClr>
                  </a:outerShdw>
                </a:effectLst>
              </a:rPr>
              <a:t>ID: PKU</a:t>
            </a:r>
            <a:r>
              <a:rPr lang="en-US" sz="2400" b="1" strike="sngStrike" spc="150" dirty="0" smtClean="0">
                <a:ln w="11430"/>
                <a:solidFill>
                  <a:srgbClr val="F8F8F8"/>
                </a:solidFill>
                <a:effectLst>
                  <a:outerShdw blurRad="25400" algn="tl" rotWithShape="0">
                    <a:srgbClr val="000000">
                      <a:alpha val="43000"/>
                    </a:srgbClr>
                  </a:outerShdw>
                </a:effectLst>
              </a:rPr>
              <a:t/>
            </a:r>
            <a:br>
              <a:rPr lang="en-US" sz="2400" b="1" strike="sngStrike" spc="150" dirty="0" smtClean="0">
                <a:ln w="11430"/>
                <a:solidFill>
                  <a:srgbClr val="F8F8F8"/>
                </a:solidFill>
                <a:effectLst>
                  <a:outerShdw blurRad="25400" algn="tl" rotWithShape="0">
                    <a:srgbClr val="000000">
                      <a:alpha val="43000"/>
                    </a:srgbClr>
                  </a:outerShdw>
                </a:effectLst>
              </a:rPr>
            </a:br>
            <a:endParaRPr lang="en-US" sz="24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257800"/>
          </a:xfrm>
        </p:spPr>
        <p:txBody>
          <a:bodyPr vert="horz">
            <a:normAutofit/>
          </a:bodyPr>
          <a:lstStyle/>
          <a:p>
            <a:pPr marL="0" indent="0">
              <a:lnSpc>
                <a:spcPct val="120000"/>
              </a:lnSpc>
              <a:buNone/>
            </a:pPr>
            <a:endParaRPr lang="en-US" sz="2600" b="1" dirty="0" smtClean="0">
              <a:solidFill>
                <a:schemeClr val="accent3">
                  <a:lumMod val="50000"/>
                </a:schemeClr>
              </a:solidFill>
              <a:hlinkClick r:id="rId3"/>
            </a:endParaRPr>
          </a:p>
          <a:p>
            <a:pPr marL="0" indent="0">
              <a:lnSpc>
                <a:spcPct val="120000"/>
              </a:lnSpc>
              <a:buNone/>
            </a:pPr>
            <a:endParaRPr lang="en-US" sz="2600" b="1" dirty="0">
              <a:solidFill>
                <a:schemeClr val="accent3">
                  <a:lumMod val="50000"/>
                </a:schemeClr>
              </a:solidFill>
              <a:hlinkClick r:id="rId3"/>
            </a:endParaRPr>
          </a:p>
          <a:p>
            <a:pPr marL="0" indent="0">
              <a:lnSpc>
                <a:spcPct val="120000"/>
              </a:lnSpc>
              <a:buNone/>
            </a:pPr>
            <a:endParaRPr lang="en-US" sz="2600" b="1" dirty="0" smtClean="0">
              <a:solidFill>
                <a:schemeClr val="accent3">
                  <a:lumMod val="50000"/>
                </a:schemeClr>
              </a:solidFill>
              <a:hlinkClick r:id="rId3"/>
            </a:endParaRPr>
          </a:p>
          <a:p>
            <a:pPr marL="0" indent="0">
              <a:lnSpc>
                <a:spcPct val="120000"/>
              </a:lnSpc>
              <a:buNone/>
            </a:pPr>
            <a:endParaRPr lang="en-US" sz="2600" b="1" dirty="0">
              <a:solidFill>
                <a:schemeClr val="accent3">
                  <a:lumMod val="50000"/>
                </a:schemeClr>
              </a:solidFill>
              <a:hlinkClick r:id="rId3"/>
            </a:endParaRPr>
          </a:p>
          <a:p>
            <a:pPr marL="0" indent="0">
              <a:lnSpc>
                <a:spcPct val="120000"/>
              </a:lnSpc>
              <a:buNone/>
            </a:pPr>
            <a:endParaRPr lang="en-US" sz="2600" b="1" dirty="0" smtClean="0">
              <a:solidFill>
                <a:schemeClr val="accent3">
                  <a:lumMod val="50000"/>
                </a:schemeClr>
              </a:solidFill>
              <a:hlinkClick r:id="rId3"/>
            </a:endParaRPr>
          </a:p>
          <a:p>
            <a:pPr marL="0" indent="0">
              <a:lnSpc>
                <a:spcPct val="120000"/>
              </a:lnSpc>
              <a:buNone/>
            </a:pPr>
            <a:endParaRPr lang="en-US" sz="2600" b="1" dirty="0">
              <a:solidFill>
                <a:schemeClr val="accent3">
                  <a:lumMod val="50000"/>
                </a:schemeClr>
              </a:solidFill>
              <a:hlinkClick r:id="rId3"/>
            </a:endParaRPr>
          </a:p>
          <a:p>
            <a:pPr marL="0" indent="0">
              <a:lnSpc>
                <a:spcPct val="120000"/>
              </a:lnSpc>
              <a:buNone/>
            </a:pPr>
            <a:endParaRPr lang="en-US" sz="2600" b="1" dirty="0" smtClean="0">
              <a:solidFill>
                <a:schemeClr val="accent3">
                  <a:lumMod val="50000"/>
                </a:schemeClr>
              </a:solidFill>
              <a:hlinkClick r:id="rId3"/>
            </a:endParaRPr>
          </a:p>
          <a:p>
            <a:pPr marL="0" indent="0">
              <a:lnSpc>
                <a:spcPct val="120000"/>
              </a:lnSpc>
              <a:buNone/>
            </a:pPr>
            <a:endParaRPr lang="en-US" sz="2000" b="1" dirty="0" smtClean="0">
              <a:solidFill>
                <a:schemeClr val="accent3">
                  <a:lumMod val="50000"/>
                </a:schemeClr>
              </a:solidFill>
              <a:hlinkClick r:id="rId3"/>
            </a:endParaRPr>
          </a:p>
          <a:p>
            <a:pPr marL="0" indent="0" algn="ctr">
              <a:lnSpc>
                <a:spcPct val="120000"/>
              </a:lnSpc>
              <a:buNone/>
            </a:pPr>
            <a:r>
              <a:rPr lang="en-US" sz="1800" b="1" dirty="0" smtClean="0">
                <a:solidFill>
                  <a:schemeClr val="accent3">
                    <a:lumMod val="50000"/>
                  </a:schemeClr>
                </a:solidFill>
                <a:hlinkClick r:id="rId3"/>
              </a:rPr>
              <a:t>https://www.youtube.com/watch?v=KUJVujhHxPQ&amp;feature=related</a:t>
            </a:r>
            <a:endParaRPr lang="en-US" sz="1800" b="1" dirty="0" smtClean="0">
              <a:solidFill>
                <a:schemeClr val="accent3">
                  <a:lumMod val="50000"/>
                </a:schemeClr>
              </a:solidFill>
            </a:endParaRPr>
          </a:p>
        </p:txBody>
      </p:sp>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4 at 10.41.46 P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92275" y="1822450"/>
            <a:ext cx="5483225" cy="4081070"/>
          </a:xfrm>
          <a:prstGeom prst="rect">
            <a:avLst/>
          </a:prstGeom>
        </p:spPr>
      </p:pic>
    </p:spTree>
    <p:extLst>
      <p:ext uri="{BB962C8B-B14F-4D97-AF65-F5344CB8AC3E}">
        <p14:creationId xmlns:p14="http://schemas.microsoft.com/office/powerpoint/2010/main" xmlns="" val="102539172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50000"/>
              </a:lnSpc>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p>
          <a:p>
            <a:pPr fontAlgn="auto">
              <a:lnSpc>
                <a:spcPct val="80000"/>
              </a:lnSpc>
              <a:spcAft>
                <a:spcPts val="0"/>
              </a:spcAft>
              <a:defRPr/>
            </a:pPr>
            <a:r>
              <a:rPr lang="en-AU" sz="2400" b="1" spc="150" dirty="0" smtClean="0">
                <a:ln w="11430"/>
                <a:solidFill>
                  <a:schemeClr val="bg1"/>
                </a:solidFill>
                <a:effectLst>
                  <a:outerShdw blurRad="25400" algn="tl" rotWithShape="0">
                    <a:srgbClr val="000000">
                      <a:alpha val="43000"/>
                    </a:srgbClr>
                  </a:outerShdw>
                </a:effectLst>
              </a:rPr>
              <a:t>Conditions </a:t>
            </a:r>
            <a:r>
              <a:rPr lang="en-AU" sz="2400" b="1" spc="150" dirty="0">
                <a:ln w="11430"/>
                <a:solidFill>
                  <a:schemeClr val="bg1"/>
                </a:solidFill>
                <a:effectLst>
                  <a:outerShdw blurRad="25400" algn="tl" rotWithShape="0">
                    <a:srgbClr val="000000">
                      <a:alpha val="43000"/>
                    </a:srgbClr>
                  </a:outerShdw>
                </a:effectLst>
              </a:rPr>
              <a:t>Associated with </a:t>
            </a:r>
            <a:r>
              <a:rPr lang="en-AU" sz="2400" b="1" spc="150" dirty="0" smtClean="0">
                <a:ln w="11430"/>
                <a:solidFill>
                  <a:schemeClr val="bg1"/>
                </a:solidFill>
                <a:effectLst>
                  <a:outerShdw blurRad="25400" algn="tl" rotWithShape="0">
                    <a:srgbClr val="000000">
                      <a:alpha val="43000"/>
                    </a:srgbClr>
                  </a:outerShdw>
                </a:effectLst>
              </a:rPr>
              <a:t>ID: Congenital Hypothyroidism</a:t>
            </a:r>
            <a:endParaRPr lang="en-US" sz="24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4860925"/>
          </a:xfrm>
        </p:spPr>
        <p:txBody>
          <a:bodyPr vert="horz">
            <a:normAutofit/>
          </a:bodyPr>
          <a:lstStyle/>
          <a:p>
            <a:pPr marL="0" indent="0">
              <a:lnSpc>
                <a:spcPct val="120000"/>
              </a:lnSpc>
              <a:buNone/>
            </a:pPr>
            <a:endParaRPr lang="en-US" sz="2600" b="1" dirty="0" smtClean="0">
              <a:solidFill>
                <a:schemeClr val="accent3">
                  <a:lumMod val="50000"/>
                </a:schemeClr>
              </a:solidFill>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10.46.45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03800" y="2076450"/>
            <a:ext cx="3683000" cy="3368675"/>
          </a:xfrm>
          <a:prstGeom prst="rect">
            <a:avLst/>
          </a:prstGeom>
        </p:spPr>
      </p:pic>
      <p:pic>
        <p:nvPicPr>
          <p:cNvPr id="3" name="Picture 2"/>
          <p:cNvPicPr>
            <a:picLocks noChangeAspect="1"/>
          </p:cNvPicPr>
          <p:nvPr/>
        </p:nvPicPr>
        <p:blipFill>
          <a:blip r:embed="rId5"/>
          <a:stretch>
            <a:fillRect/>
          </a:stretch>
        </p:blipFill>
        <p:spPr>
          <a:xfrm>
            <a:off x="838200" y="1600200"/>
            <a:ext cx="2147888" cy="1431925"/>
          </a:xfrm>
          <a:prstGeom prst="rect">
            <a:avLst/>
          </a:prstGeom>
        </p:spPr>
      </p:pic>
      <p:pic>
        <p:nvPicPr>
          <p:cNvPr id="4" name="Picture 3" descr="Screen Shot 2015-05-04 at 10.49.40 PM.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38200" y="3194050"/>
            <a:ext cx="1563094" cy="2536825"/>
          </a:xfrm>
          <a:prstGeom prst="rect">
            <a:avLst/>
          </a:prstGeom>
        </p:spPr>
      </p:pic>
      <p:pic>
        <p:nvPicPr>
          <p:cNvPr id="8" name="Picture 7" descr="Screen Shot 2015-05-04 at 10.50.29 PM.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671763" y="1730375"/>
            <a:ext cx="1377950" cy="1996261"/>
          </a:xfrm>
          <a:prstGeom prst="rect">
            <a:avLst/>
          </a:prstGeom>
        </p:spPr>
      </p:pic>
      <p:pic>
        <p:nvPicPr>
          <p:cNvPr id="9" name="Picture 8" descr="Screen Shot 2015-05-04 at 10.51.33 PM.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826280" y="3889375"/>
            <a:ext cx="1467907" cy="2317749"/>
          </a:xfrm>
          <a:prstGeom prst="rect">
            <a:avLst/>
          </a:prstGeom>
        </p:spPr>
      </p:pic>
    </p:spTree>
    <p:extLst>
      <p:ext uri="{BB962C8B-B14F-4D97-AF65-F5344CB8AC3E}">
        <p14:creationId xmlns:p14="http://schemas.microsoft.com/office/powerpoint/2010/main" xmlns="" val="306292335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50000"/>
              </a:lnSpc>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p>
          <a:p>
            <a:pPr algn="l" fontAlgn="auto">
              <a:lnSpc>
                <a:spcPct val="50000"/>
              </a:lnSpc>
              <a:spcAft>
                <a:spcPts val="0"/>
              </a:spcAft>
              <a:defRPr/>
            </a:pPr>
            <a:endParaRPr lang="en-US" sz="2400" b="1" spc="150" dirty="0">
              <a:ln w="11430"/>
              <a:solidFill>
                <a:srgbClr val="FFFF00"/>
              </a:solidFill>
              <a:effectLst>
                <a:outerShdw blurRad="25400" algn="tl" rotWithShape="0">
                  <a:srgbClr val="000000">
                    <a:alpha val="43000"/>
                  </a:srgbClr>
                </a:outerShdw>
              </a:effectLst>
            </a:endParaRPr>
          </a:p>
          <a:p>
            <a:pPr fontAlgn="auto">
              <a:lnSpc>
                <a:spcPct val="80000"/>
              </a:lnSpc>
              <a:spcAft>
                <a:spcPts val="0"/>
              </a:spcAft>
              <a:defRPr/>
            </a:pPr>
            <a:r>
              <a:rPr lang="en-AU" sz="2800" b="1" spc="150" dirty="0" smtClean="0">
                <a:ln w="11430"/>
                <a:solidFill>
                  <a:schemeClr val="bg1"/>
                </a:solidFill>
                <a:effectLst>
                  <a:outerShdw blurRad="25400" algn="tl" rotWithShape="0">
                    <a:srgbClr val="000000">
                      <a:alpha val="43000"/>
                    </a:srgbClr>
                  </a:outerShdw>
                </a:effectLst>
              </a:rPr>
              <a:t>Conditions </a:t>
            </a:r>
            <a:r>
              <a:rPr lang="en-AU" sz="2800" b="1" spc="150" dirty="0">
                <a:ln w="11430"/>
                <a:solidFill>
                  <a:schemeClr val="bg1"/>
                </a:solidFill>
                <a:effectLst>
                  <a:outerShdw blurRad="25400" algn="tl" rotWithShape="0">
                    <a:srgbClr val="000000">
                      <a:alpha val="43000"/>
                    </a:srgbClr>
                  </a:outerShdw>
                </a:effectLst>
              </a:rPr>
              <a:t>Associated with </a:t>
            </a:r>
            <a:r>
              <a:rPr lang="en-AU" sz="2800" b="1" spc="150" dirty="0" smtClean="0">
                <a:ln w="11430"/>
                <a:solidFill>
                  <a:schemeClr val="bg1"/>
                </a:solidFill>
                <a:effectLst>
                  <a:outerShdw blurRad="25400" algn="tl" rotWithShape="0">
                    <a:srgbClr val="000000">
                      <a:alpha val="43000"/>
                    </a:srgbClr>
                  </a:outerShdw>
                </a:effectLst>
              </a:rPr>
              <a:t>ID: </a:t>
            </a:r>
            <a:r>
              <a:rPr lang="en-AU" sz="2800" b="1" spc="150" dirty="0" err="1" smtClean="0">
                <a:ln w="11430"/>
                <a:solidFill>
                  <a:schemeClr val="bg1"/>
                </a:solidFill>
                <a:effectLst>
                  <a:outerShdw blurRad="25400" algn="tl" rotWithShape="0">
                    <a:srgbClr val="000000">
                      <a:alpha val="43000"/>
                    </a:srgbClr>
                  </a:outerShdw>
                </a:effectLst>
              </a:rPr>
              <a:t>Prader-Willi</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4860925"/>
          </a:xfrm>
        </p:spPr>
        <p:txBody>
          <a:bodyPr vert="horz">
            <a:normAutofit fontScale="92500" lnSpcReduction="10000"/>
          </a:bodyPr>
          <a:lstStyle/>
          <a:p>
            <a:pPr marL="0" indent="0">
              <a:lnSpc>
                <a:spcPct val="120000"/>
              </a:lnSpc>
              <a:buNone/>
            </a:pPr>
            <a:endParaRPr lang="en-US" sz="2600" b="1" dirty="0" smtClean="0">
              <a:solidFill>
                <a:schemeClr val="accent3">
                  <a:lumMod val="50000"/>
                </a:schemeClr>
              </a:solidFill>
              <a:hlinkClick r:id="rId3"/>
            </a:endParaRPr>
          </a:p>
          <a:p>
            <a:pPr marL="0" indent="0">
              <a:lnSpc>
                <a:spcPct val="120000"/>
              </a:lnSpc>
              <a:buNone/>
            </a:pPr>
            <a:endParaRPr lang="en-US" sz="2600" b="1" dirty="0">
              <a:solidFill>
                <a:schemeClr val="accent3">
                  <a:lumMod val="50000"/>
                </a:schemeClr>
              </a:solidFill>
              <a:hlinkClick r:id="rId3"/>
            </a:endParaRPr>
          </a:p>
          <a:p>
            <a:pPr marL="0" indent="0">
              <a:lnSpc>
                <a:spcPct val="120000"/>
              </a:lnSpc>
              <a:buNone/>
            </a:pPr>
            <a:endParaRPr lang="en-US" sz="2600" b="1" dirty="0" smtClean="0">
              <a:solidFill>
                <a:schemeClr val="accent3">
                  <a:lumMod val="50000"/>
                </a:schemeClr>
              </a:solidFill>
              <a:hlinkClick r:id="rId3"/>
            </a:endParaRPr>
          </a:p>
          <a:p>
            <a:pPr marL="0" indent="0">
              <a:lnSpc>
                <a:spcPct val="120000"/>
              </a:lnSpc>
              <a:buNone/>
            </a:pPr>
            <a:endParaRPr lang="en-US" sz="2600" b="1" dirty="0">
              <a:solidFill>
                <a:schemeClr val="accent3">
                  <a:lumMod val="50000"/>
                </a:schemeClr>
              </a:solidFill>
              <a:hlinkClick r:id="rId3"/>
            </a:endParaRPr>
          </a:p>
          <a:p>
            <a:pPr marL="0" indent="0">
              <a:lnSpc>
                <a:spcPct val="120000"/>
              </a:lnSpc>
              <a:buNone/>
            </a:pPr>
            <a:endParaRPr lang="en-US" sz="2600" b="1" dirty="0" smtClean="0">
              <a:solidFill>
                <a:schemeClr val="accent3">
                  <a:lumMod val="50000"/>
                </a:schemeClr>
              </a:solidFill>
              <a:hlinkClick r:id="rId3"/>
            </a:endParaRPr>
          </a:p>
          <a:p>
            <a:pPr marL="0" indent="0">
              <a:lnSpc>
                <a:spcPct val="120000"/>
              </a:lnSpc>
              <a:buNone/>
            </a:pPr>
            <a:endParaRPr lang="en-US" sz="2600" b="1" dirty="0">
              <a:solidFill>
                <a:schemeClr val="accent3">
                  <a:lumMod val="50000"/>
                </a:schemeClr>
              </a:solidFill>
              <a:hlinkClick r:id="rId3"/>
            </a:endParaRPr>
          </a:p>
          <a:p>
            <a:pPr marL="0" indent="0">
              <a:lnSpc>
                <a:spcPct val="120000"/>
              </a:lnSpc>
              <a:buNone/>
            </a:pPr>
            <a:endParaRPr lang="en-US" sz="2600" b="1" dirty="0" smtClean="0">
              <a:solidFill>
                <a:schemeClr val="accent3">
                  <a:lumMod val="50000"/>
                </a:schemeClr>
              </a:solidFill>
              <a:hlinkClick r:id="rId3"/>
            </a:endParaRPr>
          </a:p>
          <a:p>
            <a:pPr marL="0" indent="0">
              <a:lnSpc>
                <a:spcPct val="120000"/>
              </a:lnSpc>
              <a:buNone/>
            </a:pPr>
            <a:endParaRPr lang="en-US" sz="2600" b="1" dirty="0">
              <a:solidFill>
                <a:schemeClr val="accent3">
                  <a:lumMod val="50000"/>
                </a:schemeClr>
              </a:solidFill>
              <a:hlinkClick r:id="rId3"/>
            </a:endParaRPr>
          </a:p>
          <a:p>
            <a:pPr marL="0" indent="0">
              <a:lnSpc>
                <a:spcPct val="120000"/>
              </a:lnSpc>
              <a:buNone/>
            </a:pPr>
            <a:endParaRPr lang="en-US" sz="2600" b="1" dirty="0" smtClean="0">
              <a:solidFill>
                <a:schemeClr val="accent3">
                  <a:lumMod val="50000"/>
                </a:schemeClr>
              </a:solidFill>
              <a:hlinkClick r:id="rId3"/>
            </a:endParaRPr>
          </a:p>
          <a:p>
            <a:pPr marL="0" indent="0" algn="ctr">
              <a:lnSpc>
                <a:spcPct val="120000"/>
              </a:lnSpc>
              <a:buNone/>
            </a:pPr>
            <a:r>
              <a:rPr lang="en-US" sz="2600" b="1" dirty="0" smtClean="0">
                <a:solidFill>
                  <a:schemeClr val="accent3">
                    <a:lumMod val="50000"/>
                  </a:schemeClr>
                </a:solidFill>
                <a:hlinkClick r:id="rId3"/>
              </a:rPr>
              <a:t>http://www.pwsausa.org/about-pws/personal-stories</a:t>
            </a:r>
            <a:endParaRPr lang="en-US" sz="2600" b="1" dirty="0" smtClean="0">
              <a:solidFill>
                <a:schemeClr val="accent3">
                  <a:lumMod val="50000"/>
                </a:schemeClr>
              </a:solidFill>
            </a:endParaRPr>
          </a:p>
        </p:txBody>
      </p:sp>
      <p:pic>
        <p:nvPicPr>
          <p:cNvPr id="3" name="Picture 2" descr="Screen Shot 2015-05-04 at 11.09.46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48182" y="1600200"/>
            <a:ext cx="1937962" cy="4178300"/>
          </a:xfrm>
          <a:prstGeom prst="rect">
            <a:avLst/>
          </a:prstGeom>
        </p:spPr>
      </p:pic>
      <p:pic>
        <p:nvPicPr>
          <p:cNvPr id="4" name="Picture 3" descr="Screen Shot 2015-05-04 at 11.11.27 P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91055" y="1600200"/>
            <a:ext cx="1902611" cy="4214812"/>
          </a:xfrm>
          <a:prstGeom prst="rect">
            <a:avLst/>
          </a:prstGeom>
        </p:spPr>
      </p:pic>
      <p:pic>
        <p:nvPicPr>
          <p:cNvPr id="2" name="Picture 1" descr="Screen Shot 2015-05-04 at 11.07.17 PM.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80263" y="1600200"/>
            <a:ext cx="1809351" cy="4178300"/>
          </a:xfrm>
          <a:prstGeom prst="rect">
            <a:avLst/>
          </a:prstGeom>
        </p:spPr>
      </p:pic>
      <p:pic>
        <p:nvPicPr>
          <p:cNvPr id="7" name="Picture 3"/>
          <p:cNvPicPr>
            <a:picLocks noChangeAspect="1" noChangeArrowheads="1"/>
          </p:cNvPicPr>
          <p:nvPr/>
        </p:nvPicPr>
        <p:blipFill>
          <a:blip r:embed="rId7"/>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xmlns="" val="150306388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50000"/>
              </a:lnSpc>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p>
          <a:p>
            <a:pPr algn="l" fontAlgn="auto">
              <a:lnSpc>
                <a:spcPct val="50000"/>
              </a:lnSpc>
              <a:spcAft>
                <a:spcPts val="0"/>
              </a:spcAft>
              <a:defRPr/>
            </a:pPr>
            <a:endParaRPr lang="en-US" sz="2800" b="1" spc="150" dirty="0">
              <a:ln w="11430"/>
              <a:solidFill>
                <a:srgbClr val="FFFF00"/>
              </a:solidFill>
              <a:effectLst>
                <a:outerShdw blurRad="25400" algn="tl" rotWithShape="0">
                  <a:srgbClr val="000000">
                    <a:alpha val="43000"/>
                  </a:srgbClr>
                </a:outerShdw>
              </a:effectLst>
            </a:endParaRPr>
          </a:p>
          <a:p>
            <a:pPr fontAlgn="auto">
              <a:lnSpc>
                <a:spcPct val="80000"/>
              </a:lnSpc>
              <a:spcAft>
                <a:spcPts val="0"/>
              </a:spcAft>
              <a:defRPr/>
            </a:pPr>
            <a:r>
              <a:rPr lang="en-AU" sz="2400" b="1" spc="150" dirty="0" smtClean="0">
                <a:ln w="11430"/>
                <a:solidFill>
                  <a:schemeClr val="bg1"/>
                </a:solidFill>
                <a:effectLst>
                  <a:outerShdw blurRad="25400" algn="tl" rotWithShape="0">
                    <a:srgbClr val="000000">
                      <a:alpha val="43000"/>
                    </a:srgbClr>
                  </a:outerShdw>
                </a:effectLst>
              </a:rPr>
              <a:t>Conditions </a:t>
            </a:r>
            <a:r>
              <a:rPr lang="en-AU" sz="2400" b="1" spc="150" dirty="0">
                <a:ln w="11430"/>
                <a:solidFill>
                  <a:schemeClr val="bg1"/>
                </a:solidFill>
                <a:effectLst>
                  <a:outerShdw blurRad="25400" algn="tl" rotWithShape="0">
                    <a:srgbClr val="000000">
                      <a:alpha val="43000"/>
                    </a:srgbClr>
                  </a:outerShdw>
                </a:effectLst>
              </a:rPr>
              <a:t>Associated with </a:t>
            </a:r>
            <a:r>
              <a:rPr lang="en-AU" sz="2400" b="1" spc="150" dirty="0" smtClean="0">
                <a:ln w="11430"/>
                <a:solidFill>
                  <a:schemeClr val="bg1"/>
                </a:solidFill>
                <a:effectLst>
                  <a:outerShdw blurRad="25400" algn="tl" rotWithShape="0">
                    <a:srgbClr val="000000">
                      <a:alpha val="43000"/>
                    </a:srgbClr>
                  </a:outerShdw>
                </a:effectLst>
              </a:rPr>
              <a:t>ID: </a:t>
            </a:r>
            <a:r>
              <a:rPr lang="en-AU" sz="2400" b="1" spc="150" dirty="0" err="1" smtClean="0">
                <a:ln w="11430"/>
                <a:solidFill>
                  <a:schemeClr val="bg1"/>
                </a:solidFill>
                <a:effectLst>
                  <a:outerShdw blurRad="25400" algn="tl" rotWithShape="0">
                    <a:srgbClr val="000000">
                      <a:alpha val="43000"/>
                    </a:srgbClr>
                  </a:outerShdw>
                </a:effectLst>
              </a:rPr>
              <a:t>Angelman</a:t>
            </a:r>
            <a:r>
              <a:rPr lang="en-AU" sz="2400" b="1" spc="150" dirty="0" smtClean="0">
                <a:ln w="11430"/>
                <a:solidFill>
                  <a:schemeClr val="bg1"/>
                </a:solidFill>
                <a:effectLst>
                  <a:outerShdw blurRad="25400" algn="tl" rotWithShape="0">
                    <a:srgbClr val="000000">
                      <a:alpha val="43000"/>
                    </a:srgbClr>
                  </a:outerShdw>
                </a:effectLst>
              </a:rPr>
              <a:t> Syndrome</a:t>
            </a:r>
            <a:endParaRPr lang="en-US" sz="24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10.54.06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76375" y="1600200"/>
            <a:ext cx="5988050" cy="5069142"/>
          </a:xfrm>
          <a:prstGeom prst="rect">
            <a:avLst/>
          </a:prstGeom>
        </p:spPr>
      </p:pic>
    </p:spTree>
    <p:extLst>
      <p:ext uri="{BB962C8B-B14F-4D97-AF65-F5344CB8AC3E}">
        <p14:creationId xmlns:p14="http://schemas.microsoft.com/office/powerpoint/2010/main" xmlns="" val="414762034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06375"/>
            <a:ext cx="8229600" cy="3514725"/>
          </a:xfrm>
        </p:spPr>
        <p:txBody>
          <a:bodyPr/>
          <a:lstStyle/>
          <a:p>
            <a:pPr algn="l"/>
            <a:r>
              <a:rPr lang="en-US" sz="1800" smtClean="0"/>
              <a:t>The “IACAPAP Textbook of Child and Adolescent Mental Health” is available at the IACAPAP website </a:t>
            </a:r>
            <a:r>
              <a:rPr lang="en-US" sz="1800" u="sng" smtClean="0"/>
              <a:t>http://iacapap.org/iacapap-textbook-of-child-and-adolescent-mental-health</a:t>
            </a:r>
            <a:r>
              <a:rPr lang="en-US" sz="1800" smtClean="0"/>
              <a:t/>
            </a:r>
            <a:br>
              <a:rPr lang="en-US" sz="1800" smtClean="0"/>
            </a:br>
            <a:r>
              <a:rPr lang="en-US" sz="1800" smtClean="0"/>
              <a:t/>
            </a:r>
            <a:br>
              <a:rPr lang="en-US" sz="1800" smtClean="0"/>
            </a:br>
            <a:r>
              <a:rPr lang="en-US" sz="1800" smtClean="0"/>
              <a:t/>
            </a:r>
            <a:br>
              <a:rPr lang="en-US" sz="1800" smtClean="0"/>
            </a:br>
            <a:r>
              <a:rPr lang="en-US" sz="1800" smtClean="0"/>
              <a:t>Please note that this book and its companion powerpoint are:</a:t>
            </a:r>
            <a:br>
              <a:rPr lang="en-US" sz="1800" smtClean="0"/>
            </a:br>
            <a:r>
              <a:rPr lang="en-US" sz="1800" smtClean="0"/>
              <a:t>·        Free and no registration is required to read or download it</a:t>
            </a:r>
            <a:br>
              <a:rPr lang="en-US" sz="1800" smtClean="0"/>
            </a:br>
            <a:r>
              <a:rPr lang="en-US" sz="1800" smtClean="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smtClean="0"/>
            </a:br>
            <a:endParaRPr lang="en-US" sz="1800" smtClean="0"/>
          </a:p>
        </p:txBody>
      </p:sp>
      <p:sp>
        <p:nvSpPr>
          <p:cNvPr id="27650" name="Vertical Text Placeholder 2"/>
          <p:cNvSpPr>
            <a:spLocks noGrp="1"/>
          </p:cNvSpPr>
          <p:nvPr>
            <p:ph type="body" orient="vert" idx="1"/>
          </p:nvPr>
        </p:nvSpPr>
        <p:spPr>
          <a:xfrm>
            <a:off x="457200" y="4203700"/>
            <a:ext cx="8229600" cy="1947863"/>
          </a:xfrm>
        </p:spPr>
        <p:txBody>
          <a:bodyPr/>
          <a:lstStyle/>
          <a:p>
            <a:endParaRPr lang="en-US" smtClean="0"/>
          </a:p>
        </p:txBody>
      </p:sp>
      <p:pic>
        <p:nvPicPr>
          <p:cNvPr id="27651" name="Picture 3"/>
          <p:cNvPicPr>
            <a:picLocks noChangeAspect="1"/>
          </p:cNvPicPr>
          <p:nvPr/>
        </p:nvPicPr>
        <p:blipFill>
          <a:blip r:embed="rId2"/>
          <a:srcRect/>
          <a:stretch>
            <a:fillRect/>
          </a:stretch>
        </p:blipFill>
        <p:spPr bwMode="auto">
          <a:xfrm>
            <a:off x="0" y="3851275"/>
            <a:ext cx="9144000" cy="303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50000"/>
              </a:lnSpc>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p>
          <a:p>
            <a:pPr algn="l" fontAlgn="auto">
              <a:lnSpc>
                <a:spcPct val="50000"/>
              </a:lnSpc>
              <a:spcAft>
                <a:spcPts val="0"/>
              </a:spcAft>
              <a:defRPr/>
            </a:pPr>
            <a:endParaRPr lang="en-US" sz="2800" b="1" spc="150" dirty="0">
              <a:ln w="11430"/>
              <a:solidFill>
                <a:srgbClr val="FFFF00"/>
              </a:solidFill>
              <a:effectLst>
                <a:outerShdw blurRad="25400" algn="tl" rotWithShape="0">
                  <a:srgbClr val="000000">
                    <a:alpha val="43000"/>
                  </a:srgbClr>
                </a:outerShdw>
              </a:effectLst>
            </a:endParaRPr>
          </a:p>
          <a:p>
            <a:pPr fontAlgn="auto">
              <a:lnSpc>
                <a:spcPct val="80000"/>
              </a:lnSpc>
              <a:spcAft>
                <a:spcPts val="0"/>
              </a:spcAft>
              <a:defRPr/>
            </a:pPr>
            <a:r>
              <a:rPr lang="en-AU" sz="2800" b="1" spc="150" dirty="0" smtClean="0">
                <a:ln w="11430"/>
                <a:solidFill>
                  <a:schemeClr val="bg1"/>
                </a:solidFill>
                <a:effectLst>
                  <a:outerShdw blurRad="25400" algn="tl" rotWithShape="0">
                    <a:srgbClr val="000000">
                      <a:alpha val="43000"/>
                    </a:srgbClr>
                  </a:outerShdw>
                </a:effectLst>
              </a:rPr>
              <a:t>Conditions </a:t>
            </a:r>
            <a:r>
              <a:rPr lang="en-AU" sz="2800" b="1" spc="150" dirty="0">
                <a:ln w="11430"/>
                <a:solidFill>
                  <a:schemeClr val="bg1"/>
                </a:solidFill>
                <a:effectLst>
                  <a:outerShdw blurRad="25400" algn="tl" rotWithShape="0">
                    <a:srgbClr val="000000">
                      <a:alpha val="43000"/>
                    </a:srgbClr>
                  </a:outerShdw>
                </a:effectLst>
              </a:rPr>
              <a:t>Associated with </a:t>
            </a:r>
            <a:r>
              <a:rPr lang="en-AU" sz="2800" b="1" spc="150" dirty="0" smtClean="0">
                <a:ln w="11430"/>
                <a:solidFill>
                  <a:schemeClr val="bg1"/>
                </a:solidFill>
                <a:effectLst>
                  <a:outerShdw blurRad="25400" algn="tl" rotWithShape="0">
                    <a:srgbClr val="000000">
                      <a:alpha val="43000"/>
                    </a:srgbClr>
                  </a:outerShdw>
                </a:effectLst>
              </a:rPr>
              <a:t>ID: </a:t>
            </a:r>
            <a:r>
              <a:rPr lang="en-AU" sz="2800" b="1" spc="150" dirty="0" err="1" smtClean="0">
                <a:ln w="11430"/>
                <a:solidFill>
                  <a:schemeClr val="bg1"/>
                </a:solidFill>
                <a:effectLst>
                  <a:outerShdw blurRad="25400" algn="tl" rotWithShape="0">
                    <a:srgbClr val="000000">
                      <a:alpha val="43000"/>
                    </a:srgbClr>
                  </a:outerShdw>
                </a:effectLst>
              </a:rPr>
              <a:t>Galactosemia</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4860925"/>
          </a:xfrm>
        </p:spPr>
        <p:txBody>
          <a:bodyPr vert="horz">
            <a:normAutofit/>
          </a:bodyPr>
          <a:lstStyle/>
          <a:p>
            <a:pPr marL="0" indent="0">
              <a:lnSpc>
                <a:spcPct val="120000"/>
              </a:lnSpc>
              <a:buNone/>
            </a:pPr>
            <a:endParaRPr lang="en-US" sz="2600" b="1" dirty="0" smtClean="0">
              <a:solidFill>
                <a:schemeClr val="accent3">
                  <a:lumMod val="50000"/>
                </a:schemeClr>
              </a:solidFill>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10.55.35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11350" y="2546349"/>
            <a:ext cx="4609186" cy="3876675"/>
          </a:xfrm>
          <a:prstGeom prst="rect">
            <a:avLst/>
          </a:prstGeom>
        </p:spPr>
      </p:pic>
      <p:pic>
        <p:nvPicPr>
          <p:cNvPr id="3" name="Picture 2" descr="Screen Shot 2015-05-04 at 10.57.12 P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00724" y="2546349"/>
            <a:ext cx="2886075" cy="492125"/>
          </a:xfrm>
          <a:prstGeom prst="rect">
            <a:avLst/>
          </a:prstGeom>
        </p:spPr>
      </p:pic>
      <p:pic>
        <p:nvPicPr>
          <p:cNvPr id="4" name="Picture 3" descr="Screen Shot 2015-05-04 at 10.58.56 PM.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851525" y="6257925"/>
            <a:ext cx="1346200" cy="342900"/>
          </a:xfrm>
          <a:prstGeom prst="rect">
            <a:avLst/>
          </a:prstGeom>
        </p:spPr>
      </p:pic>
    </p:spTree>
    <p:extLst>
      <p:ext uri="{BB962C8B-B14F-4D97-AF65-F5344CB8AC3E}">
        <p14:creationId xmlns:p14="http://schemas.microsoft.com/office/powerpoint/2010/main" xmlns="" val="261087846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50000"/>
              </a:lnSpc>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p>
          <a:p>
            <a:pPr algn="l" fontAlgn="auto">
              <a:lnSpc>
                <a:spcPct val="80000"/>
              </a:lnSpc>
              <a:spcAft>
                <a:spcPts val="0"/>
              </a:spcAft>
              <a:defRPr/>
            </a:pPr>
            <a:endParaRPr lang="en-US" sz="2400" b="1" spc="150" dirty="0">
              <a:ln w="11430"/>
              <a:solidFill>
                <a:srgbClr val="FFFF00"/>
              </a:solidFill>
              <a:effectLst>
                <a:outerShdw blurRad="25400" algn="tl" rotWithShape="0">
                  <a:srgbClr val="000000">
                    <a:alpha val="43000"/>
                  </a:srgbClr>
                </a:outerShdw>
              </a:effectLst>
            </a:endParaRPr>
          </a:p>
          <a:p>
            <a:pPr fontAlgn="auto">
              <a:lnSpc>
                <a:spcPct val="80000"/>
              </a:lnSpc>
              <a:spcAft>
                <a:spcPts val="0"/>
              </a:spcAft>
              <a:defRPr/>
            </a:pPr>
            <a:r>
              <a:rPr lang="en-AU" sz="2400" b="1" spc="150" dirty="0" smtClean="0">
                <a:ln w="11430"/>
                <a:solidFill>
                  <a:schemeClr val="bg1"/>
                </a:solidFill>
                <a:effectLst>
                  <a:outerShdw blurRad="25400" algn="tl" rotWithShape="0">
                    <a:srgbClr val="000000">
                      <a:alpha val="43000"/>
                    </a:srgbClr>
                  </a:outerShdw>
                </a:effectLst>
              </a:rPr>
              <a:t>Conditions </a:t>
            </a:r>
            <a:r>
              <a:rPr lang="en-AU" sz="2400" b="1" spc="150" dirty="0">
                <a:ln w="11430"/>
                <a:solidFill>
                  <a:schemeClr val="bg1"/>
                </a:solidFill>
                <a:effectLst>
                  <a:outerShdw blurRad="25400" algn="tl" rotWithShape="0">
                    <a:srgbClr val="000000">
                      <a:alpha val="43000"/>
                    </a:srgbClr>
                  </a:outerShdw>
                </a:effectLst>
              </a:rPr>
              <a:t>Associated with </a:t>
            </a:r>
            <a:r>
              <a:rPr lang="en-AU" sz="2400" b="1" spc="150" dirty="0" smtClean="0">
                <a:ln w="11430"/>
                <a:solidFill>
                  <a:schemeClr val="bg1"/>
                </a:solidFill>
                <a:effectLst>
                  <a:outerShdw blurRad="25400" algn="tl" rotWithShape="0">
                    <a:srgbClr val="000000">
                      <a:alpha val="43000"/>
                    </a:srgbClr>
                  </a:outerShdw>
                </a:effectLst>
              </a:rPr>
              <a:t>ID: </a:t>
            </a:r>
            <a:r>
              <a:rPr lang="en-AU" sz="2400" b="1" spc="150" dirty="0" err="1" smtClean="0">
                <a:ln w="11430"/>
                <a:solidFill>
                  <a:schemeClr val="bg1"/>
                </a:solidFill>
                <a:effectLst>
                  <a:outerShdw blurRad="25400" algn="tl" rotWithShape="0">
                    <a:srgbClr val="000000">
                      <a:alpha val="43000"/>
                    </a:srgbClr>
                  </a:outerShdw>
                </a:effectLst>
              </a:rPr>
              <a:t>Fetal</a:t>
            </a:r>
            <a:r>
              <a:rPr lang="en-AU" sz="2400" b="1" spc="150" dirty="0" smtClean="0">
                <a:ln w="11430"/>
                <a:solidFill>
                  <a:schemeClr val="bg1"/>
                </a:solidFill>
                <a:effectLst>
                  <a:outerShdw blurRad="25400" algn="tl" rotWithShape="0">
                    <a:srgbClr val="000000">
                      <a:alpha val="43000"/>
                    </a:srgbClr>
                  </a:outerShdw>
                </a:effectLst>
              </a:rPr>
              <a:t> Alcohol Syndrome</a:t>
            </a:r>
            <a:endParaRPr lang="en-US" sz="24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4860925"/>
          </a:xfrm>
        </p:spPr>
        <p:txBody>
          <a:bodyPr vert="horz">
            <a:normAutofit/>
          </a:bodyPr>
          <a:lstStyle/>
          <a:p>
            <a:pPr marL="0" indent="0">
              <a:lnSpc>
                <a:spcPct val="120000"/>
              </a:lnSpc>
              <a:buNone/>
            </a:pPr>
            <a:endParaRPr lang="en-US" sz="2600" b="1" dirty="0" smtClean="0">
              <a:solidFill>
                <a:schemeClr val="accent3">
                  <a:lumMod val="50000"/>
                </a:schemeClr>
              </a:solidFill>
            </a:endParaRPr>
          </a:p>
          <a:p>
            <a:pPr marL="0" indent="0">
              <a:lnSpc>
                <a:spcPct val="120000"/>
              </a:lnSpc>
              <a:buNone/>
            </a:pPr>
            <a:endParaRPr lang="en-US" sz="2600" b="1" dirty="0">
              <a:solidFill>
                <a:schemeClr val="accent3">
                  <a:lumMod val="50000"/>
                </a:schemeClr>
              </a:solidFill>
            </a:endParaRPr>
          </a:p>
          <a:p>
            <a:pPr marL="0" indent="0">
              <a:lnSpc>
                <a:spcPct val="120000"/>
              </a:lnSpc>
              <a:buNone/>
            </a:pPr>
            <a:endParaRPr lang="en-US" sz="2600" b="1" dirty="0" smtClean="0">
              <a:solidFill>
                <a:schemeClr val="accent3">
                  <a:lumMod val="50000"/>
                </a:schemeClr>
              </a:solidFill>
            </a:endParaRPr>
          </a:p>
          <a:p>
            <a:pPr marL="0" indent="0">
              <a:lnSpc>
                <a:spcPct val="120000"/>
              </a:lnSpc>
              <a:buNone/>
            </a:pPr>
            <a:endParaRPr lang="en-US" sz="2600" b="1" dirty="0">
              <a:solidFill>
                <a:schemeClr val="accent3">
                  <a:lumMod val="50000"/>
                </a:schemeClr>
              </a:solidFill>
            </a:endParaRPr>
          </a:p>
          <a:p>
            <a:pPr marL="0" indent="0">
              <a:lnSpc>
                <a:spcPct val="120000"/>
              </a:lnSpc>
              <a:buNone/>
            </a:pPr>
            <a:endParaRPr lang="en-US" sz="2600" b="1" dirty="0" smtClean="0">
              <a:solidFill>
                <a:schemeClr val="accent3">
                  <a:lumMod val="50000"/>
                </a:schemeClr>
              </a:solidFill>
            </a:endParaRPr>
          </a:p>
          <a:p>
            <a:pPr marL="0" indent="0">
              <a:lnSpc>
                <a:spcPct val="120000"/>
              </a:lnSpc>
              <a:buNone/>
            </a:pPr>
            <a:endParaRPr lang="en-US" sz="2600" b="1" dirty="0">
              <a:solidFill>
                <a:schemeClr val="accent3">
                  <a:lumMod val="50000"/>
                </a:schemeClr>
              </a:solidFill>
            </a:endParaRPr>
          </a:p>
          <a:p>
            <a:pPr marL="0" indent="0">
              <a:lnSpc>
                <a:spcPct val="120000"/>
              </a:lnSpc>
              <a:buNone/>
            </a:pPr>
            <a:endParaRPr lang="en-US" sz="2600" b="1" dirty="0" smtClean="0">
              <a:solidFill>
                <a:schemeClr val="accent3">
                  <a:lumMod val="50000"/>
                </a:schemeClr>
              </a:solidFill>
            </a:endParaRPr>
          </a:p>
          <a:p>
            <a:pPr marL="0" indent="0">
              <a:lnSpc>
                <a:spcPct val="120000"/>
              </a:lnSpc>
              <a:buNone/>
            </a:pPr>
            <a:endParaRPr lang="en-US" sz="2600" b="1" dirty="0">
              <a:solidFill>
                <a:schemeClr val="accent3">
                  <a:lumMod val="50000"/>
                </a:schemeClr>
              </a:solidFill>
            </a:endParaRPr>
          </a:p>
          <a:p>
            <a:pPr marL="0" indent="0" algn="ctr">
              <a:lnSpc>
                <a:spcPct val="120000"/>
              </a:lnSpc>
              <a:buNone/>
            </a:pPr>
            <a:r>
              <a:rPr lang="en-US" sz="1800" b="1" dirty="0" smtClean="0">
                <a:solidFill>
                  <a:schemeClr val="accent3">
                    <a:lumMod val="50000"/>
                  </a:schemeClr>
                </a:solidFill>
                <a:hlinkClick r:id="rId3"/>
              </a:rPr>
              <a:t>https://www.youtube.com/watch?v=tyjc3gfEnTA</a:t>
            </a:r>
            <a:endParaRPr lang="en-US" sz="1800" b="1" dirty="0" smtClean="0">
              <a:solidFill>
                <a:schemeClr val="accent3">
                  <a:lumMod val="50000"/>
                </a:schemeClr>
              </a:solidFill>
            </a:endParaRPr>
          </a:p>
        </p:txBody>
      </p:sp>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11.02.52 P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397000" y="1600200"/>
            <a:ext cx="6286500" cy="4229100"/>
          </a:xfrm>
          <a:prstGeom prst="rect">
            <a:avLst/>
          </a:prstGeom>
        </p:spPr>
      </p:pic>
    </p:spTree>
    <p:extLst>
      <p:ext uri="{BB962C8B-B14F-4D97-AF65-F5344CB8AC3E}">
        <p14:creationId xmlns:p14="http://schemas.microsoft.com/office/powerpoint/2010/main" xmlns="" val="53673611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rtlCol="0">
            <a:normAutofit fontScale="92500" lnSpcReduction="10000"/>
          </a:bodyPr>
          <a:lstStyle/>
          <a:p>
            <a:pPr fontAlgn="auto">
              <a:spcAft>
                <a:spcPts val="0"/>
              </a:spcAft>
              <a:buFont typeface="Arial"/>
              <a:buChar char="•"/>
              <a:defRPr/>
            </a:pPr>
            <a:r>
              <a:rPr lang="en-US" dirty="0" smtClean="0"/>
              <a:t>IQ below 70</a:t>
            </a:r>
          </a:p>
          <a:p>
            <a:pPr fontAlgn="auto">
              <a:spcAft>
                <a:spcPts val="0"/>
              </a:spcAft>
              <a:buFont typeface="Arial"/>
              <a:buChar char="•"/>
              <a:defRPr/>
            </a:pPr>
            <a:r>
              <a:rPr lang="en-US" dirty="0" smtClean="0"/>
              <a:t>Impairment of adaptive functioning</a:t>
            </a:r>
          </a:p>
          <a:p>
            <a:pPr fontAlgn="auto">
              <a:spcAft>
                <a:spcPts val="0"/>
              </a:spcAft>
              <a:buFont typeface="Arial"/>
              <a:buChar char="•"/>
              <a:defRPr/>
            </a:pPr>
            <a:r>
              <a:rPr lang="en-US" dirty="0" smtClean="0"/>
              <a:t>Onset before age 18</a:t>
            </a:r>
          </a:p>
          <a:p>
            <a:pPr fontAlgn="auto">
              <a:spcAft>
                <a:spcPts val="0"/>
              </a:spcAft>
              <a:buFont typeface="Arial"/>
              <a:buChar char="•"/>
              <a:defRPr/>
            </a:pPr>
            <a:r>
              <a:rPr lang="en-US" dirty="0" smtClean="0"/>
              <a:t>Interview: family medical history, pregnancy, development, environment of home</a:t>
            </a:r>
          </a:p>
          <a:p>
            <a:pPr fontAlgn="auto">
              <a:spcAft>
                <a:spcPts val="0"/>
              </a:spcAft>
              <a:buFont typeface="Arial"/>
              <a:buChar char="•"/>
              <a:defRPr/>
            </a:pPr>
            <a:r>
              <a:rPr lang="en-US" dirty="0" smtClean="0"/>
              <a:t>Physical exam</a:t>
            </a:r>
          </a:p>
          <a:p>
            <a:pPr fontAlgn="auto">
              <a:spcAft>
                <a:spcPts val="0"/>
              </a:spcAft>
              <a:buFont typeface="Arial"/>
              <a:buChar char="•"/>
              <a:defRPr/>
            </a:pPr>
            <a:r>
              <a:rPr lang="en-US" dirty="0" smtClean="0"/>
              <a:t>IQ measurement</a:t>
            </a:r>
          </a:p>
          <a:p>
            <a:pPr fontAlgn="auto">
              <a:spcAft>
                <a:spcPts val="0"/>
              </a:spcAft>
              <a:buFont typeface="Arial"/>
              <a:buChar char="•"/>
              <a:defRPr/>
            </a:pPr>
            <a:r>
              <a:rPr lang="en-US" dirty="0" smtClean="0"/>
              <a:t>Adaptive behavior: clinical judgment and scales</a:t>
            </a:r>
          </a:p>
          <a:p>
            <a:pPr fontAlgn="auto">
              <a:spcAft>
                <a:spcPts val="0"/>
              </a:spcAft>
              <a:buFont typeface="Arial"/>
              <a:buChar char="•"/>
              <a:defRPr/>
            </a:pPr>
            <a:r>
              <a:rPr lang="en-US" dirty="0" smtClean="0"/>
              <a:t>Labs and genetic testing</a:t>
            </a:r>
          </a:p>
          <a:p>
            <a:pPr marL="0" indent="0" fontAlgn="auto">
              <a:spcAft>
                <a:spcPts val="0"/>
              </a:spcAft>
              <a:buFont typeface="Arial"/>
              <a:buNone/>
              <a:defRPr/>
            </a:pPr>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Diagnosis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317500" y="1600200"/>
            <a:ext cx="8712200" cy="5067300"/>
          </a:xfrm>
        </p:spPr>
        <p:txBody>
          <a:bodyPr vert="horz">
            <a:normAutofit/>
          </a:bodyPr>
          <a:lstStyle/>
          <a:p>
            <a:pPr marL="0" indent="0" algn="ctr">
              <a:buFont typeface="Arial" charset="0"/>
              <a:buNone/>
            </a:pPr>
            <a:endParaRPr lang="en-US" sz="3600" dirty="0" smtClean="0"/>
          </a:p>
          <a:p>
            <a:pPr marL="0" indent="0" algn="ctr">
              <a:buFont typeface="Arial" charset="0"/>
              <a:buNone/>
            </a:pPr>
            <a:r>
              <a:rPr lang="en-US" sz="3600" dirty="0" smtClean="0"/>
              <a:t>How would you diagnose ID in a country without validated IQ tests?</a:t>
            </a:r>
          </a:p>
          <a:p>
            <a:pPr marL="0" indent="0" algn="ctr">
              <a:buFont typeface="Arial" charset="0"/>
              <a:buNone/>
            </a:pPr>
            <a:endParaRPr lang="en-US" sz="3600" dirty="0"/>
          </a:p>
          <a:p>
            <a:pPr marL="0" indent="0" algn="ctr">
              <a:buFont typeface="Arial" charset="0"/>
              <a:buNone/>
            </a:pPr>
            <a:endParaRPr lang="en-US" sz="3600" dirty="0" smtClean="0"/>
          </a:p>
          <a:p>
            <a:pPr marL="0" indent="0" algn="ctr">
              <a:buFont typeface="Arial" charset="0"/>
              <a:buNone/>
            </a:pPr>
            <a:endParaRPr lang="en-US" sz="3600" dirty="0"/>
          </a:p>
          <a:p>
            <a:pPr marL="0" indent="0" algn="ctr">
              <a:buFont typeface="Arial" charset="0"/>
              <a:buNone/>
            </a:pPr>
            <a:endParaRPr lang="en-US" sz="3600" dirty="0">
              <a:hlinkClick r:id="rId3"/>
            </a:endParaRPr>
          </a:p>
          <a:p>
            <a:pPr marL="0" indent="0" algn="ctr">
              <a:buFont typeface="Arial" charset="0"/>
              <a:buNone/>
            </a:pPr>
            <a:r>
              <a:rPr lang="en-US" sz="1800" dirty="0" smtClean="0">
                <a:hlinkClick r:id="rId3"/>
              </a:rPr>
              <a:t>http://www.parentcenterhub.org/repository/disability-landing/</a:t>
            </a:r>
            <a:endParaRPr lang="en-US" sz="1800" dirty="0" smtClean="0"/>
          </a:p>
          <a:p>
            <a:pPr marL="0" indent="0"/>
            <a:endParaRPr lang="en-US" dirty="0" smtClean="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Cross-Cultural Differences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10.14.14 P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71850" y="4065032"/>
            <a:ext cx="2209800" cy="2006600"/>
          </a:xfrm>
          <a:prstGeom prst="rect">
            <a:avLst/>
          </a:prstGeom>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600200"/>
            <a:ext cx="8229600" cy="4525963"/>
          </a:xfrm>
        </p:spPr>
        <p:txBody>
          <a:bodyPr vert="horz">
            <a:normAutofit/>
          </a:bodyPr>
          <a:lstStyle/>
          <a:p>
            <a:pPr marL="0" indent="0" algn="ctr">
              <a:lnSpc>
                <a:spcPct val="80000"/>
              </a:lnSpc>
              <a:buFont typeface="Arial" charset="0"/>
              <a:buNone/>
            </a:pPr>
            <a:r>
              <a:rPr lang="en-US" sz="3300" dirty="0" smtClean="0"/>
              <a:t>A rough estimate of IQ:</a:t>
            </a:r>
          </a:p>
          <a:p>
            <a:pPr marL="0" indent="0" algn="ctr">
              <a:lnSpc>
                <a:spcPct val="80000"/>
              </a:lnSpc>
              <a:buFont typeface="Arial" charset="0"/>
              <a:buNone/>
            </a:pPr>
            <a:r>
              <a:rPr lang="en-US" sz="3300" dirty="0" smtClean="0"/>
              <a:t>(Developmental age/chronological age) </a:t>
            </a:r>
            <a:r>
              <a:rPr lang="en-US" sz="3300" dirty="0"/>
              <a:t>x</a:t>
            </a:r>
            <a:r>
              <a:rPr lang="en-US" sz="3300" dirty="0" smtClean="0"/>
              <a:t> 100</a:t>
            </a:r>
          </a:p>
          <a:p>
            <a:pPr marL="0" indent="0" algn="ctr">
              <a:lnSpc>
                <a:spcPct val="80000"/>
              </a:lnSpc>
              <a:buFont typeface="Arial" charset="0"/>
              <a:buNone/>
            </a:pPr>
            <a:endParaRPr lang="en-US" sz="3300" dirty="0" smtClean="0"/>
          </a:p>
          <a:p>
            <a:pPr marL="0" indent="0" algn="ctr">
              <a:lnSpc>
                <a:spcPct val="80000"/>
              </a:lnSpc>
              <a:buFont typeface="Arial" charset="0"/>
              <a:buNone/>
            </a:pPr>
            <a:r>
              <a:rPr lang="en-US" sz="2200" dirty="0" smtClean="0"/>
              <a:t>Example: a child is 6 years old. She is toilet trained and can eat by herself. She still needs help dressing, but can put on a T-shirt. She can walk and jump but only balance for 1-2 seconds on each foot. Her speech is understandable and she can name some colors but cannot count. She can scribble and copy a straight line but not a circle. Her teacher says she is not yet ready for 1</a:t>
            </a:r>
            <a:r>
              <a:rPr lang="en-US" sz="2200" baseline="30000" dirty="0" smtClean="0"/>
              <a:t>st</a:t>
            </a:r>
            <a:r>
              <a:rPr lang="en-US" sz="2200" dirty="0" smtClean="0"/>
              <a:t> grade.</a:t>
            </a:r>
          </a:p>
          <a:p>
            <a:pPr marL="0" indent="0" algn="ctr">
              <a:lnSpc>
                <a:spcPct val="80000"/>
              </a:lnSpc>
              <a:buFont typeface="Arial" charset="0"/>
              <a:buNone/>
            </a:pPr>
            <a:endParaRPr lang="en-US" sz="2200" dirty="0" smtClean="0"/>
          </a:p>
          <a:p>
            <a:pPr marL="0" indent="0" algn="ctr">
              <a:lnSpc>
                <a:spcPct val="80000"/>
              </a:lnSpc>
              <a:buFont typeface="Arial" charset="0"/>
              <a:buNone/>
            </a:pPr>
            <a:r>
              <a:rPr lang="en-US" sz="2200" dirty="0" smtClean="0"/>
              <a:t>How do you estimate her developmental age?</a:t>
            </a:r>
          </a:p>
          <a:p>
            <a:pPr marL="0" indent="0" algn="ctr">
              <a:lnSpc>
                <a:spcPct val="80000"/>
              </a:lnSpc>
              <a:buFont typeface="Arial" charset="0"/>
              <a:buNone/>
            </a:pPr>
            <a:r>
              <a:rPr lang="en-US" sz="2200" dirty="0" smtClean="0"/>
              <a:t>How do you estimate her IQ?</a:t>
            </a:r>
          </a:p>
        </p:txBody>
      </p:sp>
      <p:sp>
        <p:nvSpPr>
          <p:cNvPr id="8"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Cross-Cultural Differences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Assessing IQ</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4525963"/>
          </a:xfrm>
        </p:spPr>
        <p:txBody>
          <a:bodyPr vert="horz">
            <a:normAutofit/>
          </a:bodyPr>
          <a:lstStyle/>
          <a:p>
            <a:r>
              <a:rPr lang="en-US" sz="2200" dirty="0" smtClean="0"/>
              <a:t>International standard is the WISC – not normed in some countries</a:t>
            </a:r>
          </a:p>
          <a:p>
            <a:r>
              <a:rPr lang="en-US" sz="2200" dirty="0" smtClean="0"/>
              <a:t>Use </a:t>
            </a:r>
            <a:r>
              <a:rPr lang="en-US" sz="2200" b="1" dirty="0" smtClean="0">
                <a:hlinkClick r:id="rId3"/>
              </a:rPr>
              <a:t>Denver II </a:t>
            </a:r>
            <a:r>
              <a:rPr lang="en-US" sz="2200" dirty="0" smtClean="0"/>
              <a:t>(a developmental screening test) or similar scale to assess general development of pre-school children in </a:t>
            </a:r>
            <a:r>
              <a:rPr lang="en-US" sz="2200" dirty="0"/>
              <a:t>four domains </a:t>
            </a:r>
            <a:endParaRPr lang="en-US" sz="2200" dirty="0" smtClean="0"/>
          </a:p>
          <a:p>
            <a:r>
              <a:rPr lang="en-US" sz="2200" dirty="0" smtClean="0"/>
              <a:t>Ask about academic functioning in older children</a:t>
            </a:r>
          </a:p>
          <a:p>
            <a:pPr lvl="1"/>
            <a:r>
              <a:rPr lang="en-US" sz="2000" dirty="0" smtClean="0"/>
              <a:t>Mild ID may be able to reach grade 2-6 status, can be taught simple reading and math skills, can gain relative independence </a:t>
            </a:r>
          </a:p>
          <a:p>
            <a:pPr lvl="1"/>
            <a:r>
              <a:rPr lang="en-US" sz="2000" dirty="0" smtClean="0"/>
              <a:t>Moderate ID may be able to speak, understand, learn self-help skills, follow commands, do unskilled work</a:t>
            </a:r>
          </a:p>
          <a:p>
            <a:pPr lvl="1"/>
            <a:r>
              <a:rPr lang="en-US" sz="2000" dirty="0" smtClean="0"/>
              <a:t>Severe ID can have some speech, assisted self-help/household chores</a:t>
            </a:r>
          </a:p>
          <a:p>
            <a:pPr lvl="1"/>
            <a:r>
              <a:rPr lang="en-US" sz="2000" dirty="0" smtClean="0"/>
              <a:t>Profound: minimal self-help, speech, dependent on adults for self care</a:t>
            </a:r>
          </a:p>
          <a:p>
            <a:r>
              <a:rPr lang="en-US" sz="2400" dirty="0" smtClean="0"/>
              <a:t>Ask parents about their estimate of developmental age</a:t>
            </a:r>
          </a:p>
        </p:txBody>
      </p:sp>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Screening: The </a:t>
            </a:r>
            <a:r>
              <a:rPr lang="en-AU" sz="3200" b="1" spc="150" dirty="0">
                <a:ln w="11430"/>
                <a:solidFill>
                  <a:schemeClr val="bg1"/>
                </a:solidFill>
                <a:effectLst>
                  <a:outerShdw blurRad="25400" algn="tl" rotWithShape="0">
                    <a:srgbClr val="000000">
                      <a:alpha val="43000"/>
                    </a:srgbClr>
                  </a:outerShdw>
                </a:effectLst>
              </a:rPr>
              <a:t>heel prick test</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12900"/>
            <a:ext cx="8229600" cy="5168900"/>
          </a:xfrm>
        </p:spPr>
        <p:txBody>
          <a:bodyPr vert="horz">
            <a:normAutofit/>
          </a:bodyPr>
          <a:lstStyle/>
          <a:p>
            <a:pPr>
              <a:lnSpc>
                <a:spcPct val="90000"/>
              </a:lnSpc>
            </a:pPr>
            <a:r>
              <a:rPr lang="en-AU" sz="2800" dirty="0"/>
              <a:t>Routinely done (but voluntary</a:t>
            </a:r>
            <a:r>
              <a:rPr lang="en-AU" sz="2800" dirty="0" smtClean="0"/>
              <a:t>) in HIC/MIC </a:t>
            </a:r>
            <a:r>
              <a:rPr lang="en-AU" sz="2800" dirty="0"/>
              <a:t>to detect rare genetic disorders </a:t>
            </a:r>
            <a:r>
              <a:rPr lang="en-AU" sz="2800" dirty="0" smtClean="0"/>
              <a:t>in infants </a:t>
            </a:r>
            <a:r>
              <a:rPr lang="en-AU" sz="2800" dirty="0"/>
              <a:t>48-72 hours </a:t>
            </a:r>
            <a:r>
              <a:rPr lang="en-AU" sz="2800" dirty="0" smtClean="0"/>
              <a:t>old </a:t>
            </a:r>
            <a:endParaRPr lang="en-AU" sz="2800" dirty="0"/>
          </a:p>
          <a:p>
            <a:pPr>
              <a:lnSpc>
                <a:spcPct val="90000"/>
              </a:lnSpc>
            </a:pPr>
            <a:r>
              <a:rPr lang="en-AU" sz="2800" dirty="0" smtClean="0"/>
              <a:t>It usually screens newborns for:</a:t>
            </a:r>
            <a:endParaRPr lang="en-AU" sz="2800" dirty="0"/>
          </a:p>
          <a:p>
            <a:pPr lvl="1">
              <a:lnSpc>
                <a:spcPct val="90000"/>
              </a:lnSpc>
            </a:pPr>
            <a:r>
              <a:rPr lang="en-AU" sz="2400" dirty="0"/>
              <a:t>Phenylketonuria (PKU) </a:t>
            </a:r>
          </a:p>
          <a:p>
            <a:pPr lvl="1">
              <a:lnSpc>
                <a:spcPct val="90000"/>
              </a:lnSpc>
            </a:pPr>
            <a:r>
              <a:rPr lang="en-AU" sz="2400" dirty="0"/>
              <a:t>Primary congenital hypothyroidism</a:t>
            </a:r>
          </a:p>
          <a:p>
            <a:pPr lvl="1">
              <a:lnSpc>
                <a:spcPct val="90000"/>
              </a:lnSpc>
            </a:pPr>
            <a:r>
              <a:rPr lang="en-AU" sz="2400" dirty="0"/>
              <a:t>Cystic fibrosis.</a:t>
            </a:r>
          </a:p>
          <a:p>
            <a:pPr>
              <a:lnSpc>
                <a:spcPct val="90000"/>
              </a:lnSpc>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76626" y="4130578"/>
            <a:ext cx="2876550" cy="226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Medical Differential </a:t>
            </a:r>
            <a:r>
              <a:rPr lang="en-AU" sz="3200" b="1" spc="150" dirty="0">
                <a:ln w="11430"/>
                <a:solidFill>
                  <a:schemeClr val="bg1"/>
                </a:solidFill>
                <a:effectLst>
                  <a:outerShdw blurRad="25400" algn="tl" rotWithShape="0">
                    <a:srgbClr val="000000">
                      <a:alpha val="43000"/>
                    </a:srgbClr>
                  </a:outerShdw>
                </a:effectLst>
              </a:rPr>
              <a:t>D</a:t>
            </a:r>
            <a:r>
              <a:rPr lang="en-AU" sz="3200" b="1" spc="150" dirty="0" smtClean="0">
                <a:ln w="11430"/>
                <a:solidFill>
                  <a:schemeClr val="bg1"/>
                </a:solidFill>
                <a:effectLst>
                  <a:outerShdw blurRad="25400" algn="tl" rotWithShape="0">
                    <a:srgbClr val="000000">
                      <a:alpha val="43000"/>
                    </a:srgbClr>
                  </a:outerShdw>
                </a:effectLst>
              </a:rPr>
              <a:t>iagnosis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12900"/>
            <a:ext cx="8229600" cy="5168900"/>
          </a:xfrm>
        </p:spPr>
        <p:txBody>
          <a:bodyPr vert="horz">
            <a:normAutofit lnSpcReduction="10000"/>
          </a:bodyPr>
          <a:lstStyle/>
          <a:p>
            <a:r>
              <a:rPr lang="en-US" sz="2800" dirty="0" smtClean="0"/>
              <a:t>Exclude sensory (deafness, poor eyesight) problem</a:t>
            </a:r>
          </a:p>
          <a:p>
            <a:r>
              <a:rPr lang="en-US" sz="2800" dirty="0" smtClean="0"/>
              <a:t>Take good care to identify underlying causes of ID, especially those reversible: </a:t>
            </a:r>
          </a:p>
          <a:p>
            <a:pPr lvl="1"/>
            <a:r>
              <a:rPr lang="en-US" sz="2400" dirty="0" smtClean="0"/>
              <a:t>Infections (e.g. cerebral malaria)</a:t>
            </a:r>
          </a:p>
          <a:p>
            <a:pPr lvl="1"/>
            <a:r>
              <a:rPr lang="en-US" sz="2400" dirty="0" smtClean="0"/>
              <a:t>Neurological disorders (e.g. epilepsy)</a:t>
            </a:r>
          </a:p>
          <a:p>
            <a:pPr lvl="1"/>
            <a:r>
              <a:rPr lang="en-US" sz="2400" dirty="0" smtClean="0"/>
              <a:t>Endocrine (e.g. hypothyroidism)</a:t>
            </a:r>
          </a:p>
          <a:p>
            <a:pPr lvl="1"/>
            <a:r>
              <a:rPr lang="en-US" sz="2400" dirty="0" smtClean="0"/>
              <a:t>Carefully check family history (e.g., consanguinity) etc.</a:t>
            </a:r>
          </a:p>
          <a:p>
            <a:pPr>
              <a:buFont typeface="Arial" charset="0"/>
              <a:buNone/>
            </a:pPr>
            <a:endParaRPr lang="en-US" sz="2800" b="1" dirty="0" smtClean="0"/>
          </a:p>
          <a:p>
            <a:pPr>
              <a:buFont typeface="Arial" charset="0"/>
              <a:buNone/>
            </a:pPr>
            <a:r>
              <a:rPr lang="en-US" sz="2800" b="1" dirty="0" smtClean="0"/>
              <a:t>Any sudden </a:t>
            </a:r>
            <a:r>
              <a:rPr lang="en-US" sz="2800" b="1" i="1" dirty="0" smtClean="0"/>
              <a:t>regression </a:t>
            </a:r>
            <a:r>
              <a:rPr lang="en-US" sz="2800" b="1" dirty="0" smtClean="0"/>
              <a:t>(loss of skills that were </a:t>
            </a:r>
          </a:p>
          <a:p>
            <a:pPr>
              <a:buFont typeface="Arial" charset="0"/>
              <a:buNone/>
            </a:pPr>
            <a:r>
              <a:rPr lang="en-US" sz="2800" b="1" dirty="0"/>
              <a:t>	</a:t>
            </a:r>
            <a:r>
              <a:rPr lang="en-US" sz="2800" b="1" dirty="0" smtClean="0"/>
              <a:t>once mastered) should be treated </a:t>
            </a:r>
          </a:p>
          <a:p>
            <a:pPr>
              <a:buFont typeface="Arial" charset="0"/>
              <a:buNone/>
            </a:pPr>
            <a:r>
              <a:rPr lang="en-US" sz="2800" b="1" dirty="0"/>
              <a:t>	</a:t>
            </a:r>
            <a:r>
              <a:rPr lang="en-US" sz="2800" b="1" dirty="0" smtClean="0"/>
              <a:t>as a </a:t>
            </a:r>
            <a:r>
              <a:rPr lang="en-US" sz="2800" b="1" i="1" dirty="0" smtClean="0">
                <a:solidFill>
                  <a:schemeClr val="accent2">
                    <a:lumMod val="75000"/>
                  </a:schemeClr>
                </a:solidFill>
              </a:rPr>
              <a:t>medical</a:t>
            </a:r>
            <a:r>
              <a:rPr lang="en-US" sz="2800" b="1" i="1" dirty="0" smtClean="0"/>
              <a:t> </a:t>
            </a:r>
            <a:r>
              <a:rPr lang="en-US" sz="2800" b="1" dirty="0" smtClean="0"/>
              <a:t>emergency</a:t>
            </a:r>
            <a:endParaRPr lang="en-US" sz="2400" dirty="0" smtClean="0"/>
          </a:p>
          <a:p>
            <a:pPr>
              <a:lnSpc>
                <a:spcPct val="90000"/>
              </a:lnSpc>
            </a:pPr>
            <a:endParaRPr lang="en-US" sz="2800" dirty="0" smtClean="0"/>
          </a:p>
          <a:p>
            <a:pPr>
              <a:lnSpc>
                <a:spcPct val="90000"/>
              </a:lnSpc>
            </a:pPr>
            <a:endParaRPr lang="en-US" dirty="0" smtClean="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xmlns="" val="426744130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600200"/>
            <a:ext cx="8229600" cy="3306763"/>
          </a:xfrm>
        </p:spPr>
        <p:txBody>
          <a:bodyPr vert="horz">
            <a:normAutofit/>
          </a:bodyPr>
          <a:lstStyle/>
          <a:p>
            <a:pPr marL="0" indent="0"/>
            <a:endParaRPr lang="en-US" dirty="0" smtClean="0"/>
          </a:p>
          <a:p>
            <a:r>
              <a:rPr lang="en-US" dirty="0" smtClean="0"/>
              <a:t>Severe under stimulation/abuse/neglect</a:t>
            </a:r>
          </a:p>
          <a:p>
            <a:r>
              <a:rPr lang="en-US" dirty="0" smtClean="0"/>
              <a:t>Specific developmental disorders (e.g. specific reading disabilities etc.)</a:t>
            </a:r>
          </a:p>
          <a:p>
            <a:r>
              <a:rPr lang="en-US" dirty="0" smtClean="0"/>
              <a:t>Autism (with or without ID) </a:t>
            </a:r>
          </a:p>
          <a:p>
            <a:pPr marL="0" indent="0">
              <a:buFont typeface="Arial" charset="0"/>
              <a:buNone/>
            </a:pPr>
            <a:endParaRPr lang="en-US" dirty="0" smtClean="0"/>
          </a:p>
          <a:p>
            <a:pPr marL="0" indent="0"/>
            <a:endParaRPr lang="en-US" dirty="0" smtClean="0"/>
          </a:p>
          <a:p>
            <a:pPr marL="0" indent="0"/>
            <a:endParaRPr lang="en-US" dirty="0" smtClean="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Psychiatric Differential </a:t>
            </a:r>
            <a:r>
              <a:rPr lang="en-AU" sz="3200" b="1" spc="150" dirty="0" smtClean="0">
                <a:ln w="11430"/>
                <a:solidFill>
                  <a:schemeClr val="bg1"/>
                </a:solidFill>
                <a:effectLst>
                  <a:outerShdw blurRad="25400" algn="tl" rotWithShape="0">
                    <a:srgbClr val="000000">
                      <a:alpha val="43000"/>
                    </a:srgbClr>
                  </a:outerShdw>
                </a:effectLst>
              </a:rPr>
              <a:t>Diagnosis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600200"/>
            <a:ext cx="8572500" cy="4878028"/>
          </a:xfrm>
        </p:spPr>
        <p:txBody>
          <a:bodyPr vert="horz" rtlCol="0">
            <a:normAutofit fontScale="77500" lnSpcReduction="20000"/>
          </a:bodyPr>
          <a:lstStyle/>
          <a:p>
            <a:pPr fontAlgn="auto">
              <a:lnSpc>
                <a:spcPct val="110000"/>
              </a:lnSpc>
              <a:spcAft>
                <a:spcPts val="0"/>
              </a:spcAft>
              <a:buFont typeface="Arial"/>
              <a:buChar char="•"/>
              <a:defRPr/>
            </a:pPr>
            <a:r>
              <a:rPr lang="en-US" sz="3300" dirty="0" smtClean="0"/>
              <a:t>Parental mental health issues</a:t>
            </a:r>
          </a:p>
          <a:p>
            <a:pPr lvl="1" fontAlgn="auto">
              <a:lnSpc>
                <a:spcPct val="110000"/>
              </a:lnSpc>
              <a:spcAft>
                <a:spcPts val="0"/>
              </a:spcAft>
              <a:buFont typeface="Arial"/>
              <a:buChar char="–"/>
              <a:defRPr/>
            </a:pPr>
            <a:r>
              <a:rPr lang="en-US" sz="3300" dirty="0" smtClean="0"/>
              <a:t>Always check how parents are coping</a:t>
            </a:r>
          </a:p>
          <a:p>
            <a:pPr lvl="1" fontAlgn="auto">
              <a:lnSpc>
                <a:spcPct val="110000"/>
              </a:lnSpc>
              <a:spcAft>
                <a:spcPts val="0"/>
              </a:spcAft>
              <a:buFont typeface="Arial"/>
              <a:buChar char="–"/>
              <a:defRPr/>
            </a:pPr>
            <a:r>
              <a:rPr lang="en-US" sz="3300" dirty="0" smtClean="0"/>
              <a:t>Depression in mothers is common</a:t>
            </a:r>
          </a:p>
          <a:p>
            <a:pPr fontAlgn="auto">
              <a:lnSpc>
                <a:spcPct val="110000"/>
              </a:lnSpc>
              <a:spcAft>
                <a:spcPts val="0"/>
              </a:spcAft>
              <a:buFont typeface="Arial"/>
              <a:buChar char="•"/>
              <a:defRPr/>
            </a:pPr>
            <a:r>
              <a:rPr lang="en-US" sz="3300" dirty="0" smtClean="0"/>
              <a:t>Severe marital discord/ domestic violence/recent divorce</a:t>
            </a:r>
          </a:p>
          <a:p>
            <a:pPr lvl="1" fontAlgn="auto">
              <a:lnSpc>
                <a:spcPct val="110000"/>
              </a:lnSpc>
              <a:spcAft>
                <a:spcPts val="0"/>
              </a:spcAft>
              <a:buFont typeface="Arial"/>
              <a:buChar char="–"/>
              <a:defRPr/>
            </a:pPr>
            <a:r>
              <a:rPr lang="en-US" sz="3300" dirty="0" smtClean="0"/>
              <a:t>Raising a child with ID is hard, are parents working together?</a:t>
            </a:r>
          </a:p>
          <a:p>
            <a:pPr lvl="1" fontAlgn="auto">
              <a:lnSpc>
                <a:spcPct val="110000"/>
              </a:lnSpc>
              <a:spcAft>
                <a:spcPts val="0"/>
              </a:spcAft>
              <a:buFont typeface="Arial"/>
              <a:buChar char="–"/>
              <a:defRPr/>
            </a:pPr>
            <a:r>
              <a:rPr lang="en-US" sz="3300" dirty="0" smtClean="0"/>
              <a:t>Often one parent blames the other and/or withdraws</a:t>
            </a:r>
          </a:p>
          <a:p>
            <a:pPr fontAlgn="auto">
              <a:lnSpc>
                <a:spcPct val="110000"/>
              </a:lnSpc>
              <a:spcAft>
                <a:spcPts val="0"/>
              </a:spcAft>
              <a:buFont typeface="Arial"/>
              <a:buChar char="•"/>
              <a:defRPr/>
            </a:pPr>
            <a:r>
              <a:rPr lang="en-US" sz="3300" dirty="0" smtClean="0"/>
              <a:t>Child abuse or neglect</a:t>
            </a:r>
          </a:p>
          <a:p>
            <a:pPr fontAlgn="auto">
              <a:lnSpc>
                <a:spcPct val="110000"/>
              </a:lnSpc>
              <a:spcAft>
                <a:spcPts val="0"/>
              </a:spcAft>
              <a:buFont typeface="Arial"/>
              <a:buChar char="•"/>
              <a:defRPr/>
            </a:pPr>
            <a:r>
              <a:rPr lang="en-US" sz="3300" dirty="0" smtClean="0"/>
              <a:t>Severe bullying or exclusion by peers</a:t>
            </a:r>
          </a:p>
          <a:p>
            <a:pPr fontAlgn="auto">
              <a:lnSpc>
                <a:spcPct val="110000"/>
              </a:lnSpc>
              <a:spcAft>
                <a:spcPts val="0"/>
              </a:spcAft>
              <a:buFont typeface="Arial"/>
              <a:buChar char="•"/>
              <a:defRPr/>
            </a:pPr>
            <a:r>
              <a:rPr lang="en-US" sz="3300" dirty="0" smtClean="0"/>
              <a:t>Severe deprivation or poverty</a:t>
            </a:r>
          </a:p>
          <a:p>
            <a:pPr fontAlgn="auto">
              <a:spcAft>
                <a:spcPts val="0"/>
              </a:spcAft>
              <a:buFont typeface="Arial"/>
              <a:buChar char="•"/>
              <a:defRPr/>
            </a:pPr>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Further </a:t>
            </a:r>
            <a:r>
              <a:rPr lang="en-AU" sz="3200" b="1" spc="150" dirty="0" smtClean="0">
                <a:ln w="11430"/>
                <a:solidFill>
                  <a:schemeClr val="bg1"/>
                </a:solidFill>
                <a:effectLst>
                  <a:outerShdw blurRad="25400" algn="tl" rotWithShape="0">
                    <a:srgbClr val="000000">
                      <a:alpha val="43000"/>
                    </a:srgbClr>
                  </a:outerShdw>
                </a:effectLst>
              </a:rPr>
              <a:t>Considerations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r>
              <a:rPr lang="en-US" dirty="0" smtClean="0"/>
              <a:t>Differentiate </a:t>
            </a:r>
            <a:r>
              <a:rPr lang="en-US" dirty="0"/>
              <a:t>and diagnose</a:t>
            </a:r>
          </a:p>
          <a:p>
            <a:pPr lvl="1"/>
            <a:r>
              <a:rPr lang="en-US" dirty="0" smtClean="0"/>
              <a:t>Mild or marked ID </a:t>
            </a:r>
            <a:endParaRPr lang="en-US" dirty="0"/>
          </a:p>
          <a:p>
            <a:pPr lvl="1"/>
            <a:r>
              <a:rPr lang="en-US" dirty="0"/>
              <a:t>Other related </a:t>
            </a:r>
            <a:r>
              <a:rPr lang="en-US" dirty="0" smtClean="0"/>
              <a:t>mental/physical </a:t>
            </a:r>
            <a:r>
              <a:rPr lang="en-US" dirty="0"/>
              <a:t>health problems</a:t>
            </a:r>
          </a:p>
          <a:p>
            <a:r>
              <a:rPr lang="en-US" dirty="0"/>
              <a:t>Treat or manage </a:t>
            </a:r>
            <a:r>
              <a:rPr lang="en-US" dirty="0" smtClean="0"/>
              <a:t>through</a:t>
            </a:r>
            <a:endParaRPr lang="en-US" dirty="0"/>
          </a:p>
          <a:p>
            <a:pPr lvl="1"/>
            <a:r>
              <a:rPr lang="en-US" dirty="0"/>
              <a:t>Psycho-</a:t>
            </a:r>
            <a:r>
              <a:rPr lang="en-US" dirty="0" smtClean="0"/>
              <a:t>education</a:t>
            </a:r>
            <a:endParaRPr lang="en-US" dirty="0"/>
          </a:p>
          <a:p>
            <a:pPr lvl="1"/>
            <a:r>
              <a:rPr lang="en-US" dirty="0"/>
              <a:t>Basic psycho-social interventions</a:t>
            </a:r>
          </a:p>
          <a:p>
            <a:pPr lvl="1"/>
            <a:r>
              <a:rPr lang="en-US" dirty="0"/>
              <a:t>Pharmacotherapy</a:t>
            </a:r>
          </a:p>
          <a:p>
            <a:r>
              <a:rPr lang="en-US" dirty="0"/>
              <a:t>Know when to refer patient to a specialist</a:t>
            </a:r>
          </a:p>
          <a:p>
            <a:endParaRPr lang="nl-NL" dirty="0"/>
          </a:p>
        </p:txBody>
      </p:sp>
      <p:sp>
        <p:nvSpPr>
          <p:cNvPr id="4"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Intellectual 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Learning </a:t>
            </a:r>
            <a:r>
              <a:rPr lang="en-US" sz="3200" b="1" spc="150" dirty="0">
                <a:ln w="11430"/>
                <a:solidFill>
                  <a:srgbClr val="F8F8F8"/>
                </a:solidFill>
                <a:effectLst>
                  <a:outerShdw blurRad="25400" algn="tl" rotWithShape="0">
                    <a:srgbClr val="000000">
                      <a:alpha val="43000"/>
                    </a:srgbClr>
                  </a:outerShdw>
                </a:effectLst>
              </a:rPr>
              <a:t>O</a:t>
            </a:r>
            <a:r>
              <a:rPr lang="en-US" sz="3200" b="1" spc="150" dirty="0" smtClean="0">
                <a:ln w="11430"/>
                <a:solidFill>
                  <a:srgbClr val="F8F8F8"/>
                </a:solidFill>
                <a:effectLst>
                  <a:outerShdw blurRad="25400" algn="tl" rotWithShape="0">
                    <a:srgbClr val="000000">
                      <a:alpha val="43000"/>
                    </a:srgbClr>
                  </a:outerShdw>
                </a:effectLst>
              </a:rPr>
              <a:t>bjectives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3C18AC1-05AB-4E60-8149-AF0D916FA2C0}" type="slidenum">
              <a:rPr lang="en-US"/>
              <a:pPr>
                <a:defRPr/>
              </a:pPr>
              <a:t>30</a:t>
            </a:fld>
            <a:endParaRPr lang="en-US"/>
          </a:p>
        </p:txBody>
      </p:sp>
      <p:sp>
        <p:nvSpPr>
          <p:cNvPr id="58370" name="Text Box 13"/>
          <p:cNvSpPr txBox="1">
            <a:spLocks noChangeArrowheads="1"/>
          </p:cNvSpPr>
          <p:nvPr/>
        </p:nvSpPr>
        <p:spPr bwMode="auto">
          <a:xfrm>
            <a:off x="5410200" y="4724400"/>
            <a:ext cx="3173413" cy="1079500"/>
          </a:xfrm>
          <a:prstGeom prst="rect">
            <a:avLst/>
          </a:prstGeom>
          <a:noFill/>
          <a:ln w="28575">
            <a:solidFill>
              <a:schemeClr val="accent2"/>
            </a:solidFill>
            <a:miter lim="800000"/>
            <a:headEnd/>
            <a:tailEnd/>
          </a:ln>
        </p:spPr>
        <p:txBody>
          <a:bodyPr lIns="36576" tIns="36576" rIns="36576" bIns="36576"/>
          <a:lstStyle/>
          <a:p>
            <a:r>
              <a:rPr lang="en-GB" sz="2000" dirty="0" smtClean="0">
                <a:solidFill>
                  <a:srgbClr val="000000"/>
                </a:solidFill>
                <a:latin typeface="Calibri" pitchFamily="34" charset="0"/>
                <a:cs typeface="Arial" charset="0"/>
              </a:rPr>
              <a:t>Recommend suitable play and stimulation to parents</a:t>
            </a:r>
            <a:endParaRPr lang="en-GB" sz="2000" dirty="0">
              <a:solidFill>
                <a:srgbClr val="000000"/>
              </a:solidFill>
              <a:latin typeface="Calibri" pitchFamily="34" charset="0"/>
              <a:cs typeface="Arial" charset="0"/>
            </a:endParaRPr>
          </a:p>
        </p:txBody>
      </p:sp>
      <p:sp>
        <p:nvSpPr>
          <p:cNvPr id="58371" name="Text Box 18"/>
          <p:cNvSpPr txBox="1">
            <a:spLocks noChangeArrowheads="1"/>
          </p:cNvSpPr>
          <p:nvPr/>
        </p:nvSpPr>
        <p:spPr bwMode="auto">
          <a:xfrm>
            <a:off x="457200" y="1557338"/>
            <a:ext cx="8229600" cy="2585323"/>
          </a:xfrm>
          <a:prstGeom prst="rect">
            <a:avLst/>
          </a:prstGeom>
          <a:noFill/>
          <a:ln w="9525">
            <a:solidFill>
              <a:schemeClr val="tx1"/>
            </a:solidFill>
            <a:miter lim="800000"/>
            <a:headEnd/>
            <a:tailEnd/>
          </a:ln>
        </p:spPr>
        <p:txBody>
          <a:bodyPr wrap="square">
            <a:spAutoFit/>
          </a:bodyPr>
          <a:lstStyle/>
          <a:p>
            <a:pPr defTabSz="914400">
              <a:spcBef>
                <a:spcPct val="50000"/>
              </a:spcBef>
            </a:pPr>
            <a:r>
              <a:rPr lang="en-GB" sz="2400" u="sng" dirty="0">
                <a:solidFill>
                  <a:srgbClr val="000000"/>
                </a:solidFill>
                <a:latin typeface="Calibri" pitchFamily="34" charset="0"/>
                <a:cs typeface="Arial" charset="0"/>
              </a:rPr>
              <a:t>Maternal Depression</a:t>
            </a:r>
          </a:p>
          <a:p>
            <a:pPr defTabSz="914400">
              <a:spcBef>
                <a:spcPct val="50000"/>
              </a:spcBef>
            </a:pPr>
            <a:r>
              <a:rPr lang="en-GB" sz="2400" dirty="0">
                <a:solidFill>
                  <a:srgbClr val="000000"/>
                </a:solidFill>
                <a:latin typeface="Calibri" pitchFamily="34" charset="0"/>
                <a:cs typeface="Arial" charset="0"/>
              </a:rPr>
              <a:t>Caring for a child with </a:t>
            </a:r>
            <a:r>
              <a:rPr lang="en-GB" sz="2400" dirty="0" smtClean="0">
                <a:solidFill>
                  <a:srgbClr val="000000"/>
                </a:solidFill>
                <a:latin typeface="Calibri" pitchFamily="34" charset="0"/>
                <a:cs typeface="Arial" charset="0"/>
              </a:rPr>
              <a:t>developmental delay is very </a:t>
            </a:r>
            <a:r>
              <a:rPr lang="en-GB" sz="2400" dirty="0">
                <a:solidFill>
                  <a:srgbClr val="000000"/>
                </a:solidFill>
                <a:latin typeface="Calibri" pitchFamily="34" charset="0"/>
                <a:cs typeface="Arial" charset="0"/>
              </a:rPr>
              <a:t>demanding. A</a:t>
            </a:r>
            <a:r>
              <a:rPr lang="en-GB" sz="2400" dirty="0" smtClean="0">
                <a:solidFill>
                  <a:srgbClr val="000000"/>
                </a:solidFill>
                <a:latin typeface="Calibri" pitchFamily="34" charset="0"/>
                <a:cs typeface="Arial" charset="0"/>
              </a:rPr>
              <a:t>ssess </a:t>
            </a:r>
            <a:r>
              <a:rPr lang="en-GB" sz="2400" dirty="0">
                <a:solidFill>
                  <a:srgbClr val="000000"/>
                </a:solidFill>
                <a:latin typeface="Calibri" pitchFamily="34" charset="0"/>
                <a:cs typeface="Arial" charset="0"/>
              </a:rPr>
              <a:t>for </a:t>
            </a:r>
            <a:r>
              <a:rPr lang="en-GB" sz="2400" dirty="0" smtClean="0">
                <a:solidFill>
                  <a:srgbClr val="000000"/>
                </a:solidFill>
                <a:latin typeface="Calibri" pitchFamily="34" charset="0"/>
                <a:cs typeface="Arial" charset="0"/>
              </a:rPr>
              <a:t>depression:</a:t>
            </a:r>
            <a:endParaRPr lang="en-US" sz="2400" dirty="0" smtClean="0">
              <a:solidFill>
                <a:srgbClr val="000000"/>
              </a:solidFill>
              <a:latin typeface="Calibri" pitchFamily="34" charset="0"/>
              <a:cs typeface="Arial" charset="0"/>
            </a:endParaRPr>
          </a:p>
          <a:p>
            <a:pPr marL="800100" lvl="1" indent="-342900" defTabSz="914400">
              <a:spcBef>
                <a:spcPts val="0"/>
              </a:spcBef>
              <a:buFont typeface="Arial" panose="020B0604020202020204" pitchFamily="34" charset="0"/>
              <a:buChar char="•"/>
            </a:pPr>
            <a:r>
              <a:rPr lang="en-GB" dirty="0" smtClean="0">
                <a:solidFill>
                  <a:srgbClr val="000000"/>
                </a:solidFill>
                <a:latin typeface="Calibri" pitchFamily="34" charset="0"/>
                <a:cs typeface="Arial" charset="0"/>
              </a:rPr>
              <a:t>Are you ok? </a:t>
            </a:r>
          </a:p>
          <a:p>
            <a:pPr marL="800100" lvl="1" indent="-342900" defTabSz="914400">
              <a:spcBef>
                <a:spcPts val="0"/>
              </a:spcBef>
              <a:buFont typeface="Arial" panose="020B0604020202020204" pitchFamily="34" charset="0"/>
              <a:buChar char="•"/>
            </a:pPr>
            <a:r>
              <a:rPr lang="en-GB" dirty="0" smtClean="0">
                <a:solidFill>
                  <a:srgbClr val="000000"/>
                </a:solidFill>
                <a:latin typeface="Calibri" pitchFamily="34" charset="0"/>
                <a:cs typeface="Arial" charset="0"/>
              </a:rPr>
              <a:t>How are you coping? </a:t>
            </a:r>
          </a:p>
          <a:p>
            <a:pPr marL="800100" lvl="1" indent="-342900" defTabSz="914400">
              <a:spcBef>
                <a:spcPts val="0"/>
              </a:spcBef>
              <a:buFont typeface="Arial" panose="020B0604020202020204" pitchFamily="34" charset="0"/>
              <a:buChar char="•"/>
            </a:pPr>
            <a:r>
              <a:rPr lang="en-GB" dirty="0" smtClean="0">
                <a:solidFill>
                  <a:srgbClr val="000000"/>
                </a:solidFill>
                <a:latin typeface="Calibri" pitchFamily="34" charset="0"/>
                <a:cs typeface="Arial" charset="0"/>
              </a:rPr>
              <a:t>Do you feel that this is too difficult for you? </a:t>
            </a:r>
          </a:p>
          <a:p>
            <a:pPr marL="800100" lvl="1" indent="-342900" defTabSz="914400">
              <a:spcBef>
                <a:spcPts val="0"/>
              </a:spcBef>
              <a:buFont typeface="Arial" panose="020B0604020202020204" pitchFamily="34" charset="0"/>
              <a:buChar char="•"/>
            </a:pPr>
            <a:r>
              <a:rPr lang="en-GB" dirty="0" smtClean="0">
                <a:solidFill>
                  <a:srgbClr val="000000"/>
                </a:solidFill>
                <a:latin typeface="Calibri" pitchFamily="34" charset="0"/>
                <a:cs typeface="Arial" charset="0"/>
              </a:rPr>
              <a:t>Do you have time to rest or visit relatives and friends</a:t>
            </a:r>
            <a:r>
              <a:rPr lang="en-GB" sz="2400" dirty="0" smtClean="0">
                <a:solidFill>
                  <a:srgbClr val="000000"/>
                </a:solidFill>
                <a:latin typeface="Calibri" pitchFamily="34" charset="0"/>
                <a:cs typeface="Arial" charset="0"/>
              </a:rPr>
              <a:t>?</a:t>
            </a:r>
            <a:endParaRPr lang="en-GB" sz="2400" dirty="0">
              <a:solidFill>
                <a:srgbClr val="000000"/>
              </a:solidFill>
              <a:latin typeface="Calibri" pitchFamily="34" charset="0"/>
              <a:cs typeface="Arial" charset="0"/>
            </a:endParaRPr>
          </a:p>
        </p:txBody>
      </p:sp>
      <p:sp>
        <p:nvSpPr>
          <p:cNvPr id="8"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2400" b="1" spc="150" dirty="0" smtClean="0">
                <a:ln w="11430"/>
                <a:solidFill>
                  <a:schemeClr val="bg1"/>
                </a:solidFill>
                <a:effectLst>
                  <a:outerShdw blurRad="25400" algn="tl" rotWithShape="0">
                    <a:srgbClr val="000000">
                      <a:alpha val="43000"/>
                    </a:srgbClr>
                  </a:outerShdw>
                </a:effectLst>
              </a:rPr>
              <a:t>Carer Depression/Poorly </a:t>
            </a:r>
            <a:r>
              <a:rPr lang="en-AU" sz="2400" b="1" spc="150" dirty="0">
                <a:ln w="11430"/>
                <a:solidFill>
                  <a:schemeClr val="bg1"/>
                </a:solidFill>
                <a:effectLst>
                  <a:outerShdw blurRad="25400" algn="tl" rotWithShape="0">
                    <a:srgbClr val="000000">
                      <a:alpha val="43000"/>
                    </a:srgbClr>
                  </a:outerShdw>
                </a:effectLst>
              </a:rPr>
              <a:t>S</a:t>
            </a:r>
            <a:r>
              <a:rPr lang="en-AU" sz="2400" b="1" spc="150" dirty="0" smtClean="0">
                <a:ln w="11430"/>
                <a:solidFill>
                  <a:schemeClr val="bg1"/>
                </a:solidFill>
                <a:effectLst>
                  <a:outerShdw blurRad="25400" algn="tl" rotWithShape="0">
                    <a:srgbClr val="000000">
                      <a:alpha val="43000"/>
                    </a:srgbClr>
                  </a:outerShdw>
                </a:effectLst>
              </a:rPr>
              <a:t>timulating </a:t>
            </a:r>
            <a:r>
              <a:rPr lang="en-AU" sz="2400" b="1" spc="150" dirty="0">
                <a:ln w="11430"/>
                <a:solidFill>
                  <a:schemeClr val="bg1"/>
                </a:solidFill>
                <a:effectLst>
                  <a:outerShdw blurRad="25400" algn="tl" rotWithShape="0">
                    <a:srgbClr val="000000">
                      <a:alpha val="43000"/>
                    </a:srgbClr>
                  </a:outerShdw>
                </a:effectLst>
              </a:rPr>
              <a:t>E</a:t>
            </a:r>
            <a:r>
              <a:rPr lang="en-AU" sz="2400" b="1" spc="150" dirty="0" smtClean="0">
                <a:ln w="11430"/>
                <a:solidFill>
                  <a:schemeClr val="bg1"/>
                </a:solidFill>
                <a:effectLst>
                  <a:outerShdw blurRad="25400" algn="tl" rotWithShape="0">
                    <a:srgbClr val="000000">
                      <a:alpha val="43000"/>
                    </a:srgbClr>
                  </a:outerShdw>
                </a:effectLst>
              </a:rPr>
              <a:t>nvironment</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58373" name="Text Box 18"/>
          <p:cNvSpPr txBox="1">
            <a:spLocks noChangeArrowheads="1"/>
          </p:cNvSpPr>
          <p:nvPr/>
        </p:nvSpPr>
        <p:spPr bwMode="auto">
          <a:xfrm>
            <a:off x="457200" y="4525963"/>
            <a:ext cx="8229600" cy="1381125"/>
          </a:xfrm>
          <a:prstGeom prst="rect">
            <a:avLst/>
          </a:prstGeom>
          <a:noFill/>
          <a:ln w="9525">
            <a:solidFill>
              <a:schemeClr val="tx1"/>
            </a:solidFill>
            <a:miter lim="800000"/>
            <a:headEnd/>
            <a:tailEnd/>
          </a:ln>
        </p:spPr>
        <p:txBody>
          <a:bodyPr wrap="square">
            <a:spAutoFit/>
          </a:bodyPr>
          <a:lstStyle/>
          <a:p>
            <a:pPr defTabSz="914400">
              <a:spcBef>
                <a:spcPct val="50000"/>
              </a:spcBef>
            </a:pPr>
            <a:r>
              <a:rPr lang="en-GB" sz="2400" u="sng">
                <a:solidFill>
                  <a:srgbClr val="000000"/>
                </a:solidFill>
                <a:latin typeface="Calibri" pitchFamily="34" charset="0"/>
                <a:cs typeface="Arial" charset="0"/>
              </a:rPr>
              <a:t>Poorly Simulating Environment </a:t>
            </a:r>
          </a:p>
          <a:p>
            <a:pPr defTabSz="914400">
              <a:spcBef>
                <a:spcPct val="50000"/>
              </a:spcBef>
            </a:pPr>
            <a:r>
              <a:rPr lang="en-GB" sz="2000">
                <a:solidFill>
                  <a:srgbClr val="000000"/>
                </a:solidFill>
                <a:latin typeface="Calibri" pitchFamily="34" charset="0"/>
                <a:cs typeface="Arial" charset="0"/>
              </a:rPr>
              <a:t>How do you play with your child?</a:t>
            </a:r>
          </a:p>
          <a:p>
            <a:pPr defTabSz="914400">
              <a:spcBef>
                <a:spcPct val="50000"/>
              </a:spcBef>
            </a:pPr>
            <a:r>
              <a:rPr lang="en-GB" sz="2000">
                <a:solidFill>
                  <a:srgbClr val="000000"/>
                </a:solidFill>
                <a:latin typeface="Calibri" pitchFamily="34" charset="0"/>
                <a:cs typeface="Arial" charset="0"/>
              </a:rPr>
              <a:t>How do you communicate with your child?</a:t>
            </a:r>
            <a:endParaRPr lang="en-GB" sz="2000" b="1">
              <a:solidFill>
                <a:srgbClr val="000000"/>
              </a:solidFill>
              <a:cs typeface="Arial" charset="0"/>
            </a:endParaRP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5363F7-2E7B-4071-84DF-51A5E4C6FF6E}" type="slidenum">
              <a:rPr lang="en-AU">
                <a:solidFill>
                  <a:schemeClr val="tx1"/>
                </a:solidFill>
                <a:latin typeface="Arial" charset="0"/>
              </a:rPr>
              <a:pPr fontAlgn="base">
                <a:spcBef>
                  <a:spcPct val="0"/>
                </a:spcBef>
                <a:spcAft>
                  <a:spcPct val="0"/>
                </a:spcAft>
              </a:pPr>
              <a:t>31</a:t>
            </a:fld>
            <a:endParaRPr lang="en-AU">
              <a:solidFill>
                <a:schemeClr val="tx1"/>
              </a:solidFill>
              <a:latin typeface="Arial" charset="0"/>
            </a:endParaRPr>
          </a:p>
        </p:txBody>
      </p:sp>
      <p:sp>
        <p:nvSpPr>
          <p:cNvPr id="60418" name="Rectangle 3"/>
          <p:cNvSpPr>
            <a:spLocks noGrp="1" noChangeArrowheads="1"/>
          </p:cNvSpPr>
          <p:nvPr>
            <p:ph type="body" idx="1"/>
          </p:nvPr>
        </p:nvSpPr>
        <p:spPr>
          <a:xfrm>
            <a:off x="368300" y="1916113"/>
            <a:ext cx="8775700" cy="4210050"/>
          </a:xfrm>
        </p:spPr>
        <p:txBody>
          <a:bodyPr/>
          <a:lstStyle/>
          <a:p>
            <a:r>
              <a:rPr lang="en-AU" dirty="0" smtClean="0"/>
              <a:t>Identify and treat reversible causes of ID</a:t>
            </a:r>
          </a:p>
          <a:p>
            <a:r>
              <a:rPr lang="en-AU" dirty="0" smtClean="0"/>
              <a:t>Alleviate suffering for child and family</a:t>
            </a:r>
          </a:p>
          <a:p>
            <a:r>
              <a:rPr lang="en-AU" dirty="0" smtClean="0"/>
              <a:t>Promote healthy development towards greatest possible independence.</a:t>
            </a:r>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Aims of Treatment</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1C5491-46AC-4EFF-8A53-62D0D2989C40}" type="slidenum">
              <a:rPr lang="en-AU">
                <a:solidFill>
                  <a:schemeClr val="tx1"/>
                </a:solidFill>
                <a:latin typeface="Arial" charset="0"/>
              </a:rPr>
              <a:pPr fontAlgn="base">
                <a:spcBef>
                  <a:spcPct val="0"/>
                </a:spcBef>
                <a:spcAft>
                  <a:spcPct val="0"/>
                </a:spcAft>
              </a:pPr>
              <a:t>32</a:t>
            </a:fld>
            <a:endParaRPr lang="en-AU">
              <a:solidFill>
                <a:schemeClr val="tx1"/>
              </a:solidFill>
              <a:latin typeface="Arial" charset="0"/>
            </a:endParaRPr>
          </a:p>
        </p:txBody>
      </p:sp>
      <p:sp>
        <p:nvSpPr>
          <p:cNvPr id="62466" name="Rectangle 3"/>
          <p:cNvSpPr>
            <a:spLocks noGrp="1" noChangeArrowheads="1"/>
          </p:cNvSpPr>
          <p:nvPr>
            <p:ph type="body" idx="1"/>
          </p:nvPr>
        </p:nvSpPr>
        <p:spPr>
          <a:xfrm>
            <a:off x="368300" y="1730375"/>
            <a:ext cx="8623300" cy="4991100"/>
          </a:xfrm>
        </p:spPr>
        <p:txBody>
          <a:bodyPr/>
          <a:lstStyle/>
          <a:p>
            <a:pPr marL="0" indent="0">
              <a:buNone/>
            </a:pPr>
            <a:r>
              <a:rPr lang="en-AU" b="1" dirty="0" smtClean="0"/>
              <a:t>Evidence-Based Treatments:</a:t>
            </a:r>
          </a:p>
          <a:p>
            <a:r>
              <a:rPr lang="en-AU" sz="2800" dirty="0" smtClean="0"/>
              <a:t>Etiological treatment if cause is known and treatable (e.g., PKU, hypothyroidism)</a:t>
            </a:r>
          </a:p>
          <a:p>
            <a:r>
              <a:rPr lang="en-AU" sz="2800" dirty="0" smtClean="0"/>
              <a:t>Parent skills training</a:t>
            </a:r>
          </a:p>
          <a:p>
            <a:r>
              <a:rPr lang="en-AU" sz="2800" dirty="0" smtClean="0"/>
              <a:t>Behaviour intervention for challenging behaviour</a:t>
            </a:r>
          </a:p>
          <a:p>
            <a:r>
              <a:rPr lang="en-AU" sz="2800" dirty="0" err="1" smtClean="0"/>
              <a:t>Psychoeducation</a:t>
            </a:r>
            <a:endParaRPr lang="en-AU" sz="2800" dirty="0" smtClean="0"/>
          </a:p>
          <a:p>
            <a:r>
              <a:rPr lang="en-AU" sz="2800" dirty="0"/>
              <a:t>Physio/speech/occupational therapy (when </a:t>
            </a:r>
            <a:r>
              <a:rPr lang="en-AU" sz="2800" dirty="0" smtClean="0"/>
              <a:t>available) </a:t>
            </a:r>
          </a:p>
          <a:p>
            <a:r>
              <a:rPr lang="en-AU" sz="2800" dirty="0" smtClean="0"/>
              <a:t>Education plan</a:t>
            </a:r>
          </a:p>
          <a:p>
            <a:r>
              <a:rPr lang="en-AU" sz="2800" dirty="0"/>
              <a:t>Community based rehabilitation</a:t>
            </a:r>
          </a:p>
          <a:p>
            <a:pPr marL="0" indent="0">
              <a:buNone/>
            </a:pPr>
            <a:endParaRPr lang="en-AU" sz="2800" dirty="0" smtClean="0"/>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What </a:t>
            </a:r>
            <a:r>
              <a:rPr lang="en-AU" sz="3200" b="1" spc="150" dirty="0" smtClean="0">
                <a:ln w="11430"/>
                <a:solidFill>
                  <a:schemeClr val="bg1"/>
                </a:solidFill>
                <a:effectLst>
                  <a:outerShdw blurRad="25400" algn="tl" rotWithShape="0">
                    <a:srgbClr val="000000">
                      <a:alpha val="43000"/>
                    </a:srgbClr>
                  </a:outerShdw>
                </a:effectLst>
              </a:rPr>
              <a:t>Works</a:t>
            </a:r>
            <a:r>
              <a:rPr lang="en-AU" sz="3200" b="1" spc="150" dirty="0">
                <a:ln w="11430"/>
                <a:solidFill>
                  <a:schemeClr val="bg1"/>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5A5B414-4225-401B-A742-2E423461B45E}" type="slidenum">
              <a:rPr lang="en-US"/>
              <a:pPr>
                <a:defRPr/>
              </a:pPr>
              <a:t>33</a:t>
            </a:fld>
            <a:endParaRPr lang="en-US"/>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Overview of </a:t>
            </a:r>
            <a:r>
              <a:rPr lang="en-AU" sz="3200" b="1" spc="150" dirty="0" smtClean="0">
                <a:ln w="11430"/>
                <a:solidFill>
                  <a:schemeClr val="bg1"/>
                </a:solidFill>
                <a:effectLst>
                  <a:outerShdw blurRad="25400" algn="tl" rotWithShape="0">
                    <a:srgbClr val="000000">
                      <a:alpha val="43000"/>
                    </a:srgbClr>
                  </a:outerShdw>
                </a:effectLst>
              </a:rPr>
              <a:t>Management</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a:xfrm>
            <a:off x="457200" y="1541463"/>
            <a:ext cx="8229600" cy="5084762"/>
          </a:xfrm>
        </p:spPr>
        <p:txBody>
          <a:bodyPr>
            <a:normAutofit/>
          </a:bodyPr>
          <a:lstStyle/>
          <a:p>
            <a:pPr>
              <a:lnSpc>
                <a:spcPct val="80000"/>
              </a:lnSpc>
              <a:buSzPct val="70000"/>
              <a:buFontTx/>
              <a:buChar char="•"/>
            </a:pPr>
            <a:r>
              <a:rPr lang="en-US" sz="2800" b="1" dirty="0" smtClean="0"/>
              <a:t>Family </a:t>
            </a:r>
            <a:r>
              <a:rPr lang="en-US" sz="2800" b="1" dirty="0" err="1" smtClean="0"/>
              <a:t>psychoeducation</a:t>
            </a:r>
            <a:endParaRPr lang="en-GB" sz="2800" b="1" dirty="0"/>
          </a:p>
          <a:p>
            <a:pPr lvl="1">
              <a:lnSpc>
                <a:spcPct val="80000"/>
              </a:lnSpc>
              <a:buSzPct val="70000"/>
              <a:buFont typeface="Wingdings" charset="2"/>
              <a:buChar char="§"/>
            </a:pPr>
            <a:r>
              <a:rPr lang="en-GB" sz="2400" dirty="0" smtClean="0"/>
              <a:t>explain problem to carers</a:t>
            </a:r>
          </a:p>
          <a:p>
            <a:pPr lvl="1">
              <a:lnSpc>
                <a:spcPct val="80000"/>
              </a:lnSpc>
              <a:buSzPct val="70000"/>
              <a:buFont typeface="Wingdings" pitchFamily="2" charset="2"/>
              <a:buChar char="§"/>
            </a:pPr>
            <a:r>
              <a:rPr lang="en-GB" sz="2400" dirty="0"/>
              <a:t>g</a:t>
            </a:r>
            <a:r>
              <a:rPr lang="en-GB" sz="2400" dirty="0" smtClean="0"/>
              <a:t>ive parents skills to support child development</a:t>
            </a:r>
          </a:p>
          <a:p>
            <a:pPr lvl="1">
              <a:lnSpc>
                <a:spcPct val="80000"/>
              </a:lnSpc>
              <a:buSzPct val="70000"/>
              <a:buFont typeface="Wingdings" pitchFamily="2" charset="2"/>
              <a:buChar char="§"/>
            </a:pPr>
            <a:r>
              <a:rPr lang="en-GB" sz="2400" dirty="0"/>
              <a:t>p</a:t>
            </a:r>
            <a:r>
              <a:rPr lang="en-GB" sz="2400" dirty="0" smtClean="0"/>
              <a:t>romote participation in family, school and community life</a:t>
            </a:r>
          </a:p>
          <a:p>
            <a:pPr lvl="1">
              <a:lnSpc>
                <a:spcPct val="80000"/>
              </a:lnSpc>
              <a:buSzPct val="70000"/>
              <a:buFont typeface="Wingdings" pitchFamily="2" charset="2"/>
              <a:buChar char="§"/>
            </a:pPr>
            <a:r>
              <a:rPr lang="en-GB" sz="2400" dirty="0"/>
              <a:t>a</a:t>
            </a:r>
            <a:r>
              <a:rPr lang="en-GB" sz="2400" dirty="0" smtClean="0"/>
              <a:t>ddress psychosocial needs of carers</a:t>
            </a:r>
          </a:p>
          <a:p>
            <a:pPr>
              <a:lnSpc>
                <a:spcPct val="80000"/>
              </a:lnSpc>
              <a:buSzPct val="70000"/>
              <a:buFontTx/>
              <a:buChar char="•"/>
            </a:pPr>
            <a:r>
              <a:rPr lang="en-US" sz="2800" b="1" dirty="0" smtClean="0"/>
              <a:t>Advice for teachers</a:t>
            </a:r>
            <a:endParaRPr lang="en-GB" sz="2800" b="1" dirty="0" smtClean="0"/>
          </a:p>
          <a:p>
            <a:pPr>
              <a:lnSpc>
                <a:spcPct val="80000"/>
              </a:lnSpc>
              <a:buSzPct val="70000"/>
              <a:buFontTx/>
              <a:buChar char="•"/>
            </a:pPr>
            <a:r>
              <a:rPr lang="en-GB" sz="2800" b="1" dirty="0" smtClean="0"/>
              <a:t>Manage risk/contributing factors</a:t>
            </a:r>
          </a:p>
          <a:p>
            <a:pPr lvl="1">
              <a:lnSpc>
                <a:spcPct val="80000"/>
              </a:lnSpc>
              <a:buSzPct val="70000"/>
              <a:buFont typeface="Wingdings" pitchFamily="2" charset="2"/>
              <a:buChar char="§"/>
            </a:pPr>
            <a:r>
              <a:rPr lang="en-US" sz="2400" dirty="0"/>
              <a:t>h</a:t>
            </a:r>
            <a:r>
              <a:rPr lang="en-US" sz="2400" dirty="0" smtClean="0"/>
              <a:t>earing and vision problems</a:t>
            </a:r>
          </a:p>
          <a:p>
            <a:pPr lvl="1">
              <a:lnSpc>
                <a:spcPct val="80000"/>
              </a:lnSpc>
              <a:buSzPct val="70000"/>
              <a:buFont typeface="Wingdings" pitchFamily="2" charset="2"/>
              <a:buChar char="§"/>
            </a:pPr>
            <a:r>
              <a:rPr lang="en-US" sz="2400" dirty="0"/>
              <a:t>n</a:t>
            </a:r>
            <a:r>
              <a:rPr lang="en-US" sz="2400" dirty="0" smtClean="0"/>
              <a:t>utrition</a:t>
            </a:r>
          </a:p>
          <a:p>
            <a:pPr lvl="1">
              <a:lnSpc>
                <a:spcPct val="80000"/>
              </a:lnSpc>
              <a:buSzPct val="70000"/>
              <a:buFont typeface="Wingdings" pitchFamily="2" charset="2"/>
              <a:buChar char="§"/>
            </a:pPr>
            <a:r>
              <a:rPr lang="en-US" sz="2400" dirty="0"/>
              <a:t>m</a:t>
            </a:r>
            <a:r>
              <a:rPr lang="en-US" sz="2400" dirty="0" smtClean="0"/>
              <a:t>aternal depression</a:t>
            </a:r>
          </a:p>
          <a:p>
            <a:pPr lvl="1">
              <a:lnSpc>
                <a:spcPct val="80000"/>
              </a:lnSpc>
              <a:buSzPct val="70000"/>
              <a:buFont typeface="Wingdings" pitchFamily="2" charset="2"/>
              <a:buChar char="§"/>
            </a:pPr>
            <a:r>
              <a:rPr lang="en-US" sz="2400" dirty="0"/>
              <a:t>l</a:t>
            </a:r>
            <a:r>
              <a:rPr lang="en-US" sz="2400" dirty="0" smtClean="0"/>
              <a:t>ack of stimulation</a:t>
            </a:r>
            <a:endParaRPr lang="en-GB" sz="2400" dirty="0" smtClean="0"/>
          </a:p>
          <a:p>
            <a:pPr>
              <a:lnSpc>
                <a:spcPct val="80000"/>
              </a:lnSpc>
              <a:buSzPct val="70000"/>
              <a:buFontTx/>
              <a:buChar char="•"/>
            </a:pPr>
            <a:r>
              <a:rPr lang="en-GB" sz="2800" b="1" dirty="0" smtClean="0"/>
              <a:t>Manage co-occurring epilepsy, depression and behaviour problems</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Psychosocial Treatments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66563" name="Vertical Text Placeholder 4"/>
          <p:cNvSpPr>
            <a:spLocks noGrp="1"/>
          </p:cNvSpPr>
          <p:nvPr>
            <p:ph type="body" orient="vert" idx="1"/>
          </p:nvPr>
        </p:nvSpPr>
        <p:spPr/>
        <p:txBody>
          <a:bodyPr vert="horz"/>
          <a:lstStyle/>
          <a:p>
            <a:r>
              <a:rPr lang="en-US" dirty="0" smtClean="0"/>
              <a:t>Many effective parent training programs available to reduce behavior problems and increasing adaptive functioning</a:t>
            </a:r>
          </a:p>
          <a:p>
            <a:r>
              <a:rPr lang="en-US" dirty="0" smtClean="0"/>
              <a:t>For LAMIC WHO “parent skills training” is being trialed</a:t>
            </a:r>
            <a:endParaRPr lang="en-US" dirty="0" smtClean="0">
              <a:solidFill>
                <a:schemeClr val="accent3">
                  <a:lumMod val="50000"/>
                </a:schemeClr>
              </a:solidFill>
            </a:endParaRPr>
          </a:p>
          <a:p>
            <a:r>
              <a:rPr lang="en-US" dirty="0" smtClean="0"/>
              <a:t>In the absence of formal training teach parents about promoting learning and  managing challenging behavior etc.)  </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0A228CD-3481-42B6-8194-ABF6A96E1AE6}" type="slidenum">
              <a:rPr lang="en-US"/>
              <a:pPr>
                <a:defRPr/>
              </a:pPr>
              <a:t>35</a:t>
            </a:fld>
            <a:endParaRPr lang="en-US" dirty="0"/>
          </a:p>
        </p:txBody>
      </p:sp>
      <p:pic>
        <p:nvPicPr>
          <p:cNvPr id="68609" name="Picture 4"/>
          <p:cNvPicPr>
            <a:picLocks noChangeAspect="1" noChangeArrowheads="1"/>
          </p:cNvPicPr>
          <p:nvPr/>
        </p:nvPicPr>
        <p:blipFill>
          <a:blip r:embed="rId3"/>
          <a:srcRect/>
          <a:stretch>
            <a:fillRect/>
          </a:stretch>
        </p:blipFill>
        <p:spPr bwMode="auto">
          <a:xfrm>
            <a:off x="301625" y="619124"/>
            <a:ext cx="8648997" cy="6746875"/>
          </a:xfrm>
          <a:prstGeom prst="rect">
            <a:avLst/>
          </a:prstGeom>
          <a:noFill/>
          <a:ln w="9525">
            <a:noFill/>
            <a:miter lim="800000"/>
            <a:headEnd/>
            <a:tailEnd/>
          </a:ln>
        </p:spPr>
      </p:pic>
      <p:sp>
        <p:nvSpPr>
          <p:cNvPr id="7"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Care for </a:t>
            </a:r>
            <a:r>
              <a:rPr lang="en-AU" sz="3200" b="1" spc="150" dirty="0" smtClean="0">
                <a:ln w="11430"/>
                <a:solidFill>
                  <a:schemeClr val="bg1"/>
                </a:solidFill>
                <a:effectLst>
                  <a:outerShdw blurRad="25400" algn="tl" rotWithShape="0">
                    <a:srgbClr val="000000">
                      <a:alpha val="43000"/>
                    </a:srgbClr>
                  </a:outerShdw>
                </a:effectLst>
              </a:rPr>
              <a:t>Child Development </a:t>
            </a:r>
            <a:r>
              <a:rPr lang="en-AU" sz="2800" b="1" spc="150" dirty="0">
                <a:ln w="11430"/>
                <a:solidFill>
                  <a:schemeClr val="bg1"/>
                </a:solidFill>
                <a:effectLst>
                  <a:outerShdw blurRad="25400" algn="tl" rotWithShape="0">
                    <a:srgbClr val="000000">
                      <a:alpha val="43000"/>
                    </a:srgbClr>
                  </a:outerShdw>
                </a:effectLst>
              </a:rPr>
              <a:t>(WHO, UNICEF)</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Medication</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sz="2900" dirty="0" smtClean="0"/>
              <a:t>Not much evidence for effectiveness</a:t>
            </a:r>
          </a:p>
          <a:p>
            <a:r>
              <a:rPr lang="en-US" sz="2900" dirty="0" smtClean="0"/>
              <a:t>Only use after comprehensive assessment and in combination with psycho-social treatment</a:t>
            </a:r>
          </a:p>
          <a:p>
            <a:r>
              <a:rPr lang="en-US" sz="2900" dirty="0" smtClean="0"/>
              <a:t>Antipsychotics sometimes useful in crisis situations, </a:t>
            </a:r>
            <a:r>
              <a:rPr lang="en-US" sz="2900" dirty="0"/>
              <a:t>s</a:t>
            </a:r>
            <a:r>
              <a:rPr lang="en-US" sz="2900" dirty="0" smtClean="0"/>
              <a:t>hort-term use safer</a:t>
            </a:r>
          </a:p>
          <a:p>
            <a:r>
              <a:rPr lang="en-US" sz="2900" dirty="0" smtClean="0"/>
              <a:t>Doses: start low – go slow! </a:t>
            </a:r>
          </a:p>
          <a:p>
            <a:pPr lvl="1"/>
            <a:r>
              <a:rPr lang="en-US" sz="2500" dirty="0" smtClean="0"/>
              <a:t>Sensitivity to medication common in ID </a:t>
            </a:r>
          </a:p>
          <a:p>
            <a:r>
              <a:rPr lang="en-US" sz="2900" dirty="0" smtClean="0"/>
              <a:t>Co-morbidity (e.g. depression, ADHD) can be treated in the same way as in non-ID children</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rtlCol="0">
            <a:normAutofit/>
          </a:bodyPr>
          <a:lstStyle/>
          <a:p>
            <a:pPr fontAlgn="auto">
              <a:spcAft>
                <a:spcPts val="0"/>
              </a:spcAft>
              <a:buFont typeface="Arial"/>
              <a:buChar char="•"/>
              <a:defRPr/>
            </a:pPr>
            <a:r>
              <a:rPr lang="en-US" sz="3000" spc="150" dirty="0">
                <a:ln w="11430"/>
                <a:effectLst>
                  <a:outerShdw blurRad="25400" algn="tl" rotWithShape="0">
                    <a:srgbClr val="000000">
                      <a:alpha val="43000"/>
                    </a:srgbClr>
                  </a:outerShdw>
                </a:effectLst>
              </a:rPr>
              <a:t>Which children with ID should be seen in </a:t>
            </a:r>
            <a:r>
              <a:rPr lang="en-US" sz="3000" spc="150" dirty="0" smtClean="0">
                <a:ln w="11430"/>
                <a:effectLst>
                  <a:outerShdw blurRad="25400" algn="tl" rotWithShape="0">
                    <a:srgbClr val="000000">
                      <a:alpha val="43000"/>
                    </a:srgbClr>
                  </a:outerShdw>
                </a:effectLst>
              </a:rPr>
              <a:t>pediatrics? </a:t>
            </a:r>
          </a:p>
          <a:p>
            <a:pPr fontAlgn="auto">
              <a:spcAft>
                <a:spcPts val="0"/>
              </a:spcAft>
              <a:buFont typeface="Arial"/>
              <a:buChar char="•"/>
              <a:defRPr/>
            </a:pPr>
            <a:r>
              <a:rPr lang="en-US" sz="3000" spc="150" dirty="0" smtClean="0">
                <a:ln w="11430"/>
                <a:effectLst>
                  <a:outerShdw blurRad="25400" algn="tl" rotWithShape="0">
                    <a:srgbClr val="000000">
                      <a:alpha val="43000"/>
                    </a:srgbClr>
                  </a:outerShdw>
                </a:effectLst>
              </a:rPr>
              <a:t>Who should be seen in psychiatry?</a:t>
            </a:r>
          </a:p>
          <a:p>
            <a:pPr fontAlgn="auto">
              <a:spcAft>
                <a:spcPts val="0"/>
              </a:spcAft>
              <a:buFont typeface="Arial"/>
              <a:buChar char="•"/>
              <a:defRPr/>
            </a:pPr>
            <a:r>
              <a:rPr lang="en-US" sz="3000" spc="150" dirty="0" smtClean="0">
                <a:ln w="11430"/>
                <a:effectLst>
                  <a:outerShdw blurRad="25400" algn="tl" rotWithShape="0">
                    <a:srgbClr val="000000">
                      <a:alpha val="43000"/>
                    </a:srgbClr>
                  </a:outerShdw>
                </a:effectLst>
              </a:rPr>
              <a:t>Who should receive community care?</a:t>
            </a:r>
          </a:p>
          <a:p>
            <a:pPr fontAlgn="auto">
              <a:spcAft>
                <a:spcPts val="0"/>
              </a:spcAft>
              <a:buFont typeface="Arial"/>
              <a:buChar char="•"/>
              <a:defRPr/>
            </a:pPr>
            <a:r>
              <a:rPr lang="en-US" sz="3000" spc="150" dirty="0" smtClean="0">
                <a:ln w="11430"/>
                <a:effectLst>
                  <a:outerShdw blurRad="25400" algn="tl" rotWithShape="0">
                    <a:srgbClr val="000000">
                      <a:alpha val="43000"/>
                    </a:srgbClr>
                  </a:outerShdw>
                </a:effectLst>
              </a:rPr>
              <a:t>What training do workers in the community need to care for children with ID?</a:t>
            </a:r>
          </a:p>
          <a:p>
            <a:pPr fontAlgn="auto">
              <a:spcAft>
                <a:spcPts val="0"/>
              </a:spcAft>
              <a:buFont typeface="Arial"/>
              <a:buChar char="•"/>
              <a:defRPr/>
            </a:pPr>
            <a:r>
              <a:rPr lang="en-US" sz="3000" spc="150" dirty="0" smtClean="0">
                <a:ln w="11430"/>
                <a:effectLst>
                  <a:outerShdw blurRad="25400" algn="tl" rotWithShape="0">
                    <a:srgbClr val="000000">
                      <a:alpha val="43000"/>
                    </a:srgbClr>
                  </a:outerShdw>
                </a:effectLst>
              </a:rPr>
              <a:t>Who should deliver the training?</a:t>
            </a:r>
            <a:endParaRPr lang="en-US" sz="3000" spc="150" dirty="0">
              <a:ln w="11430"/>
              <a:effectLst>
                <a:outerShdw blurRad="25400" algn="tl" rotWithShape="0">
                  <a:srgbClr val="000000">
                    <a:alpha val="43000"/>
                  </a:srgbClr>
                </a:outerShdw>
              </a:effectLst>
            </a:endParaRPr>
          </a:p>
          <a:p>
            <a:pPr fontAlgn="auto">
              <a:spcAft>
                <a:spcPts val="0"/>
              </a:spcAft>
              <a:buFont typeface="Arial"/>
              <a:buChar char="•"/>
              <a:defRPr/>
            </a:pPr>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endParaRPr lang="en-US" sz="1800" b="1" spc="150" dirty="0">
              <a:ln w="11430"/>
              <a:solidFill>
                <a:srgbClr val="FFFF00"/>
              </a:solidFill>
              <a:effectLst>
                <a:outerShdw blurRad="25400" algn="tl" rotWithShape="0">
                  <a:srgbClr val="000000">
                    <a:alpha val="43000"/>
                  </a:srgbClr>
                </a:outerShdw>
              </a:effectLst>
            </a:endParaRPr>
          </a:p>
          <a:p>
            <a:pPr fontAlgn="auto">
              <a:spcAft>
                <a:spcPts val="0"/>
              </a:spcAft>
              <a:defRPr/>
            </a:pPr>
            <a:r>
              <a:rPr lang="en-AU" sz="3200" b="1" spc="150" dirty="0" smtClean="0">
                <a:ln w="11430"/>
                <a:solidFill>
                  <a:schemeClr val="bg1"/>
                </a:solidFill>
                <a:effectLst>
                  <a:outerShdw blurRad="25400" algn="tl" rotWithShape="0">
                    <a:srgbClr val="000000">
                      <a:alpha val="43000"/>
                    </a:srgbClr>
                  </a:outerShdw>
                </a:effectLst>
              </a:rPr>
              <a:t>Discussion: When </a:t>
            </a:r>
            <a:r>
              <a:rPr lang="en-AU" sz="3200" b="1" spc="150" dirty="0">
                <a:ln w="11430"/>
                <a:solidFill>
                  <a:schemeClr val="bg1"/>
                </a:solidFill>
                <a:effectLst>
                  <a:outerShdw blurRad="25400" algn="tl" rotWithShape="0">
                    <a:srgbClr val="000000">
                      <a:alpha val="43000"/>
                    </a:srgbClr>
                  </a:outerShdw>
                </a:effectLst>
              </a:rPr>
              <a:t>to refer?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Prevention</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549400"/>
            <a:ext cx="8229600" cy="5283200"/>
          </a:xfrm>
        </p:spPr>
        <p:txBody>
          <a:bodyPr vert="horz"/>
          <a:lstStyle/>
          <a:p>
            <a:r>
              <a:rPr lang="en-US" sz="2800" b="1" dirty="0" smtClean="0"/>
              <a:t>Primary</a:t>
            </a:r>
            <a:r>
              <a:rPr lang="en-US" sz="2800" dirty="0" smtClean="0"/>
              <a:t> (preventing occurrence of ID):</a:t>
            </a:r>
          </a:p>
          <a:p>
            <a:pPr lvl="1"/>
            <a:r>
              <a:rPr lang="en-US" sz="2400" dirty="0" smtClean="0"/>
              <a:t>Prenatal: (toxins, infections incl. HIV)</a:t>
            </a:r>
          </a:p>
          <a:p>
            <a:pPr lvl="1"/>
            <a:r>
              <a:rPr lang="en-US" sz="2400" dirty="0" err="1" smtClean="0"/>
              <a:t>Peri</a:t>
            </a:r>
            <a:r>
              <a:rPr lang="en-US" sz="2400" dirty="0" smtClean="0"/>
              <a:t>-natal: (delivery, neo-natal screening)</a:t>
            </a:r>
          </a:p>
          <a:p>
            <a:pPr lvl="1"/>
            <a:r>
              <a:rPr lang="en-US" sz="2400" dirty="0" smtClean="0"/>
              <a:t>Post-natal: (immunization, treatment for infections, safe and  enriching environment)</a:t>
            </a:r>
          </a:p>
          <a:p>
            <a:r>
              <a:rPr lang="en-US" sz="2800" b="1" dirty="0" smtClean="0"/>
              <a:t>Secondary</a:t>
            </a:r>
            <a:r>
              <a:rPr lang="en-US" sz="2800" dirty="0" smtClean="0"/>
              <a:t> (halting disease progression):</a:t>
            </a:r>
          </a:p>
          <a:p>
            <a:pPr lvl="1"/>
            <a:r>
              <a:rPr lang="en-US" sz="2400" dirty="0" smtClean="0"/>
              <a:t>Discover ID early, provide stimulation for optimal development</a:t>
            </a:r>
          </a:p>
          <a:p>
            <a:r>
              <a:rPr lang="en-US" sz="2800" b="1" dirty="0" smtClean="0"/>
              <a:t>Tertiary</a:t>
            </a:r>
            <a:r>
              <a:rPr lang="en-US" sz="2800" dirty="0" smtClean="0"/>
              <a:t> (maximizing functioning)</a:t>
            </a:r>
          </a:p>
          <a:p>
            <a:pPr lvl="1"/>
            <a:r>
              <a:rPr lang="en-US" sz="2400" dirty="0" smtClean="0"/>
              <a:t>Support for families</a:t>
            </a:r>
          </a:p>
          <a:p>
            <a:pPr lvl="1"/>
            <a:r>
              <a:rPr lang="en-US" sz="2400" dirty="0" smtClean="0"/>
              <a:t>Stimulation, training, vocational opportunities</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Further Resources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2707" name="Vertical Text Placeholder 4"/>
          <p:cNvSpPr>
            <a:spLocks noGrp="1"/>
          </p:cNvSpPr>
          <p:nvPr>
            <p:ph type="body" orient="vert" idx="1"/>
          </p:nvPr>
        </p:nvSpPr>
        <p:spPr>
          <a:xfrm>
            <a:off x="457200" y="1619250"/>
            <a:ext cx="8429625" cy="5081588"/>
          </a:xfrm>
        </p:spPr>
        <p:txBody>
          <a:bodyPr vert="horz"/>
          <a:lstStyle/>
          <a:p>
            <a:r>
              <a:rPr lang="en-US" sz="2000" dirty="0" smtClean="0"/>
              <a:t>American Association on Intellectual and Developmental Disabilities</a:t>
            </a:r>
          </a:p>
          <a:p>
            <a:r>
              <a:rPr lang="en-US" sz="2000" dirty="0" smtClean="0"/>
              <a:t>Australian Institute of Health and Welfare</a:t>
            </a:r>
          </a:p>
          <a:p>
            <a:r>
              <a:rPr lang="en-US" sz="2000" dirty="0" smtClean="0"/>
              <a:t>Australasian Society for Intellectual Disability</a:t>
            </a:r>
          </a:p>
          <a:p>
            <a:r>
              <a:rPr lang="en-US" sz="2000" dirty="0" smtClean="0"/>
              <a:t>Center for Effective Collaboration and Practice</a:t>
            </a:r>
          </a:p>
          <a:p>
            <a:r>
              <a:rPr lang="en-US" sz="2000" dirty="0" smtClean="0"/>
              <a:t>Council for Exceptional Children (CEC)</a:t>
            </a:r>
          </a:p>
          <a:p>
            <a:r>
              <a:rPr lang="en-US" sz="2000" dirty="0" smtClean="0"/>
              <a:t>Down’s Syndrome Association (UK)</a:t>
            </a:r>
          </a:p>
          <a:p>
            <a:r>
              <a:rPr lang="en-US" sz="2000" dirty="0" smtClean="0"/>
              <a:t>European Association of Intellectual Disability Medicine</a:t>
            </a:r>
          </a:p>
          <a:p>
            <a:r>
              <a:rPr lang="en-US" sz="2000" dirty="0" smtClean="0"/>
              <a:t>Independent Living Canada</a:t>
            </a:r>
          </a:p>
          <a:p>
            <a:r>
              <a:rPr lang="en-US" sz="2000" dirty="0" smtClean="0"/>
              <a:t>National Center on Birth Defects and Developmental Disabilities (US)</a:t>
            </a:r>
          </a:p>
          <a:p>
            <a:r>
              <a:rPr lang="en-US" sz="2000" dirty="0" smtClean="0"/>
              <a:t>National Dissemination Center for Children with Disabilities (US)</a:t>
            </a: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xmlns="" val="27105386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Why </a:t>
            </a:r>
            <a:r>
              <a:rPr lang="en-AU" sz="3200" b="1" spc="150" dirty="0">
                <a:ln w="11430"/>
                <a:solidFill>
                  <a:schemeClr val="bg1"/>
                </a:solidFill>
                <a:effectLst>
                  <a:outerShdw blurRad="25400" algn="tl" rotWithShape="0">
                    <a:srgbClr val="000000">
                      <a:alpha val="43000"/>
                    </a:srgbClr>
                  </a:outerShdw>
                </a:effectLst>
              </a:rPr>
              <a:t>D</a:t>
            </a:r>
            <a:r>
              <a:rPr lang="en-AU" sz="3200" b="1" spc="150" dirty="0" smtClean="0">
                <a:ln w="11430"/>
                <a:solidFill>
                  <a:schemeClr val="bg1"/>
                </a:solidFill>
                <a:effectLst>
                  <a:outerShdw blurRad="25400" algn="tl" rotWithShape="0">
                    <a:srgbClr val="000000">
                      <a:alpha val="43000"/>
                    </a:srgbClr>
                  </a:outerShdw>
                </a:effectLst>
              </a:rPr>
              <a:t>o </a:t>
            </a:r>
            <a:r>
              <a:rPr lang="en-AU" sz="3200" b="1" spc="150" dirty="0">
                <a:ln w="11430"/>
                <a:solidFill>
                  <a:schemeClr val="bg1"/>
                </a:solidFill>
                <a:effectLst>
                  <a:outerShdw blurRad="25400" algn="tl" rotWithShape="0">
                    <a:srgbClr val="000000">
                      <a:alpha val="43000"/>
                    </a:srgbClr>
                  </a:outerShdw>
                </a:effectLst>
              </a:rPr>
              <a:t>Y</a:t>
            </a:r>
            <a:r>
              <a:rPr lang="en-AU" sz="3200" b="1" spc="150" dirty="0" smtClean="0">
                <a:ln w="11430"/>
                <a:solidFill>
                  <a:schemeClr val="bg1"/>
                </a:solidFill>
                <a:effectLst>
                  <a:outerShdw blurRad="25400" algn="tl" rotWithShape="0">
                    <a:srgbClr val="000000">
                      <a:alpha val="43000"/>
                    </a:srgbClr>
                  </a:outerShdw>
                </a:effectLst>
              </a:rPr>
              <a:t>ou </a:t>
            </a:r>
            <a:r>
              <a:rPr lang="en-AU" sz="3200" b="1" spc="150" dirty="0">
                <a:ln w="11430"/>
                <a:solidFill>
                  <a:schemeClr val="bg1"/>
                </a:solidFill>
                <a:effectLst>
                  <a:outerShdw blurRad="25400" algn="tl" rotWithShape="0">
                    <a:srgbClr val="000000">
                      <a:alpha val="43000"/>
                    </a:srgbClr>
                  </a:outerShdw>
                </a:effectLst>
              </a:rPr>
              <a:t>N</a:t>
            </a:r>
            <a:r>
              <a:rPr lang="en-AU" sz="3200" b="1" spc="150" dirty="0" smtClean="0">
                <a:ln w="11430"/>
                <a:solidFill>
                  <a:schemeClr val="bg1"/>
                </a:solidFill>
                <a:effectLst>
                  <a:outerShdw blurRad="25400" algn="tl" rotWithShape="0">
                    <a:srgbClr val="000000">
                      <a:alpha val="43000"/>
                    </a:srgbClr>
                  </a:outerShdw>
                </a:effectLst>
              </a:rPr>
              <a:t>eed </a:t>
            </a:r>
            <a:r>
              <a:rPr lang="en-AU" sz="3200" b="1" spc="150" dirty="0">
                <a:ln w="11430"/>
                <a:solidFill>
                  <a:schemeClr val="bg1"/>
                </a:solidFill>
                <a:effectLst>
                  <a:outerShdw blurRad="25400" algn="tl" rotWithShape="0">
                    <a:srgbClr val="000000">
                      <a:alpha val="43000"/>
                    </a:srgbClr>
                  </a:outerShdw>
                </a:effectLst>
              </a:rPr>
              <a:t>to </a:t>
            </a:r>
            <a:r>
              <a:rPr lang="en-AU" sz="3200" b="1" spc="150" dirty="0" smtClean="0">
                <a:ln w="11430"/>
                <a:solidFill>
                  <a:schemeClr val="bg1"/>
                </a:solidFill>
                <a:effectLst>
                  <a:outerShdw blurRad="25400" algn="tl" rotWithShape="0">
                    <a:srgbClr val="000000">
                      <a:alpha val="43000"/>
                    </a:srgbClr>
                  </a:outerShdw>
                </a:effectLst>
              </a:rPr>
              <a:t>Know?</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4762500"/>
          </a:xfrm>
        </p:spPr>
        <p:txBody>
          <a:bodyPr vert="horz">
            <a:noAutofit/>
          </a:bodyPr>
          <a:lstStyle/>
          <a:p>
            <a:pPr>
              <a:buSzPct val="70000"/>
            </a:pPr>
            <a:r>
              <a:rPr lang="en-US" sz="2800" dirty="0" smtClean="0"/>
              <a:t>Intellectual disabilities (IDs):</a:t>
            </a:r>
          </a:p>
          <a:p>
            <a:pPr lvl="1">
              <a:buSzPct val="70000"/>
            </a:pPr>
            <a:r>
              <a:rPr lang="en-US" sz="2400" dirty="0" smtClean="0"/>
              <a:t>very common </a:t>
            </a:r>
          </a:p>
          <a:p>
            <a:pPr lvl="1">
              <a:buSzPct val="70000"/>
            </a:pPr>
            <a:r>
              <a:rPr lang="en-US" sz="2400" dirty="0" smtClean="0"/>
              <a:t>preventable</a:t>
            </a:r>
          </a:p>
          <a:p>
            <a:pPr lvl="1">
              <a:buSzPct val="70000"/>
            </a:pPr>
            <a:r>
              <a:rPr lang="en-US" sz="2400" dirty="0" smtClean="0"/>
              <a:t>pose a huge burden</a:t>
            </a:r>
          </a:p>
          <a:p>
            <a:pPr lvl="1">
              <a:buSzPct val="70000"/>
            </a:pPr>
            <a:r>
              <a:rPr lang="en-US" sz="2400" dirty="0" smtClean="0"/>
              <a:t>lead to stigmatization</a:t>
            </a:r>
          </a:p>
          <a:p>
            <a:r>
              <a:rPr lang="en-US" sz="2800" dirty="0" smtClean="0"/>
              <a:t>Risks to children with IDs:</a:t>
            </a:r>
          </a:p>
          <a:p>
            <a:pPr lvl="1"/>
            <a:r>
              <a:rPr lang="en-US" sz="2400" dirty="0" smtClean="0"/>
              <a:t>harmful forms of traditional healing </a:t>
            </a:r>
          </a:p>
          <a:p>
            <a:pPr lvl="1"/>
            <a:r>
              <a:rPr lang="en-US" sz="2400" dirty="0" smtClean="0"/>
              <a:t>neglect or harsh treatment</a:t>
            </a:r>
          </a:p>
          <a:p>
            <a:r>
              <a:rPr lang="en-US" sz="2800" dirty="0"/>
              <a:t>H</a:t>
            </a:r>
            <a:r>
              <a:rPr lang="en-US" sz="2800" dirty="0" smtClean="0"/>
              <a:t>igh caregiver stress</a:t>
            </a:r>
          </a:p>
          <a:p>
            <a:r>
              <a:rPr lang="en-US" sz="2800" dirty="0" smtClean="0"/>
              <a:t>Effective treatment and education available</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5.14.54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03216" y="1822450"/>
            <a:ext cx="2637533" cy="1939925"/>
          </a:xfrm>
          <a:prstGeom prst="rect">
            <a:avLst/>
          </a:prstGeom>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chemeClr val="accent1"/>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Medication: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 ADHD  </a:t>
            </a:r>
            <a:br>
              <a:rPr lang="en-US" sz="3600" b="1" spc="150" dirty="0" smtClean="0">
                <a:ln w="11430"/>
                <a:solidFill>
                  <a:srgbClr val="F8F8F8"/>
                </a:solidFill>
                <a:effectLst>
                  <a:outerShdw blurRad="25400" algn="tl" rotWithShape="0">
                    <a:srgbClr val="000000">
                      <a:alpha val="43000"/>
                    </a:srgbClr>
                  </a:outerShdw>
                </a:effectLst>
              </a:rPr>
            </a:br>
            <a:endParaRPr lang="en-US" sz="3600" b="1" spc="150" dirty="0">
              <a:ln w="11430"/>
              <a:solidFill>
                <a:srgbClr val="F8F8F8"/>
              </a:solidFill>
              <a:effectLst>
                <a:outerShdw blurRad="25400" algn="tl" rotWithShape="0">
                  <a:srgbClr val="000000">
                    <a:alpha val="43000"/>
                  </a:srgbClr>
                </a:outerShdw>
              </a:effectLst>
            </a:endParaRPr>
          </a:p>
        </p:txBody>
      </p:sp>
      <p:sp>
        <p:nvSpPr>
          <p:cNvPr id="6" name="Title 3"/>
          <p:cNvSpPr txBox="1">
            <a:spLocks/>
          </p:cNvSpPr>
          <p:nvPr/>
        </p:nvSpPr>
        <p:spPr>
          <a:xfrm>
            <a:off x="457201" y="149412"/>
            <a:ext cx="8229600" cy="1165412"/>
          </a:xfrm>
          <a:prstGeom prst="rect">
            <a:avLst/>
          </a:prstGeom>
          <a:solidFill>
            <a:srgbClr val="008000"/>
          </a:solidFill>
          <a:ln>
            <a:solidFill>
              <a:schemeClr val="bg1"/>
            </a:solidFill>
          </a:ln>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spc="150" dirty="0" smtClean="0">
                <a:ln w="11430"/>
                <a:solidFill>
                  <a:srgbClr val="FFFF00"/>
                </a:solidFill>
                <a:effectLst>
                  <a:outerShdw blurRad="25400" algn="tl" rotWithShape="0">
                    <a:srgbClr val="000000">
                      <a:alpha val="43000"/>
                    </a:srgbClr>
                  </a:outerShdw>
                </a:effectLst>
              </a:rPr>
              <a:t>Intellectual Disability </a:t>
            </a:r>
          </a:p>
          <a:p>
            <a:r>
              <a:rPr lang="en-US" sz="3200" b="1" spc="150" dirty="0" smtClean="0">
                <a:ln w="11430"/>
                <a:solidFill>
                  <a:srgbClr val="F8F8F8"/>
                </a:solidFill>
                <a:effectLst>
                  <a:outerShdw blurRad="25400" algn="tl" rotWithShape="0">
                    <a:srgbClr val="000000">
                      <a:alpha val="43000"/>
                    </a:srgbClr>
                  </a:outerShdw>
                </a:effectLst>
              </a:rPr>
              <a:t>Thank You!</a:t>
            </a:r>
            <a:endParaRPr lang="en-US" sz="3200" b="1"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8" name="Picture 7" descr="Screen Shot 2015-05-04 at 4.01.58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74800" y="2374900"/>
            <a:ext cx="6129867" cy="3213100"/>
          </a:xfrm>
          <a:prstGeom prst="rect">
            <a:avLst/>
          </a:prstGeom>
        </p:spPr>
      </p:pic>
    </p:spTree>
    <p:extLst>
      <p:ext uri="{BB962C8B-B14F-4D97-AF65-F5344CB8AC3E}">
        <p14:creationId xmlns:p14="http://schemas.microsoft.com/office/powerpoint/2010/main" xmlns="" val="2774017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600200"/>
            <a:ext cx="8572500" cy="5114925"/>
          </a:xfrm>
        </p:spPr>
        <p:txBody>
          <a:bodyPr vert="horz" rtlCol="0">
            <a:normAutofit fontScale="70000" lnSpcReduction="20000"/>
          </a:bodyPr>
          <a:lstStyle/>
          <a:p>
            <a:pPr fontAlgn="auto">
              <a:spcAft>
                <a:spcPts val="0"/>
              </a:spcAft>
              <a:buFont typeface="Arial"/>
              <a:buChar char="•"/>
              <a:defRPr/>
            </a:pPr>
            <a:r>
              <a:rPr lang="en-US" sz="3400" b="1" dirty="0" smtClean="0"/>
              <a:t>WHO Definition</a:t>
            </a:r>
          </a:p>
          <a:p>
            <a:pPr marL="457200" lvl="1" indent="0" fontAlgn="auto">
              <a:spcAft>
                <a:spcPts val="0"/>
              </a:spcAft>
              <a:buNone/>
              <a:defRPr/>
            </a:pPr>
            <a:r>
              <a:rPr lang="en-US" i="1" dirty="0" smtClean="0"/>
              <a:t>“a </a:t>
            </a:r>
            <a:r>
              <a:rPr lang="en-US" i="1" dirty="0"/>
              <a:t>condition of arrested or incomplete development of the mind, which is especially characterized by impairment of skills manifested during the developmental period, which contribute to the overall level of intelligence, i.e., cognitive, language, motor, and social </a:t>
            </a:r>
            <a:r>
              <a:rPr lang="en-US" i="1" dirty="0" smtClean="0"/>
              <a:t>abilities” </a:t>
            </a:r>
            <a:endParaRPr lang="en-US" dirty="0"/>
          </a:p>
          <a:p>
            <a:pPr fontAlgn="auto">
              <a:spcAft>
                <a:spcPts val="0"/>
              </a:spcAft>
              <a:buFont typeface="Arial"/>
              <a:buChar char="•"/>
              <a:defRPr/>
            </a:pPr>
            <a:endParaRPr lang="en-US" dirty="0" smtClean="0"/>
          </a:p>
          <a:p>
            <a:pPr fontAlgn="auto">
              <a:spcAft>
                <a:spcPts val="0"/>
              </a:spcAft>
              <a:buFont typeface="Arial"/>
              <a:buChar char="•"/>
              <a:defRPr/>
            </a:pPr>
            <a:r>
              <a:rPr lang="en-US" sz="3400" b="1" dirty="0" smtClean="0"/>
              <a:t>Core symptoms</a:t>
            </a:r>
          </a:p>
          <a:p>
            <a:pPr marL="857250" lvl="1" indent="-457200" fontAlgn="auto">
              <a:spcAft>
                <a:spcPts val="0"/>
              </a:spcAft>
              <a:buFont typeface="Arial"/>
              <a:buChar char="–"/>
              <a:defRPr/>
            </a:pPr>
            <a:r>
              <a:rPr lang="en-US" i="1" dirty="0" smtClean="0"/>
              <a:t>Low intellectual functioning IQ &lt;70 (i.e., 2 SD below mean) </a:t>
            </a:r>
          </a:p>
          <a:p>
            <a:pPr marL="800100" lvl="2" indent="0" fontAlgn="auto">
              <a:spcAft>
                <a:spcPts val="0"/>
              </a:spcAft>
              <a:buFont typeface="Arial"/>
              <a:buNone/>
              <a:defRPr/>
            </a:pPr>
            <a:r>
              <a:rPr lang="en-US" b="1" i="1" u="sng" dirty="0" smtClean="0"/>
              <a:t>AND</a:t>
            </a:r>
          </a:p>
          <a:p>
            <a:pPr marL="857250" lvl="1" indent="-457200" fontAlgn="auto">
              <a:spcAft>
                <a:spcPts val="0"/>
              </a:spcAft>
              <a:buFont typeface="Arial"/>
              <a:buChar char="–"/>
              <a:defRPr/>
            </a:pPr>
            <a:r>
              <a:rPr lang="en-US" i="1" dirty="0" smtClean="0"/>
              <a:t>Impaired adaptive behavior</a:t>
            </a:r>
          </a:p>
          <a:p>
            <a:pPr marL="400050" lvl="1" indent="0" fontAlgn="auto">
              <a:spcAft>
                <a:spcPts val="0"/>
              </a:spcAft>
              <a:buNone/>
              <a:defRPr/>
            </a:pPr>
            <a:endParaRPr lang="en-US" dirty="0" smtClean="0"/>
          </a:p>
          <a:p>
            <a:pPr fontAlgn="auto">
              <a:spcAft>
                <a:spcPts val="0"/>
              </a:spcAft>
              <a:buFont typeface="Arial"/>
              <a:buChar char="•"/>
              <a:defRPr/>
            </a:pPr>
            <a:r>
              <a:rPr lang="en-US" sz="3400" b="1" dirty="0" smtClean="0"/>
              <a:t>Types</a:t>
            </a:r>
            <a:r>
              <a:rPr lang="en-US" sz="3400" dirty="0" smtClean="0">
                <a:solidFill>
                  <a:schemeClr val="tx2">
                    <a:lumMod val="60000"/>
                    <a:lumOff val="40000"/>
                  </a:schemeClr>
                </a:solidFill>
              </a:rPr>
              <a:t>: </a:t>
            </a:r>
            <a:r>
              <a:rPr lang="en-US" dirty="0" smtClean="0"/>
              <a:t>Mild ID  (IQ 50-69),   Moderate (IQ 35-49)</a:t>
            </a:r>
          </a:p>
          <a:p>
            <a:pPr marL="0" indent="0" fontAlgn="auto">
              <a:spcAft>
                <a:spcPts val="0"/>
              </a:spcAft>
              <a:buNone/>
              <a:defRPr/>
            </a:pPr>
            <a:r>
              <a:rPr lang="en-US" dirty="0"/>
              <a:t> </a:t>
            </a:r>
            <a:r>
              <a:rPr lang="en-US" dirty="0" smtClean="0"/>
              <a:t>                 Severe (IQ 20-34),   Profound (IQ 0-20)</a:t>
            </a:r>
          </a:p>
          <a:p>
            <a:pPr marL="0" indent="0" fontAlgn="auto">
              <a:spcAft>
                <a:spcPts val="0"/>
              </a:spcAft>
              <a:buNone/>
              <a:defRPr/>
            </a:pPr>
            <a:endParaRPr lang="en-US" dirty="0" smtClean="0"/>
          </a:p>
          <a:p>
            <a:pPr fontAlgn="auto">
              <a:spcAft>
                <a:spcPts val="0"/>
              </a:spcAft>
              <a:defRPr/>
            </a:pPr>
            <a:r>
              <a:rPr lang="en-US" sz="3400" b="1" dirty="0" smtClean="0"/>
              <a:t>Borderline Intellectual Functioning</a:t>
            </a:r>
            <a:endParaRPr lang="en-US" sz="3400" b="1" dirty="0"/>
          </a:p>
          <a:p>
            <a:pPr marL="0" indent="0" fontAlgn="auto">
              <a:spcAft>
                <a:spcPts val="0"/>
              </a:spcAft>
              <a:buFont typeface="Arial"/>
              <a:buNone/>
              <a:defRPr/>
            </a:pPr>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The Basics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600200"/>
            <a:ext cx="8572500" cy="4525963"/>
          </a:xfrm>
        </p:spPr>
        <p:txBody>
          <a:bodyPr vert="horz" rtlCol="0">
            <a:normAutofit/>
          </a:bodyPr>
          <a:lstStyle/>
          <a:p>
            <a:pPr fontAlgn="auto">
              <a:spcAft>
                <a:spcPts val="0"/>
              </a:spcAft>
              <a:defRPr/>
            </a:pPr>
            <a:r>
              <a:rPr lang="en-US" dirty="0" smtClean="0"/>
              <a:t>A score derived from one of several tests: WISC, Stanford-</a:t>
            </a:r>
            <a:r>
              <a:rPr lang="en-US" dirty="0" err="1" smtClean="0"/>
              <a:t>Binet</a:t>
            </a:r>
            <a:r>
              <a:rPr lang="en-US" dirty="0" smtClean="0"/>
              <a:t>, Kaufman, Raven’s, </a:t>
            </a:r>
            <a:r>
              <a:rPr lang="en-US" dirty="0" err="1" smtClean="0"/>
              <a:t>etc</a:t>
            </a:r>
            <a:endParaRPr lang="en-US" dirty="0" smtClean="0"/>
          </a:p>
          <a:p>
            <a:pPr fontAlgn="auto">
              <a:spcAft>
                <a:spcPts val="0"/>
              </a:spcAft>
              <a:defRPr/>
            </a:pPr>
            <a:r>
              <a:rPr lang="en-US" dirty="0" smtClean="0"/>
              <a:t>Many types: general and specific</a:t>
            </a:r>
          </a:p>
          <a:p>
            <a:pPr fontAlgn="auto">
              <a:spcAft>
                <a:spcPts val="0"/>
              </a:spcAft>
              <a:defRPr/>
            </a:pPr>
            <a:r>
              <a:rPr lang="en-US" dirty="0" smtClean="0"/>
              <a:t>Mean = 100</a:t>
            </a:r>
          </a:p>
          <a:p>
            <a:pPr fontAlgn="auto">
              <a:spcAft>
                <a:spcPts val="0"/>
              </a:spcAft>
              <a:defRPr/>
            </a:pPr>
            <a:r>
              <a:rPr lang="en-US" dirty="0" smtClean="0"/>
              <a:t>1 SD=15 points; 2SD of mean=95% of population</a:t>
            </a:r>
          </a:p>
          <a:p>
            <a:pPr fontAlgn="auto">
              <a:spcAft>
                <a:spcPts val="0"/>
              </a:spcAft>
              <a:defRPr/>
            </a:pPr>
            <a:r>
              <a:rPr lang="en-US" dirty="0" smtClean="0"/>
              <a:t>Heritability increases with age</a:t>
            </a:r>
          </a:p>
          <a:p>
            <a:pPr fontAlgn="auto">
              <a:spcAft>
                <a:spcPts val="0"/>
              </a:spcAft>
              <a:defRPr/>
            </a:pPr>
            <a:r>
              <a:rPr lang="en-US" dirty="0" smtClean="0"/>
              <a:t>Different from achievement tests</a:t>
            </a:r>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The </a:t>
            </a:r>
            <a:r>
              <a:rPr lang="en-AU" sz="3200" b="1" spc="150" dirty="0" smtClean="0">
                <a:ln w="11430"/>
                <a:solidFill>
                  <a:schemeClr val="bg1"/>
                </a:solidFill>
                <a:effectLst>
                  <a:outerShdw blurRad="25400" algn="tl" rotWithShape="0">
                    <a:srgbClr val="000000">
                      <a:alpha val="43000"/>
                    </a:srgbClr>
                  </a:outerShdw>
                </a:effectLst>
              </a:rPr>
              <a:t>Basics: What is IQ?</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xmlns="" val="82788331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4"/>
          <p:cNvSpPr txBox="1">
            <a:spLocks noChangeArrowheads="1"/>
          </p:cNvSpPr>
          <p:nvPr/>
        </p:nvSpPr>
        <p:spPr bwMode="auto">
          <a:xfrm>
            <a:off x="7327900" y="465296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7"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Course: Adult </a:t>
            </a:r>
            <a:r>
              <a:rPr lang="en-AU" sz="3200" b="1" spc="150" dirty="0" smtClean="0">
                <a:ln w="11430"/>
                <a:solidFill>
                  <a:schemeClr val="bg1"/>
                </a:solidFill>
                <a:effectLst>
                  <a:outerShdw blurRad="25400" algn="tl" rotWithShape="0">
                    <a:srgbClr val="000000">
                      <a:alpha val="43000"/>
                    </a:srgbClr>
                  </a:outerShdw>
                </a:effectLst>
              </a:rPr>
              <a:t>Attainment </a:t>
            </a:r>
            <a:r>
              <a:rPr lang="en-AU" sz="3200" b="1" spc="150" dirty="0">
                <a:ln w="11430"/>
                <a:solidFill>
                  <a:schemeClr val="bg1"/>
                </a:solidFill>
                <a:effectLst>
                  <a:outerShdw blurRad="25400" algn="tl" rotWithShape="0">
                    <a:srgbClr val="000000">
                      <a:alpha val="43000"/>
                    </a:srgbClr>
                  </a:outerShdw>
                </a:effectLst>
              </a:rPr>
              <a:t>by </a:t>
            </a:r>
            <a:r>
              <a:rPr lang="en-AU" sz="3200" b="1" spc="150" dirty="0" smtClean="0">
                <a:ln w="11430"/>
                <a:solidFill>
                  <a:schemeClr val="bg1"/>
                </a:solidFill>
                <a:effectLst>
                  <a:outerShdw blurRad="25400" algn="tl" rotWithShape="0">
                    <a:srgbClr val="000000">
                      <a:alpha val="43000"/>
                    </a:srgbClr>
                  </a:outerShdw>
                </a:effectLst>
              </a:rPr>
              <a:t>Subtype</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2" name="Picture 1" descr="Screen Shot 2015-05-04 at 8.16.07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417638"/>
            <a:ext cx="8229600" cy="5127478"/>
          </a:xfrm>
          <a:prstGeom prst="rect">
            <a:avLst/>
          </a:prstGeo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600200"/>
            <a:ext cx="8572500" cy="4525963"/>
          </a:xfrm>
        </p:spPr>
        <p:txBody>
          <a:bodyPr vert="horz" numCol="2" rtlCol="0">
            <a:normAutofit/>
          </a:bodyPr>
          <a:lstStyle/>
          <a:p>
            <a:pPr fontAlgn="auto">
              <a:spcAft>
                <a:spcPts val="0"/>
              </a:spcAft>
              <a:defRPr/>
            </a:pPr>
            <a:r>
              <a:rPr lang="en-US" sz="3600" dirty="0" smtClean="0"/>
              <a:t>Speech</a:t>
            </a:r>
          </a:p>
          <a:p>
            <a:pPr fontAlgn="auto">
              <a:spcAft>
                <a:spcPts val="0"/>
              </a:spcAft>
              <a:defRPr/>
            </a:pPr>
            <a:r>
              <a:rPr lang="en-US" sz="3600" dirty="0" smtClean="0"/>
              <a:t>Perception</a:t>
            </a:r>
          </a:p>
          <a:p>
            <a:pPr fontAlgn="auto">
              <a:spcAft>
                <a:spcPts val="0"/>
              </a:spcAft>
              <a:defRPr/>
            </a:pPr>
            <a:r>
              <a:rPr lang="en-US" sz="3600" dirty="0" smtClean="0"/>
              <a:t>Cognition</a:t>
            </a:r>
          </a:p>
          <a:p>
            <a:pPr fontAlgn="auto">
              <a:spcAft>
                <a:spcPts val="0"/>
              </a:spcAft>
              <a:defRPr/>
            </a:pPr>
            <a:r>
              <a:rPr lang="en-US" sz="3600" dirty="0" smtClean="0"/>
              <a:t>Concentration</a:t>
            </a:r>
          </a:p>
          <a:p>
            <a:pPr fontAlgn="auto">
              <a:spcAft>
                <a:spcPts val="0"/>
              </a:spcAft>
              <a:defRPr/>
            </a:pPr>
            <a:endParaRPr lang="en-US" dirty="0" smtClean="0"/>
          </a:p>
          <a:p>
            <a:pPr fontAlgn="auto">
              <a:spcAft>
                <a:spcPts val="0"/>
              </a:spcAft>
              <a:defRPr/>
            </a:pPr>
            <a:endParaRPr lang="en-US" dirty="0"/>
          </a:p>
          <a:p>
            <a:pPr fontAlgn="auto">
              <a:spcAft>
                <a:spcPts val="0"/>
              </a:spcAft>
              <a:defRPr/>
            </a:pPr>
            <a:endParaRPr lang="en-US" dirty="0" smtClean="0"/>
          </a:p>
          <a:p>
            <a:pPr fontAlgn="auto">
              <a:spcAft>
                <a:spcPts val="0"/>
              </a:spcAft>
              <a:defRPr/>
            </a:pPr>
            <a:r>
              <a:rPr lang="en-US" sz="3600" dirty="0" smtClean="0"/>
              <a:t>Memory</a:t>
            </a:r>
          </a:p>
          <a:p>
            <a:pPr fontAlgn="auto">
              <a:spcAft>
                <a:spcPts val="0"/>
              </a:spcAft>
              <a:defRPr/>
            </a:pPr>
            <a:r>
              <a:rPr lang="en-US" sz="3600" dirty="0" smtClean="0"/>
              <a:t>Emotion</a:t>
            </a:r>
          </a:p>
          <a:p>
            <a:pPr fontAlgn="auto">
              <a:spcAft>
                <a:spcPts val="0"/>
              </a:spcAft>
              <a:defRPr/>
            </a:pPr>
            <a:r>
              <a:rPr lang="en-US" sz="3600" dirty="0" smtClean="0"/>
              <a:t>Movement</a:t>
            </a:r>
          </a:p>
          <a:p>
            <a:pPr fontAlgn="auto">
              <a:spcAft>
                <a:spcPts val="0"/>
              </a:spcAft>
              <a:defRPr/>
            </a:pPr>
            <a:r>
              <a:rPr lang="en-US" sz="3600" dirty="0" smtClean="0"/>
              <a:t>Behavior</a:t>
            </a: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Clinical Symptoms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xmlns="" val="330832061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horz" rtlCol="0">
            <a:normAutofit/>
          </a:bodyPr>
          <a:lstStyle/>
          <a:p>
            <a:pPr fontAlgn="auto">
              <a:spcAft>
                <a:spcPts val="0"/>
              </a:spcAft>
              <a:buFont typeface="Arial"/>
              <a:buChar char="•"/>
              <a:defRPr/>
            </a:pPr>
            <a:r>
              <a:rPr lang="en-US" dirty="0" smtClean="0"/>
              <a:t>Prevalence between 1% and 3 %</a:t>
            </a:r>
          </a:p>
          <a:p>
            <a:pPr fontAlgn="auto">
              <a:spcAft>
                <a:spcPts val="0"/>
              </a:spcAft>
              <a:buFont typeface="Arial"/>
              <a:buChar char="•"/>
              <a:defRPr/>
            </a:pPr>
            <a:r>
              <a:rPr lang="en-US" dirty="0" smtClean="0"/>
              <a:t>Males &gt; females</a:t>
            </a:r>
          </a:p>
          <a:p>
            <a:pPr fontAlgn="auto">
              <a:spcAft>
                <a:spcPts val="0"/>
              </a:spcAft>
              <a:buFont typeface="Arial"/>
              <a:buChar char="•"/>
              <a:defRPr/>
            </a:pPr>
            <a:r>
              <a:rPr lang="en-US" dirty="0" smtClean="0"/>
              <a:t>LAMIC &gt; HIC 2:1</a:t>
            </a:r>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Intellectual </a:t>
            </a:r>
            <a:r>
              <a:rPr lang="en-AU" sz="1800" b="1" spc="150" dirty="0" smtClean="0">
                <a:ln w="11430"/>
                <a:solidFill>
                  <a:srgbClr val="FFFF00"/>
                </a:solidFill>
                <a:effectLst>
                  <a:outerShdw blurRad="25400" algn="tl" rotWithShape="0">
                    <a:srgbClr val="000000">
                      <a:alpha val="43000"/>
                    </a:srgbClr>
                  </a:outerShdw>
                </a:effectLst>
              </a:rPr>
              <a:t>Disability</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Epidemiology</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7750" y="2603600"/>
            <a:ext cx="7639050" cy="3779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xmlns="" val="277281435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896</TotalTime>
  <Words>8359</Words>
  <Application>Microsoft Office PowerPoint</Application>
  <PresentationFormat>On-screen Show (4:3)</PresentationFormat>
  <Paragraphs>580</Paragraphs>
  <Slides>40</Slides>
  <Notes>38</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Office-thema</vt:lpstr>
      <vt:lpstr>Office Theme</vt:lpstr>
      <vt:lpstr>Slide 1</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 Medication:   ADHD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DISABILITY IN children and adolescents</dc:title>
  <dc:creator>Henrikje Klasen</dc:creator>
  <cp:lastModifiedBy>Kazia Ekelund</cp:lastModifiedBy>
  <cp:revision>70</cp:revision>
  <dcterms:created xsi:type="dcterms:W3CDTF">2015-03-18T13:28:12Z</dcterms:created>
  <dcterms:modified xsi:type="dcterms:W3CDTF">2015-07-26T20:25:22Z</dcterms:modified>
</cp:coreProperties>
</file>