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9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8" r:id="rId13"/>
    <p:sldId id="326" r:id="rId14"/>
    <p:sldId id="327" r:id="rId15"/>
    <p:sldId id="329" r:id="rId16"/>
    <p:sldId id="330" r:id="rId17"/>
    <p:sldId id="331" r:id="rId18"/>
    <p:sldId id="332" r:id="rId19"/>
    <p:sldId id="333" r:id="rId20"/>
    <p:sldId id="334" r:id="rId21"/>
    <p:sldId id="340" r:id="rId22"/>
    <p:sldId id="338" r:id="rId23"/>
    <p:sldId id="337" r:id="rId24"/>
    <p:sldId id="335" r:id="rId25"/>
    <p:sldId id="339" r:id="rId26"/>
    <p:sldId id="29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642" y="-11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63F9-64BD-9D48-BF4F-FACD5BAF745A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46673-C549-6F4B-B00B-E45BB8C7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can also be hyperactive (children are agitated, irritable and thrash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about), hypoactive (they appear apathetic, uninterested) and mixed (see case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vignettes for clinical examples).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6-year-old boy was admitted to the pediatric ICU with respiratory insufficiency due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an asthma attack. Despite asthma treatment he deteriorated and needed intubation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mechanical ventilation with high doses of sedatives and even muscle relaxation for a few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hours because of high ventilation parameters. Before intubation he said he was afraid to die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his breathing difficulty.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two days his asthma improved and he was weaned from the ventilator. After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third day after admission, he became confused, extremely anxious and had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hallucinations about flying objects and monsters; he became verbally aggressive (swearing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words his parents believed he did not know). Besides, his parents did not recognize 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behavior as that of their child anymore. He was diagnosed as being delirious and treated with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lorazepam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(because of his extreme anxiety) and haloperidol intravenously.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Twenty-four hours after starting treatment his delirium improved, his behavior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normalized and he told his parents that he was feeling well again. This is a typical presentation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hyperactive pediatric delirium.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3-year-old girl was admitted for tracheal surgery. After surgery she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mechanically ventilated for six days during which she was sedated with midazolam, ketamine,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dexmedetomidine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levomepromazine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morphine in various combinations. She was also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with dexamethasone. To prepare her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sedation was tapered off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except for the morphine which was changed to methadone. The day after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extubation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suddenly became slightly agitated, disoriented and was unable to focus her attention.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same evening she became apathetic and unresponsive. She seemed to look through us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empty gaze and without making eye contact. She scored 21 points on the CAP-D (a score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 10 is consistent with pediatric delirium) with high scores particularly on the hypoactive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criteria. Her parent’s remarked: “We do not recognize our daughter anymore”. This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typical case of hypoactive pediatric delirium.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evidence suggests there is a positive association between illness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severity and pediatric delirium, that is, severity of disease is a major risk factor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delirium—the most common cause of severe delirium is a critical illness. Depending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local facilities, the most frequent places to encounter pediatric delirium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hospitals or pediatric ICUs. The differential diagnosis of conditions potentially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leading to delirium is summarized by the acronym “I WATCH DEATH” (Wise 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al, 1987; see Table I.5.1).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differential diagnosis of hypoactive delirium—given its high prevalence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frequently disappointing response to treatment deserves particular attention: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 the context of withdrawal of medication (too fast)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When there is an underlying intoxication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psychotropics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neuroleptic-induced syndrome due to sensitivity to antipsychotics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possibility of non- convulsive status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epilepticus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major depressive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 and catatonic inhibition should be excluded.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EEG may be helpful in these cases, although frequently there is a mix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conflicting or co-occurring signs and potential explanations.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frequently described early symptoms are subtle: cognitive (e.g.,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do not remember what they have just been told, are unable to concentrate,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know where they are), perceptual (e.g., visual hallucinations), thought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delusions), language, emotional (e.g., may be frightened, irritable)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psychomotor disturbances (e.g., restless, agitated, unable to be still). Answering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 questions (based on the CAP-D; Silver et al, 2012) can be helpful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raising the possibility of delirium: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Does the child make eye contact with the parents?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Are the child’s actions purposeful?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 the child aware of their surroundings?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Does the child communicate needs and wants?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 the child restless?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 the child inconsolable?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 the child underactive (moves very little while awake)?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Does the child take a long time to respond to interactions?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PAED: Pediatric Anesthesia Emergence Delirium scale (Janssen et al, 2011).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-ICU: Pediatric Confusion Assessment Method-Intensive Care Unit (Smith et al, 2011).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CAP-D: Cornell Assessment of Pediatric Delirium (Silver et al, 2012;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2013);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SOS-PD: Sophia Observation withdrawal Symptoms-Pediatric Delirium scale (van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2012;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2014).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*There is no score range.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diagnosis of delirium in children older than 5 years with normal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is based on DSM-5 or ICD-10 criteria. Accurately diagnosing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delirium requires using a reliable, valid and clinically suitable bedside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 that may also serve for screening and to guide treatment such as the Pediatric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Anesthesia Emergence Delirium Scale (PAED;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Sikich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Lerman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2004);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Confusion Assessment Method for ICU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-ICU; Smith et al, 2011); the Cornell Assessment Pediatric Delirium tool (CAP-D; Silver et al,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Traube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2013); and the Sophia Observation Withdrawal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SymptomsPediatric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scale (SOS-PD; van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Dijk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2012,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2014). No tool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stands out; therefore the choice is a matter of context and personal preference.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characteristics of the better studied rating scales are summarized in Table I.5.2.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must be emphasized however that the right diagnosis and treatment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delirium cannot be made merely on the basis of scores on an observational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 tool. It is also necessary to evaluate all other possible diagnostic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explanations of a sudden emotional or behavioral disturbance in a critically 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(as listed in Table I.5.1). After a positive score on a pediatric delirium 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scale and before starting treatment one should answer three questions to exclude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explanations for a positive delirium score (e.g., as described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Esseveld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al, 2013). Only after a negative response to these questions a diagnosis of delirium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be made and treated accordingly. These questions are: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Are symptoms the manifestation of a somatic complication developing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(e.g., pneumonia)?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Has there been a change of medication?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Is there physical discomfort (a full bladder, full bowel, stomach distension,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hunger, thirst, itching, pain due to lines, IV lines, catheters, etc.?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risk factors for delirium have been identified. These can be classified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relating to the patient, iatrogenic, and environmental (e.g., hospital, ward,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ICU). The conditions for which children are admitted to the ICU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predispose them to delirium, for example infections, metabolic disorders,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hypertension, pain, and withdrawal from medications. Iatrogenic factors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precipitate delirium in ICU patients include mechanical ventilation, restraints,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sleep disturbance, catheters, and IV lines.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Minimizing these factors is a logical and important approach in preventing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onset of pediatric delirium. Non-pharmacological interventions appear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successful in several studies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Howard, 2009). For example,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40% decrease in the incidence of delirium was achieved in adults using a multicomponent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approach, which included repeated reorientation, early mobilization,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noise reduction, and a non-pharmacological sleep management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Marcantonio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al, 2001). In adults, the effectiveness of preventive interventions such as early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mobilization, ear plugs, and staying in a single room is well established (Colombo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al, 2012; van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Rompaey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2012;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2013).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these findings from adults be extrapolated to children? There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evidence that this is the case. However, common sense suggests that these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(for example promoting orientation and day-night rhythm,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avoiding overstimulation by light and sounds) may be effective for children as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of pediatric delirium by pharmacological means is not advised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children, although it is sometimes recommended in adults, especially in patients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have experienced delirium previously. There are no studies on pharmacological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of delirium in children although there are studies on prevention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emergence delirium in children. These studies are very variable in quality and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 conclusions for the prevention of pediatric delirium can be drawn from them.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Hyperactive delirium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 may be considered to reduce symptoms such as anxiety,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agitation, hallucinations and disturbed sleep. Pharmacokinetics in children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from adults. Before starting pharmacological treatment the risk of 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and interactions with other medications and the route of administration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to be considered and weighed against the potential benefits of treatment.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antipsychotics (typical antipsychotics, such as haloperidol,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atypical antipsychotics, such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used in children as in adults.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Benzodiazepines and clonidine are used in the treatment of delirium due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 withdrawal; clonidine and methadone are used in the treatment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due to opiate withdrawal.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on the pharmacological treatment of pediatric delirium are scarce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have serious methodological flaws: small numbers of patients with large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differences and very different physical illnesses, interventions or outcomes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poorly described, and the studies often have no control group. Therefore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recommendations are based on consensus rather than on evidence. However, there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suggestions that haloperidol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effective in reducing symptoms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pediatric delirium in seriously ill children.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Haloperidol is mostly given intravenously;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only available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orally. In a sophisticated pediatric ICU setting the IV route is preferable because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faster and easier to control. The oral administration of haloperidol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also acceptable. Dosage varies in the different studies. The recommended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dosages are summarized in Tables I.5.4 and I.5.5. Benzodiazepines are not usually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due to their potential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deliriogenic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effects in adults and the elderly.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experts recommend to start pharmacological treatment of pediatric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when, in spite of non-pharmacological interventions, the child shows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 agitation or anxiety, hallucinations or delusions, especially when this leads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discomfort, stress or danger to the child (e.g. loss of IV catheters or endotracheal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tubes), when delirium leads to extreme stress in parents or when it interferes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seriously with the care of other patients in the ICU or ward. When the child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comfortable, it is easier for the parents to take care of their child. Some studies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that patients who are treated pharmacologically may be more comfortable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weaned earlier from the ventilator than patients that are not treated.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effects are extrapyramidal symptoms, such as dystonia, oculogyric crisis,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akathisia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hyperpyrexia. Extrapyramidal symptoms are seen frequently,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 if antipsychotics are increased rapidly. Start low and go slow is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principle. It can take 24 to 48 hours before an adequate response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achieved. To cover this time-window of ongoing agitation the short term addition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levomepromazine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(also known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methotrimeprazine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has been described (with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starting dosage of 1 to 3 mg/IV slowly in 30 minutes and then titrating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the clinical response, up to a maximum dosage of 1mg/kg/IV in 24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hours).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Recognizing and treating adverse effects is important. Treatment consists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reducing the dose of antipsychotic and administration of an anticholinergic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such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biperiden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(50 micrograms/kg/IV in 15 minutes). In adult patients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lengthening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 has been reported with the possibility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Torsades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Pointes. This has not been reported in children. Experts, however, recommend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performing an ECG before starting treatment with haloperidol when the child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risk factors for increased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 (e.g., electrolyte abnormalities, 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medications that can lengthen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interval, or medications that influence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CYP2D6 or CYP3A4 metabolism).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adverse effects have been reported for haloperidol than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treatment of choice when symptoms are not extreme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oral administration is possible. When no benefit is obtained with one of them,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switch to the other should be considered.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consensus is that a pediatric delirium rating scale should be used at least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times daily, to score delirium when medication is started and for as long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receives medication. It is not known for how long treatment should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continue. Experts advice to continue treatment at least until symptoms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disappeared and until risk factors that possibly led to the delirium have lessened.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 should be weaned gradually, over a few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of pediatric delirium by pharmacological means is not advised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children, although it is sometimes recommended in adults, especially in patients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have experienced delirium previously. There are no studies on pharmacological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of delirium in children although there are studies on prevention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emergence delirium in children. These studies are very variable in quality and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 conclusions for the prevention of pediatric delirium can be drawn from them.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Hyperactive delirium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 may be considered to reduce symptoms such as anxiety,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agitation, hallucinations and disturbed sleep. Pharmacokinetics in children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from adults. Before starting pharmacological treatment the risk of 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and interactions with other medications and the route of administration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to be considered and weighed against the potential benefits of treatment.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antipsychotics (typical antipsychotics, such as haloperidol,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atypical antipsychotics, such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used in children as in adults.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Benzodiazepines and clonidine are used in the treatment of delirium due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 withdrawal; clonidine and methadone are used in the treatment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due to opiate withdrawal.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on the pharmacological treatment of pediatric delirium are scarce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have serious methodological flaws: small numbers of patients with large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 differences and very different physical illnesses, interventions or outcomes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poorly described, and the studies often have no control group. Therefore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recommendations are based on consensus rather than on evidence. However, there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suggestions that haloperidol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effective in reducing symptoms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pediatric delirium in seriously ill children.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Haloperidol is mostly given intravenously;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only available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orally. In a sophisticated pediatric ICU setting the IV route is preferable because it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faster and easier to control. The oral administration of haloperidol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also acceptable. Dosage varies in the different studies. The recommended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dosages are summarized in Tables I.5.4 and I.5.5. Benzodiazepines are not usually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due to their potential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deliriogenic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effects in adults and the elderly.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experts recommend to start pharmacological treatment of pediatric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when, in spite of non-pharmacological interventions, the child shows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extreme agitation or anxiety, hallucinations or delusions, especially when this leads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discomfort, stress or danger to the child (e.g. loss of IV catheters or endotracheal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tubes), when delirium leads to extreme stress in parents or when it interferes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seriously with the care of other patients in the ICU or ward. When the child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comfortable, it is easier for the parents to take care of their child. Some studies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 that patients who are treated pharmacologically may be more comfortable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weaned earlier from the ventilator than patients that are not treated.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effects are extrapyramidal symptoms, such as dystonia, oculogyric crisis,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akathisia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hyperpyrexia. Extrapyramidal symptoms are seen frequently,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 if antipsychotics are increased rapidly. Start low and go slow is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principle. It can take 24 to 48 hours before an adequate response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achieved. To cover this time-window of ongoing agitation the short term addition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levomepromazine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(also known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methotrimeprazine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has been described (with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total starting dosage of 1 to 3 mg/IV slowly in 30 minutes and then titrating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the clinical response, up to a maximum dosage of 1mg/kg/IV in 24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hours).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Recognizing and treating adverse effects is important. Treatment consists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reducing the dose of antipsychotic and administration of an anticholinergic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drug such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biperiden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(50 micrograms/kg/IV in 15 minutes). In adult patients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lengthening of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 has been reported with the possibility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Torsades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Pointes. This has not been reported in children. Experts, however, recommend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performing an ECG before starting treatment with haloperidol when the child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risk factors for increased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 (e.g., electrolyte abnormalities, other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medications that can lengthen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QTc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interval, or medications that influence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CYP2D6 or CYP3A4 metabolism).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adverse effects have been reported for haloperidol than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Therefore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treatment of choice when symptoms are not extreme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oral administration is possible. When no benefit is obtained with one of them,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switch to the other should be considered.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consensus is that a pediatric delirium rating scale should be used at least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times daily, to score delirium when medication is started and for as long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receives medication. It is not known for how long treatment should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continue. Experts advice to continue treatment at least until symptoms have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disappeared and until risk factors that possibly led to the delirium have lessened.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 should be weaned gradually, over a few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names have been used by different disciplines to describe the clinical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entity of delirium, such as “acute </a:t>
            </a:r>
            <a:r>
              <a:rPr lang="en-US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confusional</a:t>
            </a: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state”, “toxic psychosis”,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”ICU psychosis”, “organic </a:t>
            </a:r>
            <a:r>
              <a:rPr lang="en-US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psychosyndrome</a:t>
            </a: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“encephalopathy” etc.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delirium was described for the first time in Leo </a:t>
            </a:r>
            <a:r>
              <a:rPr lang="en-US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Kanner’s</a:t>
            </a: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1935 textbook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Psychiatry in the chapter “Transient cerebral infections”.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64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of pediatric delirium by pharmacological means is not advised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children, although it is sometimes recommended in adults, especially in patients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have experienced delirium previously. There are no studies on pharmacological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prevention of delirium in children although there are studies on prevention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emergence delirium in children. These studies are very variable in quality and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 conclusions for the prevention of pediatric delirium can be drawn from them.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Hyperactive delirium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Medication may be considered to reduce symptoms such as anxiety,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agitation, hallucinations and disturbed sleep. Pharmacokinetics in children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from adults. Before starting pharmacological treatment the risk of side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and interactions with other medications and the route of administration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to be considered and weighed against the potential benefits of treatment.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antipsychotics (typical antipsychotics, such as haloperidol,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atypical antipsychotics, such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risperidone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are used in children as in adults.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Benzodiazepines and clonidine are used in the treatment of delirium due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benzodiazepine withdrawal; clonidine and methadone are used in the treatment of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due to opiate withdrawal.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Hypoactive delirium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no studies and no consensus on the pharmacological treatment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hypoactive pediatric delirium.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no studies on the long term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sequelae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pediatric delirium.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published studies—on long term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sequelae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children that had a hospital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admission—have been performed in premature-born children admitted to neonatal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intensive care units, children with cancer, or children admitted to a pediatric ICU.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PTSD symptoms are often reported in these children and their parents. Some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describe an association between psychological and psychiatric problems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discharge and the occurrence of “delusional memories” (possibly a symptom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delirium) about their ICU stay and invasive procedures during the ICU admission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(Colville et al, 2008; Colville &amp; Pierce, 2012)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adults, there is evidence that some cognitive problems after ICU discharge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related to benzodiazepine use and delirium. Possible causes of cognitive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 in children after pediatric ICU admission are hypoxia,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hypoperfusion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infection, and trauma. Long term effects of medications such as benzodiazepines,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opioids and anesthetics have not been studied in children. Animal studies, show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these drugs can be neurotoxic, especially to the developing brain.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delirium was described for the first time in Leo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Kanner’s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1935 textbook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Psychiatry in the chapter “Transient cerebral infections”. “Children become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delirious so often and quickly that this is of no interest to us” wrote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Bleuler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(1955)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his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Lehrbuch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Psychiatrie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After a long period in which pediatric delirium was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ignored in textbooks, the topic was dealt with in the 1991 edition of Lewis’ Textbook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Child and Adolescent Psychiatry. In DSM-IV, the section devoted to children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adolescents does not have a single mention of pediatric delirium but there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mention in the section devoted to delirium in adults. Pediatric delirium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described in DSM-5. However, in the last few years there has been a growing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awareness of the clinical importance of pediatric delirium, consistent with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number of publications on the topic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Kudchadkar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2014;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Schieveld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Janssen, 2014;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Schieveld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2014) and concerns have been expressed about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clinical implications, the lack of systematic evidence and the lack of treatment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Schieveld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Janssen, 2014;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Schieveld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al, 2014).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Paul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Eugen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Bleuler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(1857-1939) was a Swiss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psychiatrist known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contribution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understanding of mental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illness. He coined the term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“schizophrenia”.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Bleuler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pediatric delirium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unimportant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became delirious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easily and often. Opinion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changed since then.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Delirium, from the Latin de-lira (out of the track), is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-cognitive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disorder due to a somatic illness or its treatment. The brain can react to illness,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particularly critical illness, with several responses of which the more important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sickness behavior, fever, epilepsy, catatonia, delirium, refractory agitation,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coma.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critical illness it is meant a life-threatening failure of the brain, heart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major organs. Sickness behavior is the behavioral repertoire displayed by humans—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 mammal species—in response to infection, trauma, oncological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problems, and their treatment. This behavior is characterized by loss of interests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appetite, emotional irritability, tiredness, and an increased need for sleep.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DSM-5 (American Psychiatric Association, 2013) the essential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 of delirium are: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disturbance of attention or awareness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This disturbance is accompanied by changes in cognition that cannot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better accounted for by another pre-existing neurocognitive disorder (e.g.,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mental retardation, dementia)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condition develops in a short period of time, hours or days,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fluctuates during the day, typically worsening in the evening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(“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sundowning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”);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There are indications from the patients’ history, examination or laboratory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that the disturbance is probably the result of a medical condition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treatment.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DSM-5 definition of delirium has been criticized because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 to exclude coma without specifying how this is to be done.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Consciousness has two simultaneous aspects: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Arousal, which goes from clarity of mind to somnolence, stupor, and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coma; and Content of thought, from logical reasoning according to age and education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thought disorder.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 an appropriate level of arousal thinking is not possible; that is,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arousal is necessary for thinking. Arousal allows mental processes and the ability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focus, sustain and shift attention to take place. With somatic disorders, attention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to be lost and the last back.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ICD-10 (World Health Organization, 2015) defines delirium as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etiologically nonspecific organic cerebral syndrome characterized by concurrent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disturbances of consciousness and attention, perception, thinking, memory,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psychomotor behavior, emotion, and the sleep-wake schedule. The duration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 and the degree of severity ranges from mild to very severe.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has a high prevalence; it affects 10% to 30% of general hospital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patients and up to 80% in tertiary intensive care units (ICUs). Delirium in adults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elderly is strongly associated with increased length of hospital stay, morbidity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mortality. In the elderly it is associated with a faster cognitive decline, loss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independence, and increased mortality in the year following hospital discharge.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Delirium is the most important predictor of the proximity of death in the elderly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in oncological patients, young or old (terminal delirium).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Overall, there are more similarities than differences between children, adults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elderly: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 general, critically ill children with delirium have a higher resilience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(and better prognosis) than adults. This is probably owing to a better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vascularization of their brains, hearts, lungs etc. and they mostly have no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comorbidities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polypharmacy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negative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-cognitive effects of delirium in adults and the elderly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 known, but we do not know yet whether this is also true for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reported prevalence of delirium in critically ill children varies from 20%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30%. Rates depend on age (more common in younger children), severity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illness, number of medications, diagnostic tools used, and group under study (e.g.,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pediatric ICU patients, general ward). Mental retardation and a previous episode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delirium are also known risk factors.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Zbigniew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Lipowski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(1924-1997) was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PolishCanadian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-psychiatrist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wrote several books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consultation-liaison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psychiatry, delirium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psychosomatic illness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numerous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articles.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Lipowski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abiding interest in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 about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interface of consultation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liaison psychiatry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neurology, in particular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problem of delirium.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work culminated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publication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1980 of his influential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monograph Delirium: Acute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Confusional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According to seriousness, pediatric delirium can be benign and non-benign.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two types of benign pediatric delirium: emergence delirium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delirium seen in general practice.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Emergence delirium, also known as emergence agitation, is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welldocumented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phenomenon occurring in children—and adults—in the immediate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postoperative period, after the withdrawal of anesthetic drugs. It frequently occurs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an otherwise healthy child even after minor surgery or a diagnostic procedure.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Clinically, it fulfills all the criteria for pediatric delirium but has a benign course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usually resolves completely—mostly without any intervention—in 30 to 45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minutes.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 practice pediatric delirium frequently occurs in the context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infection (febrile delirium). It is characterized by confusion, which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intense, in a sick child with a waxing and waning course, increasing in the evening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night, usually coinciding with an increase in the fever. Although it can be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dramatic, more often than not the underlying infection resolves within two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days and so does the delirium. In cases of persistent delirium of this kind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emergency medical assessment is indicated.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FF54-3BFC-0043-AC4A-FBEA9026A6CE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662981" y="4685115"/>
            <a:ext cx="3481020" cy="1237454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 </a:t>
            </a:r>
            <a:r>
              <a:rPr lang="en-US" sz="9600" dirty="0" smtClean="0"/>
              <a:t>Jan N M </a:t>
            </a:r>
            <a:r>
              <a:rPr lang="en-US" sz="9600" dirty="0" err="1" smtClean="0"/>
              <a:t>Schieveld</a:t>
            </a:r>
            <a:r>
              <a:rPr lang="en-US" sz="9600" dirty="0" smtClean="0"/>
              <a:t>, Erwin </a:t>
            </a:r>
            <a:r>
              <a:rPr lang="en-US" sz="9600" dirty="0" err="1" smtClean="0"/>
              <a:t>Ista</a:t>
            </a:r>
            <a:r>
              <a:rPr lang="en-US" sz="9600" dirty="0" smtClean="0"/>
              <a:t>, </a:t>
            </a:r>
            <a:r>
              <a:rPr lang="en-US" sz="9600" dirty="0" err="1" smtClean="0"/>
              <a:t>Hennie</a:t>
            </a:r>
            <a:r>
              <a:rPr lang="en-US" sz="9600" dirty="0" smtClean="0"/>
              <a:t> </a:t>
            </a:r>
            <a:r>
              <a:rPr lang="en-US" sz="9600" dirty="0" err="1" smtClean="0"/>
              <a:t>Knoester</a:t>
            </a:r>
            <a:r>
              <a:rPr lang="en-US" sz="9600" dirty="0" smtClean="0"/>
              <a:t> &amp; </a:t>
            </a:r>
            <a:r>
              <a:rPr lang="en-US" sz="9600" dirty="0" err="1" smtClean="0"/>
              <a:t>Marja</a:t>
            </a:r>
            <a:r>
              <a:rPr lang="en-US" sz="9600" dirty="0" smtClean="0"/>
              <a:t> L </a:t>
            </a:r>
            <a:r>
              <a:rPr lang="en-US" sz="9600" dirty="0" err="1" smtClean="0"/>
              <a:t>Molag</a:t>
            </a:r>
            <a:endParaRPr lang="en-US" sz="9600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DEPRESSION IN CHILDREN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ADOLESCENTS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94883" y="190500"/>
            <a:ext cx="5757863" cy="6465888"/>
          </a:xfrm>
        </p:spPr>
        <p:txBody>
          <a:bodyPr>
            <a:normAutofit/>
          </a:bodyPr>
          <a:lstStyle/>
          <a:p>
            <a:endParaRPr lang="en-US" sz="2000" b="1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80" y="-46548"/>
            <a:ext cx="3481020" cy="3693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PSYCHIATRY &amp; PEDIATRICS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2980" y="779063"/>
            <a:ext cx="34810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Pediatric Delirium: </a:t>
            </a:r>
          </a:p>
          <a:p>
            <a:pPr algn="ctr"/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A Practical Approach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2980" y="6550223"/>
            <a:ext cx="3481020" cy="307777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Adapted by Julie Chilton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2980" y="322784"/>
            <a:ext cx="34810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Chapter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2980" y="5900675"/>
            <a:ext cx="3481020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Companion PowerPoint Presentation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62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8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Epidemiology: Pediatric Delirium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 fontScale="92500" lnSpcReduction="10000"/>
          </a:bodyPr>
          <a:lstStyle/>
          <a:p>
            <a:pPr marL="514350" indent="-457200"/>
            <a:r>
              <a:rPr lang="en-US" dirty="0" smtClean="0"/>
              <a:t>20-30% of critically ill children</a:t>
            </a:r>
          </a:p>
          <a:p>
            <a:pPr marL="514350" indent="-457200"/>
            <a:r>
              <a:rPr lang="en-US" dirty="0" smtClean="0"/>
              <a:t>A </a:t>
            </a:r>
            <a:r>
              <a:rPr lang="en-US" dirty="0"/>
              <a:t>worldwide </a:t>
            </a:r>
            <a:r>
              <a:rPr lang="en-US" dirty="0" smtClean="0"/>
              <a:t>problem in PICU’s* </a:t>
            </a:r>
          </a:p>
          <a:p>
            <a:pPr marL="514350" indent="-457200"/>
            <a:r>
              <a:rPr lang="en-US" dirty="0" smtClean="0"/>
              <a:t>Risk factors include:</a:t>
            </a:r>
          </a:p>
          <a:p>
            <a:pPr marL="914400" lvl="1" indent="-457200"/>
            <a:r>
              <a:rPr lang="en-US" dirty="0" smtClean="0"/>
              <a:t>Younger age</a:t>
            </a:r>
          </a:p>
          <a:p>
            <a:pPr marL="914400" lvl="1" indent="-457200"/>
            <a:r>
              <a:rPr lang="en-US" dirty="0" smtClean="0"/>
              <a:t>Severity of underlying illness</a:t>
            </a:r>
          </a:p>
          <a:p>
            <a:pPr marL="914400" lvl="1" indent="-457200"/>
            <a:r>
              <a:rPr lang="en-US" dirty="0" smtClean="0"/>
              <a:t>Number of medications</a:t>
            </a:r>
          </a:p>
          <a:p>
            <a:pPr marL="914400" lvl="1" indent="-457200"/>
            <a:r>
              <a:rPr lang="en-US" dirty="0" smtClean="0"/>
              <a:t>Diagnostic tools used</a:t>
            </a:r>
          </a:p>
          <a:p>
            <a:pPr marL="914400" lvl="1" indent="-457200"/>
            <a:r>
              <a:rPr lang="en-US" dirty="0" smtClean="0"/>
              <a:t>General ward </a:t>
            </a:r>
            <a:r>
              <a:rPr lang="en-US" i="1" dirty="0" err="1" smtClean="0"/>
              <a:t>vs</a:t>
            </a:r>
            <a:r>
              <a:rPr lang="en-US" dirty="0" smtClean="0"/>
              <a:t> intensive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care unit</a:t>
            </a:r>
          </a:p>
          <a:p>
            <a:pPr marL="914400" lvl="1" indent="-457200"/>
            <a:r>
              <a:rPr lang="en-US" dirty="0" smtClean="0"/>
              <a:t>Developmental delay</a:t>
            </a:r>
          </a:p>
          <a:p>
            <a:pPr marL="914400" lvl="1" indent="-457200"/>
            <a:r>
              <a:rPr lang="en-US" dirty="0" smtClean="0"/>
              <a:t>Previous episode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7-08-14 at 4.03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843568"/>
            <a:ext cx="1892300" cy="3086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5790" y="4929668"/>
            <a:ext cx="20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Zbigniew</a:t>
            </a:r>
            <a:r>
              <a:rPr lang="en-US" dirty="0" smtClean="0"/>
              <a:t> J </a:t>
            </a:r>
            <a:r>
              <a:rPr lang="en-US" dirty="0" err="1" smtClean="0"/>
              <a:t>Lipowski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3100" y="6434044"/>
            <a:ext cx="2288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PICU: </a:t>
            </a:r>
            <a:r>
              <a:rPr lang="en-AU" sz="1200" dirty="0" err="1" smtClean="0"/>
              <a:t>Pediatric</a:t>
            </a:r>
            <a:r>
              <a:rPr lang="en-AU" sz="1200" dirty="0" smtClean="0"/>
              <a:t> intensive care unit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45868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Clinical Characteristics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 fontScale="85000" lnSpcReduction="20000"/>
          </a:bodyPr>
          <a:lstStyle/>
          <a:p>
            <a:pPr marL="514350" indent="-457200"/>
            <a:r>
              <a:rPr lang="en-US" dirty="0" smtClean="0"/>
              <a:t>Can be benign or non-benign</a:t>
            </a:r>
          </a:p>
          <a:p>
            <a:pPr marL="514350" indent="-457200"/>
            <a:r>
              <a:rPr lang="en-US" dirty="0" smtClean="0"/>
              <a:t>2 types of benign delirium:</a:t>
            </a:r>
          </a:p>
          <a:p>
            <a:pPr marL="914400" lvl="1" indent="-457200"/>
            <a:r>
              <a:rPr lang="en-US" dirty="0" smtClean="0"/>
              <a:t>Emergence delirium/agitation</a:t>
            </a:r>
          </a:p>
          <a:p>
            <a:pPr marL="1314450" lvl="2" indent="-457200"/>
            <a:r>
              <a:rPr lang="en-US" dirty="0" smtClean="0"/>
              <a:t>Immediate postoperative period</a:t>
            </a:r>
          </a:p>
          <a:p>
            <a:pPr marL="1314450" lvl="2" indent="-457200"/>
            <a:r>
              <a:rPr lang="en-US" dirty="0" smtClean="0"/>
              <a:t>After anesthesia withdrawal</a:t>
            </a:r>
          </a:p>
          <a:p>
            <a:pPr marL="1314450" lvl="2" indent="-457200"/>
            <a:r>
              <a:rPr lang="en-US" dirty="0" smtClean="0"/>
              <a:t>Short-lived~ 30-45 minutes</a:t>
            </a:r>
          </a:p>
          <a:p>
            <a:pPr marL="1314450" lvl="2" indent="-457200"/>
            <a:r>
              <a:rPr lang="en-US" dirty="0" smtClean="0"/>
              <a:t>Resolves completely</a:t>
            </a:r>
          </a:p>
          <a:p>
            <a:pPr marL="914400" lvl="1" indent="-457200"/>
            <a:r>
              <a:rPr lang="en-US" dirty="0" smtClean="0"/>
              <a:t>Common/general practice delirium</a:t>
            </a:r>
            <a:endParaRPr lang="en-US" dirty="0"/>
          </a:p>
          <a:p>
            <a:pPr marL="1314450" lvl="2" indent="-457200"/>
            <a:r>
              <a:rPr lang="en-US" dirty="0" smtClean="0"/>
              <a:t>With infections, fevers</a:t>
            </a:r>
          </a:p>
          <a:p>
            <a:pPr marL="1314450" lvl="2" indent="-457200"/>
            <a:r>
              <a:rPr lang="en-US" dirty="0" smtClean="0"/>
              <a:t>Confusion</a:t>
            </a:r>
          </a:p>
          <a:p>
            <a:pPr marL="1314450" lvl="2" indent="-457200"/>
            <a:r>
              <a:rPr lang="en-US" dirty="0" smtClean="0"/>
              <a:t>Waxing/waning course</a:t>
            </a:r>
          </a:p>
          <a:p>
            <a:pPr marL="1314450" lvl="2" indent="-457200"/>
            <a:r>
              <a:rPr lang="en-US" dirty="0" smtClean="0"/>
              <a:t>Worse at night</a:t>
            </a:r>
          </a:p>
          <a:p>
            <a:pPr marL="1314450" lvl="2" indent="-457200"/>
            <a:r>
              <a:rPr lang="en-US" dirty="0" smtClean="0"/>
              <a:t>Resolves within 2-3 days </a:t>
            </a:r>
          </a:p>
          <a:p>
            <a:pPr marL="1314450" lvl="2" indent="-457200"/>
            <a:r>
              <a:rPr lang="en-US" dirty="0" smtClean="0"/>
              <a:t>If persistent, </a:t>
            </a:r>
            <a:r>
              <a:rPr lang="en-AU" dirty="0"/>
              <a:t>or already present in the </a:t>
            </a:r>
            <a:r>
              <a:rPr lang="en-AU" dirty="0" smtClean="0"/>
              <a:t>morning, it </a:t>
            </a:r>
            <a:r>
              <a:rPr lang="en-US" dirty="0" smtClean="0"/>
              <a:t>requires emergency medical evaluation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89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Clinical Characteristics: Non-Benign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en-US" dirty="0" smtClean="0"/>
              <a:t>Hyperactive</a:t>
            </a:r>
          </a:p>
          <a:p>
            <a:pPr marL="914400" lvl="1" indent="-457200"/>
            <a:r>
              <a:rPr lang="en-US" dirty="0" smtClean="0"/>
              <a:t>Agitation</a:t>
            </a:r>
          </a:p>
          <a:p>
            <a:pPr marL="914400" lvl="1" indent="-457200"/>
            <a:r>
              <a:rPr lang="en-US" dirty="0" smtClean="0"/>
              <a:t>Irritability</a:t>
            </a:r>
          </a:p>
          <a:p>
            <a:pPr marL="914400" lvl="1" indent="-457200"/>
            <a:r>
              <a:rPr lang="en-US" dirty="0" smtClean="0"/>
              <a:t>Increased motor activity</a:t>
            </a:r>
          </a:p>
          <a:p>
            <a:pPr marL="914400" lvl="1" indent="-457200"/>
            <a:endParaRPr lang="en-US" dirty="0"/>
          </a:p>
          <a:p>
            <a:pPr marL="514350" indent="-457200"/>
            <a:r>
              <a:rPr lang="en-US" dirty="0" smtClean="0"/>
              <a:t>Hypoactive:</a:t>
            </a:r>
          </a:p>
          <a:p>
            <a:pPr marL="914400" lvl="1" indent="-457200"/>
            <a:r>
              <a:rPr lang="en-US" dirty="0" smtClean="0"/>
              <a:t>Apathetic</a:t>
            </a:r>
          </a:p>
          <a:p>
            <a:pPr marL="914400" lvl="1" indent="-457200"/>
            <a:r>
              <a:rPr lang="en-US" dirty="0" smtClean="0"/>
              <a:t>Uninterested</a:t>
            </a:r>
          </a:p>
          <a:p>
            <a:pPr marL="914400" lvl="1" indent="-457200"/>
            <a:endParaRPr lang="en-US" dirty="0"/>
          </a:p>
          <a:p>
            <a:pPr marL="514350" indent="-457200"/>
            <a:r>
              <a:rPr lang="en-US" dirty="0" smtClean="0"/>
              <a:t>Mixed</a:t>
            </a:r>
          </a:p>
          <a:p>
            <a:pPr marL="914400" lvl="1" indent="-457200"/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931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Case Vignette: Hyperactive Delirium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/>
          </a:bodyPr>
          <a:lstStyle/>
          <a:p>
            <a:pPr marL="514350" indent="-457200"/>
            <a:r>
              <a:rPr lang="en-US" dirty="0" smtClean="0"/>
              <a:t>6 year old boy with asthma attack</a:t>
            </a:r>
          </a:p>
          <a:p>
            <a:pPr marL="514350" indent="-457200"/>
            <a:r>
              <a:rPr lang="en-US" dirty="0" smtClean="0"/>
              <a:t>Intubated and sedated in ICU</a:t>
            </a:r>
          </a:p>
          <a:p>
            <a:pPr marL="514350" indent="-457200"/>
            <a:r>
              <a:rPr lang="en-US" dirty="0" smtClean="0"/>
              <a:t>After </a:t>
            </a:r>
            <a:r>
              <a:rPr lang="en-US" dirty="0" err="1" smtClean="0"/>
              <a:t>extubation</a:t>
            </a:r>
            <a:r>
              <a:rPr lang="en-US" dirty="0" smtClean="0"/>
              <a:t> on day 3:</a:t>
            </a:r>
          </a:p>
          <a:p>
            <a:pPr marL="914400" lvl="1" indent="-457200"/>
            <a:r>
              <a:rPr lang="en-US" dirty="0" smtClean="0"/>
              <a:t>Confused and anxious</a:t>
            </a:r>
          </a:p>
          <a:p>
            <a:pPr marL="914400" lvl="1" indent="-457200"/>
            <a:r>
              <a:rPr lang="en-US" dirty="0" smtClean="0"/>
              <a:t>Hallucinations of flying objects and monsters</a:t>
            </a:r>
          </a:p>
          <a:p>
            <a:pPr marL="914400" lvl="1" indent="-457200"/>
            <a:r>
              <a:rPr lang="en-US" dirty="0" smtClean="0"/>
              <a:t>Verbally aggressive</a:t>
            </a:r>
          </a:p>
          <a:p>
            <a:pPr marL="914400" lvl="1" indent="-457200"/>
            <a:r>
              <a:rPr lang="en-US" dirty="0" smtClean="0"/>
              <a:t>Diagnosed with delirium and treated with </a:t>
            </a:r>
            <a:r>
              <a:rPr lang="en-US" dirty="0" err="1" smtClean="0"/>
              <a:t>lorazepam</a:t>
            </a:r>
            <a:r>
              <a:rPr lang="en-US" dirty="0" smtClean="0"/>
              <a:t> and IV haloperidol</a:t>
            </a:r>
          </a:p>
          <a:p>
            <a:pPr marL="914400" lvl="1" indent="-457200"/>
            <a:r>
              <a:rPr lang="en-US" dirty="0" smtClean="0"/>
              <a:t>Improved after 24 hours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6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Case Vignette: Hypoactive Delirium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 fontScale="92500" lnSpcReduction="20000"/>
          </a:bodyPr>
          <a:lstStyle/>
          <a:p>
            <a:pPr marL="514350" indent="-457200"/>
            <a:r>
              <a:rPr lang="en-US" dirty="0" smtClean="0"/>
              <a:t>3 year old girl mechanically ventilated for 6 days after tracheal surgery</a:t>
            </a:r>
          </a:p>
          <a:p>
            <a:pPr marL="514350" indent="-457200"/>
            <a:r>
              <a:rPr lang="en-US" dirty="0" smtClean="0"/>
              <a:t>Sedated with midazolam, ketamine, </a:t>
            </a:r>
            <a:r>
              <a:rPr lang="en-US" dirty="0" err="1" smtClean="0"/>
              <a:t>dexmedetomidine</a:t>
            </a:r>
            <a:r>
              <a:rPr lang="en-US" dirty="0" smtClean="0"/>
              <a:t>, </a:t>
            </a:r>
            <a:r>
              <a:rPr lang="en-US" dirty="0" err="1" smtClean="0"/>
              <a:t>levomepromazine</a:t>
            </a:r>
            <a:r>
              <a:rPr lang="en-US" dirty="0" smtClean="0"/>
              <a:t>, dexamethasone, and morphine</a:t>
            </a:r>
          </a:p>
          <a:p>
            <a:pPr marL="514350" indent="-457200"/>
            <a:r>
              <a:rPr lang="en-US" dirty="0" smtClean="0"/>
              <a:t>Everything tapered for </a:t>
            </a:r>
            <a:r>
              <a:rPr lang="en-US" dirty="0" err="1" smtClean="0"/>
              <a:t>extubation</a:t>
            </a:r>
            <a:r>
              <a:rPr lang="en-US" dirty="0" smtClean="0"/>
              <a:t> and morphine switched to methadone</a:t>
            </a:r>
          </a:p>
          <a:p>
            <a:pPr marL="514350" indent="-457200"/>
            <a:r>
              <a:rPr lang="en-US" dirty="0" smtClean="0"/>
              <a:t>Day after </a:t>
            </a:r>
            <a:r>
              <a:rPr lang="en-US" dirty="0" err="1" smtClean="0"/>
              <a:t>extubation</a:t>
            </a:r>
            <a:r>
              <a:rPr lang="en-US" dirty="0" smtClean="0"/>
              <a:t> became:</a:t>
            </a:r>
          </a:p>
          <a:p>
            <a:pPr marL="914400" lvl="1" indent="-457200"/>
            <a:r>
              <a:rPr lang="en-US" dirty="0" smtClean="0"/>
              <a:t>Agitated and disoriented</a:t>
            </a:r>
          </a:p>
          <a:p>
            <a:pPr marL="914400" lvl="1" indent="-457200"/>
            <a:r>
              <a:rPr lang="en-US" dirty="0" smtClean="0"/>
              <a:t>Unable to focus attention</a:t>
            </a:r>
          </a:p>
          <a:p>
            <a:pPr marL="914400" lvl="1" indent="-457200"/>
            <a:r>
              <a:rPr lang="en-US" dirty="0" smtClean="0"/>
              <a:t>Then apathetic and unresponsive</a:t>
            </a:r>
          </a:p>
          <a:p>
            <a:pPr marL="914400" lvl="1" indent="-457200"/>
            <a:r>
              <a:rPr lang="en-US" dirty="0" smtClean="0"/>
              <a:t>21 points on the CAP-D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75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Etiology: I WATCH DEATH*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1" descr="Screen Shot 2017-08-22 at 9.03.40 A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6" b="5950"/>
          <a:stretch/>
        </p:blipFill>
        <p:spPr>
          <a:xfrm>
            <a:off x="524390" y="1417638"/>
            <a:ext cx="8229600" cy="4961392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3982" y="5849357"/>
            <a:ext cx="780017" cy="100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38639" y="6411687"/>
            <a:ext cx="68253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*MG </a:t>
            </a:r>
            <a:r>
              <a:rPr lang="en-AU" sz="1200" dirty="0"/>
              <a:t>Wise in Textbook of </a:t>
            </a:r>
            <a:r>
              <a:rPr lang="en-AU" sz="1200" dirty="0" smtClean="0"/>
              <a:t>Neuropsychiatry (1987)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354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Diagnosis: Important Questions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506" y="5707793"/>
            <a:ext cx="889493" cy="11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Eye contact with parents?</a:t>
            </a:r>
          </a:p>
          <a:p>
            <a:r>
              <a:rPr lang="en-US" dirty="0" smtClean="0"/>
              <a:t>Purposeful actions?</a:t>
            </a:r>
          </a:p>
          <a:p>
            <a:r>
              <a:rPr lang="en-US" dirty="0" smtClean="0"/>
              <a:t>Aware of surroundings?</a:t>
            </a:r>
          </a:p>
          <a:p>
            <a:r>
              <a:rPr lang="en-US" dirty="0" smtClean="0"/>
              <a:t>Restless?</a:t>
            </a:r>
          </a:p>
          <a:p>
            <a:r>
              <a:rPr lang="en-US" dirty="0" smtClean="0"/>
              <a:t>Inconsolable?</a:t>
            </a:r>
          </a:p>
          <a:p>
            <a:r>
              <a:rPr lang="en-US" dirty="0" smtClean="0"/>
              <a:t>Underactive?</a:t>
            </a:r>
          </a:p>
          <a:p>
            <a:r>
              <a:rPr lang="en-US" dirty="0" smtClean="0"/>
              <a:t>Increased response latency?</a:t>
            </a:r>
          </a:p>
          <a:p>
            <a:r>
              <a:rPr lang="en-AU" dirty="0" smtClean="0"/>
              <a:t>“This </a:t>
            </a:r>
            <a:r>
              <a:rPr lang="en-AU" dirty="0"/>
              <a:t>is NOW not my child anymore</a:t>
            </a:r>
            <a:r>
              <a:rPr lang="en-AU" dirty="0" smtClean="0"/>
              <a:t>!” (comment by parents, family)</a:t>
            </a:r>
            <a:endParaRPr lang="en-US" dirty="0"/>
          </a:p>
        </p:txBody>
      </p:sp>
      <p:pic>
        <p:nvPicPr>
          <p:cNvPr id="2" name="Picture 1" descr="Screen Shot 2017-08-22 at 1.20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62" y="2294225"/>
            <a:ext cx="3692085" cy="27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8-22 at 12.53.3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57" b="-23865"/>
          <a:stretch/>
        </p:blipFill>
        <p:spPr>
          <a:xfrm>
            <a:off x="0" y="-744538"/>
            <a:ext cx="9144000" cy="9239251"/>
          </a:xfrm>
        </p:spPr>
      </p:pic>
    </p:spTree>
    <p:extLst>
      <p:ext uri="{BB962C8B-B14F-4D97-AF65-F5344CB8AC3E}">
        <p14:creationId xmlns:p14="http://schemas.microsoft.com/office/powerpoint/2010/main" val="347567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Diagnosis: 3 Questions to Ask after a Positive Score</a:t>
            </a:r>
            <a:endParaRPr lang="en-US" sz="24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2588" y="5666518"/>
            <a:ext cx="921412" cy="119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D</a:t>
            </a:r>
            <a:r>
              <a:rPr lang="en-US" dirty="0" smtClean="0"/>
              <a:t>eveloping somatic </a:t>
            </a:r>
            <a:r>
              <a:rPr lang="en-US" dirty="0" smtClean="0"/>
              <a:t>complications?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Medication change?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Physical discomfort?</a:t>
            </a:r>
            <a:endParaRPr lang="en-US" dirty="0"/>
          </a:p>
        </p:txBody>
      </p:sp>
      <p:pic>
        <p:nvPicPr>
          <p:cNvPr id="2" name="Picture 1" descr="Screen Shot 2017-08-22 at 1.16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87" y="2377611"/>
            <a:ext cx="16002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Treatment: Non-pharmacological Interventions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66794"/>
            <a:ext cx="457199" cy="5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risk factors:</a:t>
            </a:r>
          </a:p>
          <a:p>
            <a:pPr lvl="1"/>
            <a:r>
              <a:rPr lang="en-US" dirty="0" smtClean="0"/>
              <a:t>Repeated orientation</a:t>
            </a:r>
          </a:p>
          <a:p>
            <a:pPr lvl="1"/>
            <a:r>
              <a:rPr lang="en-US" dirty="0" smtClean="0"/>
              <a:t>Early mobilization</a:t>
            </a:r>
          </a:p>
          <a:p>
            <a:pPr lvl="1"/>
            <a:r>
              <a:rPr lang="en-US" dirty="0" smtClean="0"/>
              <a:t>Noise reduction</a:t>
            </a:r>
          </a:p>
          <a:p>
            <a:pPr lvl="1"/>
            <a:r>
              <a:rPr lang="en-US" dirty="0" smtClean="0"/>
              <a:t>Non-pharmacologic sleep management</a:t>
            </a:r>
          </a:p>
          <a:p>
            <a:pPr lvl="1"/>
            <a:r>
              <a:rPr lang="en-US" dirty="0" smtClean="0"/>
              <a:t>Day-night rhythm</a:t>
            </a:r>
          </a:p>
          <a:p>
            <a:pPr lvl="1"/>
            <a:r>
              <a:rPr lang="en-US" dirty="0" smtClean="0"/>
              <a:t>Single room</a:t>
            </a:r>
            <a:endParaRPr lang="en-US" dirty="0"/>
          </a:p>
        </p:txBody>
      </p:sp>
      <p:pic>
        <p:nvPicPr>
          <p:cNvPr id="4" name="Picture 3" descr="Screen Shot 2017-08-22 at 1.25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957"/>
            <a:ext cx="9143999" cy="67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67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3514724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/>
              <a:t>The </a:t>
            </a:r>
            <a:r>
              <a:rPr lang="en-US" sz="1800" dirty="0"/>
              <a:t>“IACAPAP Textbook of Child and Adolescent Mental Health” is </a:t>
            </a:r>
            <a:r>
              <a:rPr lang="en-US" sz="1800" dirty="0" smtClean="0"/>
              <a:t>available </a:t>
            </a:r>
            <a:r>
              <a:rPr lang="en-US" sz="1800" dirty="0"/>
              <a:t>at the IACAPAP website </a:t>
            </a:r>
            <a:r>
              <a:rPr lang="en-US" sz="1800" u="sng" dirty="0"/>
              <a:t>http://iacapap.org/iacapap-textbook-of-child-and-adolescent-mental-health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Please </a:t>
            </a:r>
            <a:r>
              <a:rPr lang="en-US" sz="1800" dirty="0"/>
              <a:t>note that this </a:t>
            </a:r>
            <a:r>
              <a:rPr lang="en-US" sz="1800" dirty="0" smtClean="0"/>
              <a:t>book and its companion PowerPoint are: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·        Free and no registration is required to read or download it</a:t>
            </a:r>
            <a:br>
              <a:rPr lang="en-US" sz="1800" dirty="0"/>
            </a:br>
            <a:r>
              <a:rPr lang="en-US" sz="1800" dirty="0"/>
              <a:t>·        This is an open-access publication under the Creative Commons Attribution Non</a:t>
            </a:r>
            <a:r>
              <a:rPr lang="en-US" sz="1800" dirty="0" smtClean="0"/>
              <a:t>-	commercial </a:t>
            </a:r>
            <a:r>
              <a:rPr lang="en-US" sz="1800" dirty="0"/>
              <a:t>License. According to this, use, distribution and reproduction in any </a:t>
            </a:r>
            <a:r>
              <a:rPr lang="en-US" sz="1800" dirty="0" smtClean="0"/>
              <a:t>	medium </a:t>
            </a:r>
            <a:r>
              <a:rPr lang="en-US" sz="1800" dirty="0"/>
              <a:t>are allowed without prior permission provided the original work is </a:t>
            </a:r>
            <a:r>
              <a:rPr lang="en-US" sz="1800" dirty="0" smtClean="0"/>
              <a:t>	properly </a:t>
            </a:r>
            <a:r>
              <a:rPr lang="en-US" sz="1800" dirty="0"/>
              <a:t>cited and the use is non-commercial.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752"/>
            <a:ext cx="9144000" cy="30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Pharmacologic Treatment: Hyperactive Delirium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506" y="5707793"/>
            <a:ext cx="889493" cy="11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Preventive administration not recommended</a:t>
            </a:r>
          </a:p>
          <a:p>
            <a:r>
              <a:rPr lang="en-US" sz="1800" dirty="0" smtClean="0"/>
              <a:t>Consider for:</a:t>
            </a:r>
          </a:p>
          <a:p>
            <a:pPr lvl="1"/>
            <a:r>
              <a:rPr lang="en-US" sz="1800" dirty="0" smtClean="0"/>
              <a:t>Anxiety, agitation, hallucinations, sleep</a:t>
            </a:r>
          </a:p>
          <a:p>
            <a:r>
              <a:rPr lang="en-US" sz="1800" dirty="0" smtClean="0"/>
              <a:t>Monitor drug-drug interactions</a:t>
            </a:r>
          </a:p>
          <a:p>
            <a:r>
              <a:rPr lang="en-US" sz="1800" dirty="0" smtClean="0"/>
              <a:t>Weigh risks and benefits</a:t>
            </a:r>
          </a:p>
          <a:p>
            <a:r>
              <a:rPr lang="en-US" sz="1800" dirty="0" smtClean="0"/>
              <a:t>Same medications used in adults and children</a:t>
            </a:r>
          </a:p>
          <a:p>
            <a:pPr lvl="1"/>
            <a:r>
              <a:rPr lang="en-US" sz="1800" dirty="0" smtClean="0"/>
              <a:t>Benzodiazepine withdrawal</a:t>
            </a:r>
            <a:r>
              <a:rPr lang="en-US" sz="1800" dirty="0" smtClean="0">
                <a:sym typeface="Wingdings"/>
              </a:rPr>
              <a:t> benzodiazepines and clonidine</a:t>
            </a:r>
          </a:p>
          <a:p>
            <a:pPr lvl="1"/>
            <a:r>
              <a:rPr lang="en-US" sz="1800" dirty="0" smtClean="0">
                <a:sym typeface="Wingdings"/>
              </a:rPr>
              <a:t>Opiate withdrawal clonidine and methadone</a:t>
            </a:r>
          </a:p>
          <a:p>
            <a:r>
              <a:rPr lang="en-US" sz="1800" dirty="0" smtClean="0">
                <a:sym typeface="Wingdings"/>
              </a:rPr>
              <a:t>Recommendations based on consensus not evidence</a:t>
            </a:r>
          </a:p>
          <a:p>
            <a:pPr lvl="1"/>
            <a:r>
              <a:rPr lang="en-US" sz="1800" dirty="0" smtClean="0">
                <a:sym typeface="Wingdings"/>
              </a:rPr>
              <a:t>IV and PO haloperidol (EKG if risk factors)</a:t>
            </a:r>
          </a:p>
          <a:p>
            <a:pPr lvl="1"/>
            <a:r>
              <a:rPr lang="en-US" sz="1800" dirty="0" smtClean="0">
                <a:sym typeface="Wingdings"/>
              </a:rPr>
              <a:t>PO </a:t>
            </a:r>
            <a:r>
              <a:rPr lang="en-US" sz="1800" dirty="0" err="1" smtClean="0">
                <a:sym typeface="Wingdings"/>
              </a:rPr>
              <a:t>risperidone</a:t>
            </a:r>
            <a:endParaRPr lang="en-US" sz="1800" dirty="0">
              <a:sym typeface="Wingdings"/>
            </a:endParaRPr>
          </a:p>
          <a:p>
            <a:pPr lvl="1"/>
            <a:r>
              <a:rPr lang="en-US" sz="1800" dirty="0" smtClean="0">
                <a:sym typeface="Wingdings"/>
              </a:rPr>
              <a:t>adverse effects: dystonia, oculogyric crisis, </a:t>
            </a:r>
            <a:r>
              <a:rPr lang="en-US" sz="1800" dirty="0" err="1" smtClean="0">
                <a:sym typeface="Wingdings"/>
              </a:rPr>
              <a:t>akathisia</a:t>
            </a:r>
            <a:r>
              <a:rPr lang="en-US" sz="1800" dirty="0" smtClean="0">
                <a:sym typeface="Wingdings"/>
              </a:rPr>
              <a:t>, hyperpyrexia</a:t>
            </a:r>
          </a:p>
          <a:p>
            <a:r>
              <a:rPr lang="en-US" sz="1800" dirty="0" smtClean="0">
                <a:sym typeface="Wingdings"/>
              </a:rPr>
              <a:t>Start low and go slow</a:t>
            </a:r>
          </a:p>
          <a:p>
            <a:r>
              <a:rPr lang="en-US" sz="1800" dirty="0" smtClean="0">
                <a:sym typeface="Wingdings"/>
              </a:rPr>
              <a:t>Scales 3 times a day</a:t>
            </a:r>
          </a:p>
          <a:p>
            <a:r>
              <a:rPr lang="en-US" sz="1800" dirty="0" smtClean="0">
                <a:sym typeface="Wingdings"/>
              </a:rPr>
              <a:t>Wean gradually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166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Pharmacologic Treatment: Hyperactive Delirium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506" y="5707793"/>
            <a:ext cx="889493" cy="115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7786"/>
            <a:ext cx="8229600" cy="42483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dirty="0" smtClean="0"/>
              <a:t>EXAMPLE</a:t>
            </a:r>
          </a:p>
          <a:p>
            <a:pPr marL="0" indent="0">
              <a:buNone/>
            </a:pPr>
            <a:endParaRPr lang="en-AU" sz="2400" dirty="0"/>
          </a:p>
          <a:p>
            <a:r>
              <a:rPr lang="en-AU" sz="2400" dirty="0" smtClean="0"/>
              <a:t>Using </a:t>
            </a:r>
            <a:r>
              <a:rPr lang="en-AU" sz="2400" dirty="0"/>
              <a:t>repeated  loading </a:t>
            </a:r>
            <a:r>
              <a:rPr lang="en-AU" sz="2400" dirty="0" smtClean="0"/>
              <a:t>doses (starting </a:t>
            </a:r>
            <a:r>
              <a:rPr lang="en-AU" sz="2400" dirty="0"/>
              <a:t>low &amp; </a:t>
            </a:r>
            <a:r>
              <a:rPr lang="en-AU" sz="2400" dirty="0" smtClean="0"/>
              <a:t>going slow) try to find a therapeutic  </a:t>
            </a:r>
            <a:r>
              <a:rPr lang="en-AU" sz="2400" dirty="0"/>
              <a:t>response </a:t>
            </a:r>
            <a:r>
              <a:rPr lang="en-AU" sz="2400" dirty="0" smtClean="0"/>
              <a:t>after </a:t>
            </a:r>
            <a:r>
              <a:rPr lang="en-AU" sz="2400" dirty="0"/>
              <a:t>1 or 2 </a:t>
            </a:r>
            <a:r>
              <a:rPr lang="en-AU" sz="2400" dirty="0" smtClean="0"/>
              <a:t>hours, or in the first </a:t>
            </a:r>
            <a:r>
              <a:rPr lang="en-AU" sz="2400" dirty="0"/>
              <a:t>24 hours, and the duration of it. </a:t>
            </a:r>
            <a:endParaRPr lang="en-AU" sz="2400" dirty="0" smtClean="0"/>
          </a:p>
          <a:p>
            <a:r>
              <a:rPr lang="en-AU" sz="2400" dirty="0" smtClean="0"/>
              <a:t>Then calculate, based </a:t>
            </a:r>
            <a:r>
              <a:rPr lang="en-AU" sz="2400" dirty="0"/>
              <a:t>on these </a:t>
            </a:r>
            <a:r>
              <a:rPr lang="en-AU" sz="2400" dirty="0" smtClean="0"/>
              <a:t>data,  a maintenance </a:t>
            </a:r>
            <a:r>
              <a:rPr lang="en-AU" sz="2400" dirty="0"/>
              <a:t>dosage </a:t>
            </a:r>
            <a:r>
              <a:rPr lang="en-AU" sz="2400" dirty="0" smtClean="0"/>
              <a:t> for the </a:t>
            </a:r>
            <a:r>
              <a:rPr lang="en-AU" sz="2400" dirty="0"/>
              <a:t>next </a:t>
            </a:r>
            <a:r>
              <a:rPr lang="en-AU" sz="2400" dirty="0" smtClean="0"/>
              <a:t>24 </a:t>
            </a:r>
            <a:r>
              <a:rPr lang="en-AU" sz="2400" dirty="0"/>
              <a:t>hours (</a:t>
            </a:r>
            <a:r>
              <a:rPr lang="en-AU" sz="2400" dirty="0" smtClean="0"/>
              <a:t>divided </a:t>
            </a:r>
            <a:r>
              <a:rPr lang="en-AU" sz="2400" dirty="0"/>
              <a:t>in 3 </a:t>
            </a:r>
            <a:r>
              <a:rPr lang="en-AU" sz="2400" dirty="0" smtClean="0"/>
              <a:t>doses).</a:t>
            </a:r>
            <a:endParaRPr lang="en-AU" sz="2400" dirty="0"/>
          </a:p>
          <a:p>
            <a:r>
              <a:rPr lang="en-AU" sz="2400" dirty="0" smtClean="0"/>
              <a:t>The </a:t>
            </a:r>
            <a:r>
              <a:rPr lang="en-AU" sz="2400" dirty="0"/>
              <a:t>maintenance dosages </a:t>
            </a:r>
            <a:r>
              <a:rPr lang="en-AU" sz="2400" dirty="0" smtClean="0"/>
              <a:t>suggested  are only indicative. </a:t>
            </a:r>
            <a:endParaRPr lang="en-AU" sz="24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20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8-22 at 2.09.02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871" b="6887"/>
          <a:stretch/>
        </p:blipFill>
        <p:spPr>
          <a:xfrm>
            <a:off x="-1" y="274638"/>
            <a:ext cx="9371163" cy="5851525"/>
          </a:xfrm>
        </p:spPr>
      </p:pic>
    </p:spTree>
    <p:extLst>
      <p:ext uri="{BB962C8B-B14F-4D97-AF65-F5344CB8AC3E}">
        <p14:creationId xmlns:p14="http://schemas.microsoft.com/office/powerpoint/2010/main" val="16732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8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Pharmacologic Treatment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6800" y="6266794"/>
            <a:ext cx="457199" cy="59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Preventive administration not recommended</a:t>
            </a:r>
            <a:endParaRPr lang="en-US" dirty="0"/>
          </a:p>
        </p:txBody>
      </p:sp>
      <p:pic>
        <p:nvPicPr>
          <p:cNvPr id="2" name="Picture 1" descr="Screen Shot 2017-08-22 at 1.54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11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</a:t>
            </a:r>
            <a:r>
              <a:rPr lang="en-US" sz="24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harmacological Treatment: Hypoactive Delirium</a:t>
            </a:r>
            <a:r>
              <a:rPr lang="en-US" sz="28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28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studies</a:t>
            </a:r>
          </a:p>
          <a:p>
            <a:r>
              <a:rPr lang="en-US" dirty="0" smtClean="0"/>
              <a:t>No consensus</a:t>
            </a:r>
            <a:endParaRPr lang="en-US" dirty="0"/>
          </a:p>
        </p:txBody>
      </p:sp>
      <p:pic>
        <p:nvPicPr>
          <p:cNvPr id="2" name="Picture 1" descr="Screen Shot 2017-08-22 at 2.1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835" y="2842564"/>
            <a:ext cx="7137400" cy="37211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9344" y="5481290"/>
            <a:ext cx="1064655" cy="137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5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400" b="1" spc="15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Sequelae</a:t>
            </a:r>
            <a:r>
              <a:rPr lang="en-US" sz="24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of Delirium in Children and Parents</a:t>
            </a:r>
            <a:endParaRPr lang="en-US" sz="28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5030" y="5566229"/>
            <a:ext cx="998969" cy="129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No studies on delirium</a:t>
            </a:r>
          </a:p>
          <a:p>
            <a:r>
              <a:rPr lang="en-AU" sz="3400" dirty="0" smtClean="0"/>
              <a:t>Increased </a:t>
            </a:r>
            <a:r>
              <a:rPr lang="en-AU" sz="3400" dirty="0"/>
              <a:t>length of hospital </a:t>
            </a:r>
            <a:r>
              <a:rPr lang="en-AU" sz="3400" dirty="0" smtClean="0"/>
              <a:t>stay</a:t>
            </a:r>
          </a:p>
          <a:p>
            <a:r>
              <a:rPr lang="en-AU" sz="3400" dirty="0" smtClean="0"/>
              <a:t>Large </a:t>
            </a:r>
            <a:r>
              <a:rPr lang="en-AU" sz="3400" dirty="0"/>
              <a:t>increase in hospital </a:t>
            </a:r>
            <a:r>
              <a:rPr lang="en-AU" sz="3400" dirty="0" smtClean="0"/>
              <a:t>costs</a:t>
            </a:r>
          </a:p>
          <a:p>
            <a:r>
              <a:rPr lang="en-AU" sz="3400" dirty="0" smtClean="0"/>
              <a:t>Increased mortality</a:t>
            </a:r>
            <a:endParaRPr lang="en-US" sz="3400" dirty="0" smtClean="0"/>
          </a:p>
          <a:p>
            <a:r>
              <a:rPr lang="en-US" sz="3400" dirty="0"/>
              <a:t>PTSD symptoms</a:t>
            </a:r>
          </a:p>
          <a:p>
            <a:r>
              <a:rPr lang="en-US" sz="3400" dirty="0"/>
              <a:t>Delusional memories</a:t>
            </a:r>
          </a:p>
          <a:p>
            <a:r>
              <a:rPr lang="en-US" dirty="0" smtClean="0"/>
              <a:t>Cognitive problems after intensive care unit stays</a:t>
            </a:r>
            <a:endParaRPr lang="en-US" dirty="0"/>
          </a:p>
          <a:p>
            <a:pPr lvl="1"/>
            <a:r>
              <a:rPr lang="en-US" dirty="0" smtClean="0"/>
              <a:t>Hypoxia</a:t>
            </a:r>
          </a:p>
          <a:p>
            <a:pPr lvl="1"/>
            <a:r>
              <a:rPr lang="en-US" dirty="0" err="1" smtClean="0"/>
              <a:t>Hypoperfusion</a:t>
            </a:r>
            <a:endParaRPr lang="en-US" dirty="0" smtClean="0"/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Trauma</a:t>
            </a:r>
          </a:p>
          <a:p>
            <a:r>
              <a:rPr lang="en-US" dirty="0" smtClean="0"/>
              <a:t>Neurotoxicity in animal studies</a:t>
            </a:r>
          </a:p>
          <a:p>
            <a:pPr lvl="1"/>
            <a:r>
              <a:rPr lang="en-US" dirty="0" smtClean="0"/>
              <a:t>Benzodiazepines</a:t>
            </a:r>
          </a:p>
          <a:p>
            <a:pPr lvl="1"/>
            <a:r>
              <a:rPr lang="en-US" dirty="0" smtClean="0"/>
              <a:t>Opioids</a:t>
            </a:r>
          </a:p>
          <a:p>
            <a:pPr lvl="1"/>
            <a:r>
              <a:rPr lang="en-US" dirty="0" smtClean="0"/>
              <a:t>Anesthetics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7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 Delirium </a:t>
            </a:r>
            <a:br>
              <a:rPr lang="en-US" sz="1800" b="1" spc="150" dirty="0" smtClean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</a:t>
            </a:r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hank You!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54163"/>
            <a:ext cx="8229600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5-05-04 at 4.01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1" y="2202842"/>
            <a:ext cx="6129867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3965640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The Basics</a:t>
            </a:r>
          </a:p>
          <a:p>
            <a:r>
              <a:rPr lang="en-US" dirty="0" smtClean="0"/>
              <a:t>Epidemiology</a:t>
            </a:r>
          </a:p>
          <a:p>
            <a:r>
              <a:rPr lang="en-US" dirty="0" smtClean="0"/>
              <a:t>Clinical Characteristics</a:t>
            </a:r>
          </a:p>
          <a:p>
            <a:r>
              <a:rPr lang="en-US" dirty="0" smtClean="0"/>
              <a:t>Etiology</a:t>
            </a:r>
          </a:p>
          <a:p>
            <a:r>
              <a:rPr lang="en-US" dirty="0" smtClean="0"/>
              <a:t>Diagnosis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err="1" smtClean="0"/>
              <a:t>Sequelae</a:t>
            </a:r>
            <a:endParaRPr lang="en-US" dirty="0"/>
          </a:p>
          <a:p>
            <a:pPr marL="514350" indent="-457200"/>
            <a:endParaRPr lang="en-US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5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Outline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Screen Shot 2017-08-14 at 1.48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39" y="1482975"/>
            <a:ext cx="4263962" cy="4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Basics: “also known as”</a:t>
            </a:r>
            <a: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3200" b="1" strike="sngStrik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cute </a:t>
            </a:r>
            <a:r>
              <a:rPr lang="en-US" dirty="0" err="1" smtClean="0"/>
              <a:t>confusional</a:t>
            </a:r>
            <a:r>
              <a:rPr lang="en-US" dirty="0" smtClean="0"/>
              <a:t> state</a:t>
            </a:r>
          </a:p>
          <a:p>
            <a:r>
              <a:rPr lang="en-US" dirty="0"/>
              <a:t>t</a:t>
            </a:r>
            <a:r>
              <a:rPr lang="en-US" dirty="0" smtClean="0"/>
              <a:t>oxic psychosis</a:t>
            </a:r>
          </a:p>
          <a:p>
            <a:r>
              <a:rPr lang="en-US" dirty="0" smtClean="0"/>
              <a:t>ICU psychosis</a:t>
            </a:r>
          </a:p>
          <a:p>
            <a:r>
              <a:rPr lang="en-US" dirty="0"/>
              <a:t>o</a:t>
            </a:r>
            <a:r>
              <a:rPr lang="en-US" dirty="0" smtClean="0"/>
              <a:t>rganic </a:t>
            </a:r>
            <a:r>
              <a:rPr lang="en-US" dirty="0" err="1" smtClean="0"/>
              <a:t>psychosyndrome</a:t>
            </a:r>
            <a:endParaRPr lang="en-US" dirty="0" smtClean="0"/>
          </a:p>
          <a:p>
            <a:r>
              <a:rPr lang="en-US" dirty="0" smtClean="0"/>
              <a:t>encephalopathy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7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Basics: Historical Context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4228382" cy="512838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 described in 1935 </a:t>
            </a:r>
          </a:p>
          <a:p>
            <a:r>
              <a:rPr lang="en-US" dirty="0" err="1" smtClean="0"/>
              <a:t>Underrecognized</a:t>
            </a:r>
            <a:r>
              <a:rPr lang="en-US" dirty="0" smtClean="0"/>
              <a:t> and </a:t>
            </a:r>
            <a:r>
              <a:rPr lang="en-US" dirty="0" err="1" smtClean="0"/>
              <a:t>underdescribed</a:t>
            </a:r>
            <a:r>
              <a:rPr lang="en-US" dirty="0" smtClean="0"/>
              <a:t> until 1991</a:t>
            </a:r>
          </a:p>
          <a:p>
            <a:r>
              <a:rPr lang="en-US" dirty="0" smtClean="0"/>
              <a:t>Awareness increasing in last few years</a:t>
            </a:r>
          </a:p>
          <a:p>
            <a:r>
              <a:rPr lang="en-US" dirty="0" smtClean="0"/>
              <a:t>More publications lately</a:t>
            </a:r>
          </a:p>
          <a:p>
            <a:r>
              <a:rPr lang="en-US" dirty="0" smtClean="0"/>
              <a:t>More research needed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7-08-14 at 3.52.2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34" y="1715508"/>
            <a:ext cx="1905000" cy="3136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34" y="5002809"/>
            <a:ext cx="193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Paul </a:t>
            </a:r>
            <a:r>
              <a:rPr lang="en-US" dirty="0" err="1" smtClean="0"/>
              <a:t>Eugen</a:t>
            </a:r>
            <a:r>
              <a:rPr lang="en-US" dirty="0" smtClean="0"/>
              <a:t> </a:t>
            </a:r>
            <a:r>
              <a:rPr lang="en-US" dirty="0" err="1" smtClean="0"/>
              <a:t>Bleuler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Basics: Definition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Latin </a:t>
            </a:r>
            <a:r>
              <a:rPr lang="en-US" i="1" dirty="0" smtClean="0"/>
              <a:t>de-lira </a:t>
            </a:r>
            <a:r>
              <a:rPr lang="en-US" dirty="0" smtClean="0"/>
              <a:t>(out of the track)</a:t>
            </a:r>
          </a:p>
          <a:p>
            <a:r>
              <a:rPr lang="en-US" dirty="0" smtClean="0"/>
              <a:t>Neurocognitive disorder due to a somatic illness or its treatment</a:t>
            </a:r>
          </a:p>
          <a:p>
            <a:r>
              <a:rPr lang="en-US" dirty="0" smtClean="0"/>
              <a:t>One of several brain reactions to illness:</a:t>
            </a:r>
          </a:p>
          <a:p>
            <a:pPr lvl="1"/>
            <a:r>
              <a:rPr lang="en-US" dirty="0" smtClean="0"/>
              <a:t>Sickness behavior</a:t>
            </a:r>
          </a:p>
          <a:p>
            <a:pPr lvl="1"/>
            <a:r>
              <a:rPr lang="en-US" dirty="0" smtClean="0"/>
              <a:t>Fever</a:t>
            </a:r>
          </a:p>
          <a:p>
            <a:pPr lvl="1"/>
            <a:r>
              <a:rPr lang="en-US" dirty="0" smtClean="0"/>
              <a:t>Epilepsy</a:t>
            </a:r>
          </a:p>
          <a:p>
            <a:pPr lvl="1"/>
            <a:r>
              <a:rPr lang="en-US" dirty="0" smtClean="0"/>
              <a:t>Catatonia</a:t>
            </a:r>
          </a:p>
          <a:p>
            <a:pPr lvl="1"/>
            <a:r>
              <a:rPr lang="en-US" dirty="0" smtClean="0"/>
              <a:t>Delirium</a:t>
            </a:r>
          </a:p>
          <a:p>
            <a:pPr lvl="1"/>
            <a:r>
              <a:rPr lang="en-US" dirty="0" smtClean="0"/>
              <a:t>Refractory agitation</a:t>
            </a:r>
          </a:p>
          <a:p>
            <a:pPr lvl="1"/>
            <a:r>
              <a:rPr lang="en-US" dirty="0" smtClean="0"/>
              <a:t>Coma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8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Basics: DSM-5 Criteria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Disturbance of attention*/awareness</a:t>
            </a:r>
          </a:p>
          <a:p>
            <a:pPr lvl="1"/>
            <a:r>
              <a:rPr lang="en-US" dirty="0" smtClean="0"/>
              <a:t>Changes in cognition</a:t>
            </a:r>
          </a:p>
          <a:p>
            <a:pPr lvl="1"/>
            <a:r>
              <a:rPr lang="en-US" dirty="0" smtClean="0"/>
              <a:t>Develops quickly and fluctuates</a:t>
            </a:r>
          </a:p>
          <a:p>
            <a:pPr lvl="1"/>
            <a:r>
              <a:rPr lang="en-US" dirty="0" smtClean="0"/>
              <a:t>Typically worse in evening</a:t>
            </a:r>
          </a:p>
          <a:p>
            <a:pPr lvl="1"/>
            <a:r>
              <a:rPr lang="en-US" dirty="0" smtClean="0"/>
              <a:t>Likely result of medical condition or treatment</a:t>
            </a:r>
          </a:p>
          <a:p>
            <a:pPr lvl="1"/>
            <a:r>
              <a:rPr lang="en-US" dirty="0" smtClean="0"/>
              <a:t>Excludes coma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400" dirty="0" smtClean="0"/>
              <a:t>*attention is the first to be lost and the last back</a:t>
            </a:r>
            <a:endParaRPr lang="en-US" sz="24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17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Basics: ICD-10 Criteria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 lnSpcReduction="10000"/>
          </a:bodyPr>
          <a:lstStyle/>
          <a:p>
            <a:pPr marL="514350" indent="-457200"/>
            <a:r>
              <a:rPr lang="en-US" dirty="0" smtClean="0"/>
              <a:t>Etiologically nonspecific organic cerebral syndrome with disturbances of:</a:t>
            </a:r>
          </a:p>
          <a:p>
            <a:pPr marL="914400" lvl="1" indent="-457200"/>
            <a:r>
              <a:rPr lang="en-US" dirty="0" smtClean="0"/>
              <a:t>Consciousness and attention</a:t>
            </a:r>
          </a:p>
          <a:p>
            <a:pPr marL="914400" lvl="1" indent="-457200"/>
            <a:r>
              <a:rPr lang="en-US" dirty="0" smtClean="0"/>
              <a:t>Perception</a:t>
            </a:r>
          </a:p>
          <a:p>
            <a:pPr marL="914400" lvl="1" indent="-457200"/>
            <a:r>
              <a:rPr lang="en-US" dirty="0" smtClean="0"/>
              <a:t>Thinking</a:t>
            </a:r>
          </a:p>
          <a:p>
            <a:pPr marL="914400" lvl="1" indent="-457200"/>
            <a:r>
              <a:rPr lang="en-US" dirty="0" smtClean="0"/>
              <a:t>Memory</a:t>
            </a:r>
          </a:p>
          <a:p>
            <a:pPr marL="914400" lvl="1" indent="-457200"/>
            <a:r>
              <a:rPr lang="en-US" dirty="0" smtClean="0"/>
              <a:t>Psychomotor behavior</a:t>
            </a:r>
          </a:p>
          <a:p>
            <a:pPr marL="914400" lvl="1" indent="-457200"/>
            <a:r>
              <a:rPr lang="en-US" dirty="0" smtClean="0"/>
              <a:t>Emotion</a:t>
            </a:r>
          </a:p>
          <a:p>
            <a:pPr marL="914400" lvl="1" indent="-457200"/>
            <a:r>
              <a:rPr lang="en-US" dirty="0" smtClean="0"/>
              <a:t>Sleep-wake schedule</a:t>
            </a:r>
          </a:p>
          <a:p>
            <a:pPr marL="514350" indent="-457200"/>
            <a:r>
              <a:rPr lang="en-US" dirty="0" smtClean="0"/>
              <a:t>Variable duration and severity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589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AU" sz="18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 err="1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Pediatric</a:t>
            </a:r>
            <a: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Delirium</a:t>
            </a:r>
            <a:br>
              <a:rPr lang="en-AU" sz="1800" b="1" spc="150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200" b="1" spc="150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Epidemiology: Delirium</a:t>
            </a: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8386"/>
          </a:xfrm>
        </p:spPr>
        <p:txBody>
          <a:bodyPr>
            <a:normAutofit fontScale="85000" lnSpcReduction="20000"/>
          </a:bodyPr>
          <a:lstStyle/>
          <a:p>
            <a:pPr marL="514350" indent="-457200"/>
            <a:r>
              <a:rPr lang="en-US" dirty="0" smtClean="0"/>
              <a:t>High prevalence</a:t>
            </a:r>
          </a:p>
          <a:p>
            <a:pPr marL="514350" indent="-457200"/>
            <a:r>
              <a:rPr lang="en-US" dirty="0" smtClean="0"/>
              <a:t>10-30% of general hospital patients</a:t>
            </a:r>
          </a:p>
          <a:p>
            <a:pPr marL="514350" indent="-457200"/>
            <a:r>
              <a:rPr lang="en-US" dirty="0" smtClean="0"/>
              <a:t>Up to 80% in intensive care</a:t>
            </a:r>
          </a:p>
          <a:p>
            <a:pPr marL="514350" indent="-457200"/>
            <a:r>
              <a:rPr lang="en-US" dirty="0" smtClean="0"/>
              <a:t>In adults, associated with increased:</a:t>
            </a:r>
          </a:p>
          <a:p>
            <a:pPr marL="914400" lvl="1" indent="-457200"/>
            <a:r>
              <a:rPr lang="en-US" dirty="0"/>
              <a:t>L</a:t>
            </a:r>
            <a:r>
              <a:rPr lang="en-US" dirty="0" smtClean="0"/>
              <a:t>ength of stay</a:t>
            </a:r>
          </a:p>
          <a:p>
            <a:pPr marL="914400" lvl="1" indent="-457200"/>
            <a:r>
              <a:rPr lang="en-US" dirty="0" smtClean="0"/>
              <a:t>Morbidity</a:t>
            </a:r>
          </a:p>
          <a:p>
            <a:pPr marL="914400" lvl="1" indent="-457200"/>
            <a:r>
              <a:rPr lang="en-US" dirty="0" smtClean="0"/>
              <a:t>Mortality</a:t>
            </a:r>
          </a:p>
          <a:p>
            <a:pPr marL="514350" indent="-457200"/>
            <a:r>
              <a:rPr lang="en-US" dirty="0" smtClean="0"/>
              <a:t>In elderly, associated with:</a:t>
            </a:r>
          </a:p>
          <a:p>
            <a:pPr marL="914400" lvl="1" indent="-457200"/>
            <a:r>
              <a:rPr lang="en-US" dirty="0" smtClean="0"/>
              <a:t>Faster cognitive decline</a:t>
            </a:r>
          </a:p>
          <a:p>
            <a:pPr marL="914400" lvl="1" indent="-457200"/>
            <a:r>
              <a:rPr lang="en-US" dirty="0" smtClean="0"/>
              <a:t>Loss of independence</a:t>
            </a:r>
          </a:p>
          <a:p>
            <a:pPr marL="914400" lvl="1" indent="-457200"/>
            <a:r>
              <a:rPr lang="en-US" dirty="0" smtClean="0"/>
              <a:t>Increased mortality x 1 year</a:t>
            </a:r>
          </a:p>
          <a:p>
            <a:pPr marL="514350" indent="-457200"/>
            <a:r>
              <a:rPr lang="en-US" dirty="0" smtClean="0"/>
              <a:t>Most important predictor of proximity of death  in elderly and oncology patients of any age</a:t>
            </a:r>
          </a:p>
          <a:p>
            <a:pPr marL="914400" lvl="1" indent="-457200"/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389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31327</TotalTime>
  <Words>5491</Words>
  <Application>Microsoft Office PowerPoint</Application>
  <PresentationFormat>On-screen Show (4:3)</PresentationFormat>
  <Paragraphs>639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 Pediatric Delirium Outline  </vt:lpstr>
      <vt:lpstr> Pediatric Delirium The Basics: “also known as” </vt:lpstr>
      <vt:lpstr> Pediatric Delirium The Basics: Historical Context</vt:lpstr>
      <vt:lpstr> Pediatric Delirium The Basics: Definition</vt:lpstr>
      <vt:lpstr> Pediatric Delirium The Basics: DSM-5 Criteria</vt:lpstr>
      <vt:lpstr> Pediatric Delirium The Basics: ICD-10 Criteria</vt:lpstr>
      <vt:lpstr> Pediatric Delirium Epidemiology: Delirium</vt:lpstr>
      <vt:lpstr> Pediatric Delirium Epidemiology: Pediatric Delirium</vt:lpstr>
      <vt:lpstr> Pediatric Delirium Clinical Characteristics</vt:lpstr>
      <vt:lpstr> Pediatric Delirium Clinical Characteristics: Non-Benign</vt:lpstr>
      <vt:lpstr> Pediatric Delirium Case Vignette: Hyperactive Delirium</vt:lpstr>
      <vt:lpstr> Pediatric Delirium Case Vignette: Hypoactive Delirium</vt:lpstr>
      <vt:lpstr> Pediatric Delirium Etiology: I WATCH DEATH*</vt:lpstr>
      <vt:lpstr> Pediatric Delirium Diagnosis: Important Questions</vt:lpstr>
      <vt:lpstr>PowerPoint Presentation</vt:lpstr>
      <vt:lpstr> Pediatric Delirium Diagnosis: 3 Questions to Ask after a Positive Score</vt:lpstr>
      <vt:lpstr> Pediatric Delirium Treatment: Non-pharmacological Interventions</vt:lpstr>
      <vt:lpstr> Pediatric Delirium Pharmacologic Treatment: Hyperactive Delirium</vt:lpstr>
      <vt:lpstr> Pediatric Delirium Pharmacologic Treatment: Hyperactive Delirium</vt:lpstr>
      <vt:lpstr>PowerPoint Presentation</vt:lpstr>
      <vt:lpstr> Pediatric Delirium Pharmacologic Treatment</vt:lpstr>
      <vt:lpstr> Pediatric Delirium Pharmacological Treatment: Hypoactive Delirium </vt:lpstr>
      <vt:lpstr> Pediatric Delirium Sequelae of Delirium in Children and Parents</vt:lpstr>
      <vt:lpstr>Pediatric Delirium  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Chilton</dc:creator>
  <cp:lastModifiedBy>Joseph Rey</cp:lastModifiedBy>
  <cp:revision>170</cp:revision>
  <dcterms:created xsi:type="dcterms:W3CDTF">2015-01-02T01:03:21Z</dcterms:created>
  <dcterms:modified xsi:type="dcterms:W3CDTF">2017-08-30T00:33:26Z</dcterms:modified>
</cp:coreProperties>
</file>