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57" r:id="rId3"/>
    <p:sldId id="258" r:id="rId4"/>
    <p:sldId id="259" r:id="rId5"/>
    <p:sldId id="298" r:id="rId6"/>
    <p:sldId id="322" r:id="rId7"/>
    <p:sldId id="323" r:id="rId8"/>
    <p:sldId id="299" r:id="rId9"/>
    <p:sldId id="324" r:id="rId10"/>
    <p:sldId id="300" r:id="rId11"/>
    <p:sldId id="307" r:id="rId12"/>
    <p:sldId id="308" r:id="rId13"/>
    <p:sldId id="332" r:id="rId14"/>
    <p:sldId id="327" r:id="rId15"/>
    <p:sldId id="326" r:id="rId16"/>
    <p:sldId id="309" r:id="rId17"/>
    <p:sldId id="328" r:id="rId18"/>
    <p:sldId id="311" r:id="rId19"/>
    <p:sldId id="310" r:id="rId20"/>
    <p:sldId id="329" r:id="rId21"/>
    <p:sldId id="312" r:id="rId22"/>
    <p:sldId id="330" r:id="rId23"/>
    <p:sldId id="301" r:id="rId24"/>
    <p:sldId id="297"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1565" autoAdjust="0"/>
    <p:restoredTop sz="99492" autoAdjust="0"/>
  </p:normalViewPr>
  <p:slideViewPr>
    <p:cSldViewPr snapToGrid="0" snapToObjects="1">
      <p:cViewPr>
        <p:scale>
          <a:sx n="100" d="100"/>
          <a:sy n="100" d="100"/>
        </p:scale>
        <p:origin x="-2148" y="-4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9D63F9-64BD-9D48-BF4F-FACD5BAF745A}" type="datetimeFigureOut">
              <a:rPr lang="en-US" smtClean="0"/>
              <a:t>5/25/2016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E46673-C549-6F4B-B00B-E45BB8C71152}" type="slidenum">
              <a:rPr lang="en-US" smtClean="0"/>
              <a:t>‹#›</a:t>
            </a:fld>
            <a:endParaRPr lang="en-US"/>
          </a:p>
        </p:txBody>
      </p:sp>
    </p:spTree>
    <p:extLst>
      <p:ext uri="{BB962C8B-B14F-4D97-AF65-F5344CB8AC3E}">
        <p14:creationId xmlns:p14="http://schemas.microsoft.com/office/powerpoint/2010/main" val="11147349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the end of this presentation,</a:t>
            </a:r>
            <a:r>
              <a:rPr lang="en-US" baseline="0" dirty="0" smtClean="0"/>
              <a:t> you should understand the following about Non-Pharmacologic Treatments for ADHD in Children and Adolescents</a:t>
            </a:r>
          </a:p>
          <a:p>
            <a:endParaRPr lang="en-US" baseline="0" dirty="0" smtClean="0"/>
          </a:p>
          <a:p>
            <a:r>
              <a:rPr lang="en-US" sz="1200" b="0" i="0" u="none" strike="noStrike" kern="1200" baseline="0" dirty="0" smtClean="0">
                <a:solidFill>
                  <a:schemeClr val="tx1"/>
                </a:solidFill>
                <a:latin typeface="+mn-lt"/>
                <a:ea typeface="+mn-ea"/>
                <a:cs typeface="+mn-cs"/>
              </a:rPr>
              <a:t>In this chapter we describe commonly available non-pharmacologic approaches, their rationale, delivery, evidence of effectiveness, clinical considerations, and future directions for research and practice. It is important to note that our findings </a:t>
            </a:r>
            <a:r>
              <a:rPr lang="en-US" sz="1200" b="0" i="1" u="none" strike="noStrike" kern="1200" baseline="0" dirty="0" smtClean="0">
                <a:solidFill>
                  <a:schemeClr val="tx1"/>
                </a:solidFill>
                <a:latin typeface="+mn-lt"/>
                <a:ea typeface="+mn-ea"/>
                <a:cs typeface="+mn-cs"/>
              </a:rPr>
              <a:t>do not </a:t>
            </a:r>
            <a:r>
              <a:rPr lang="en-US" sz="1200" b="0" i="0" u="none" strike="noStrike" kern="1200" baseline="0" dirty="0" smtClean="0">
                <a:solidFill>
                  <a:schemeClr val="tx1"/>
                </a:solidFill>
                <a:latin typeface="+mn-lt"/>
                <a:ea typeface="+mn-ea"/>
                <a:cs typeface="+mn-cs"/>
              </a:rPr>
              <a:t>imply recommendation for their use. </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BE46673-C549-6F4B-B00B-E45BB8C71152}" type="slidenum">
              <a:rPr lang="en-US" smtClean="0"/>
              <a:t>3</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SUPPLEMENTATION WITH MICRO-NUTRIENTS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Neurotransmitter metabolism requires enzymes, and enzyme function is dependent upon the presence of adequate quantities of multiple coenzymes (cofactors), such as vitamins and minerals. Condition such as ADHD and other psychiatric disorders may be associated with metabolic dysfunctions that limit the availability of vitamin and mineral cofactors and results in slowed metabolic activity (Kaplan et al, 2007; Ames et al, 2002). This may be remediated by supplementation with micronutrients. Deficiencies of micronutrients may play a role in the cognitive deficits associated with ADHD (</a:t>
            </a:r>
            <a:r>
              <a:rPr lang="en-US" sz="1200" b="0" i="0" u="none" strike="noStrike" kern="1200" baseline="0" dirty="0" err="1" smtClean="0">
                <a:solidFill>
                  <a:schemeClr val="tx1"/>
                </a:solidFill>
                <a:latin typeface="+mn-lt"/>
                <a:ea typeface="+mn-ea"/>
                <a:cs typeface="+mn-cs"/>
              </a:rPr>
              <a:t>Mikirova</a:t>
            </a:r>
            <a:r>
              <a:rPr lang="en-US" sz="1200" b="0" i="0" u="none" strike="noStrike" kern="1200" baseline="0" dirty="0" smtClean="0">
                <a:solidFill>
                  <a:schemeClr val="tx1"/>
                </a:solidFill>
                <a:latin typeface="+mn-lt"/>
                <a:ea typeface="+mn-ea"/>
                <a:cs typeface="+mn-cs"/>
              </a:rPr>
              <a:t> et al, 2013; Sarris et al, 2011; </a:t>
            </a:r>
            <a:r>
              <a:rPr lang="en-US" sz="1200" b="0" i="0" u="none" strike="noStrike" kern="1200" baseline="0" dirty="0" err="1" smtClean="0">
                <a:solidFill>
                  <a:schemeClr val="tx1"/>
                </a:solidFill>
                <a:latin typeface="+mn-lt"/>
                <a:ea typeface="+mn-ea"/>
                <a:cs typeface="+mn-cs"/>
              </a:rPr>
              <a:t>Scassellatti</a:t>
            </a:r>
            <a:r>
              <a:rPr lang="en-US" sz="1200" b="0" i="0" u="none" strike="noStrike" kern="1200" baseline="0" dirty="0" smtClean="0">
                <a:solidFill>
                  <a:schemeClr val="tx1"/>
                </a:solidFill>
                <a:latin typeface="+mn-lt"/>
                <a:ea typeface="+mn-ea"/>
                <a:cs typeface="+mn-cs"/>
              </a:rPr>
              <a:t> et al, 2012). Further, outside the context of ADHD, the quality of the nutrition in the first years of life is associated with later children’s cognitive and academic abilities (</a:t>
            </a:r>
            <a:r>
              <a:rPr lang="en-US" sz="1200" b="0" i="0" u="none" strike="noStrike" kern="1200" baseline="0" dirty="0" err="1" smtClean="0">
                <a:solidFill>
                  <a:schemeClr val="tx1"/>
                </a:solidFill>
                <a:latin typeface="+mn-lt"/>
                <a:ea typeface="+mn-ea"/>
                <a:cs typeface="+mn-cs"/>
              </a:rPr>
              <a:t>Nyaradi</a:t>
            </a:r>
            <a:r>
              <a:rPr lang="en-US" sz="1200" b="0" i="0" u="none" strike="noStrike" kern="1200" baseline="0" dirty="0" smtClean="0">
                <a:solidFill>
                  <a:schemeClr val="tx1"/>
                </a:solidFill>
                <a:latin typeface="+mn-lt"/>
                <a:ea typeface="+mn-ea"/>
                <a:cs typeface="+mn-cs"/>
              </a:rPr>
              <a:t> et al, 2013; Prado &amp; Dewey, 2014).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Treatment Delivery and Available Treatments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There is a multitude of commercially available products that follow a “broad spectrum approach” by providing multi-ingredient and/or multivitamin supplementation and claim effectiveness in reducing symptoms of ADHD and other psychiatric conditions such as bipolar illness, anxiety disorders, and depression.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Effectiveness </a:t>
            </a:r>
          </a:p>
          <a:p>
            <a:r>
              <a:rPr lang="en-US" sz="1200" b="0" i="0" u="none" strike="noStrike" kern="1200" baseline="0" dirty="0" smtClean="0">
                <a:solidFill>
                  <a:schemeClr val="tx1"/>
                </a:solidFill>
                <a:latin typeface="+mn-lt"/>
                <a:ea typeface="+mn-ea"/>
                <a:cs typeface="+mn-cs"/>
              </a:rPr>
              <a:t>Micronutrient treatment trials vary but for the most part have focused on single nutrients such as iron, magnesium and zinc. They have demonstrated modest to negligible effects (</a:t>
            </a:r>
            <a:r>
              <a:rPr lang="en-US" sz="1200" b="0" i="0" u="none" strike="noStrike" kern="1200" baseline="0" dirty="0" err="1" smtClean="0">
                <a:solidFill>
                  <a:schemeClr val="tx1"/>
                </a:solidFill>
                <a:latin typeface="+mn-lt"/>
                <a:ea typeface="+mn-ea"/>
                <a:cs typeface="+mn-cs"/>
              </a:rPr>
              <a:t>Cortese</a:t>
            </a:r>
            <a:r>
              <a:rPr lang="en-US" sz="1200" b="0" i="0" u="none" strike="noStrike" kern="1200" baseline="0" dirty="0" smtClean="0">
                <a:solidFill>
                  <a:schemeClr val="tx1"/>
                </a:solidFill>
                <a:latin typeface="+mn-lt"/>
                <a:ea typeface="+mn-ea"/>
                <a:cs typeface="+mn-cs"/>
              </a:rPr>
              <a:t> et al, 2012; </a:t>
            </a:r>
            <a:r>
              <a:rPr lang="en-US" sz="1200" b="0" i="0" u="none" strike="noStrike" kern="1200" baseline="0" dirty="0" err="1" smtClean="0">
                <a:solidFill>
                  <a:schemeClr val="tx1"/>
                </a:solidFill>
                <a:latin typeface="+mn-lt"/>
                <a:ea typeface="+mn-ea"/>
                <a:cs typeface="+mn-cs"/>
              </a:rPr>
              <a:t>Ghanizadeh</a:t>
            </a:r>
            <a:r>
              <a:rPr lang="en-US" sz="1200" b="0" i="0" u="none" strike="noStrike" kern="1200" baseline="0" dirty="0" smtClean="0">
                <a:solidFill>
                  <a:schemeClr val="tx1"/>
                </a:solidFill>
                <a:latin typeface="+mn-lt"/>
                <a:ea typeface="+mn-ea"/>
                <a:cs typeface="+mn-cs"/>
              </a:rPr>
              <a:t> et al, 2013; </a:t>
            </a:r>
            <a:r>
              <a:rPr lang="en-US" sz="1200" b="0" i="0" u="none" strike="noStrike" kern="1200" baseline="0" dirty="0" err="1" smtClean="0">
                <a:solidFill>
                  <a:schemeClr val="tx1"/>
                </a:solidFill>
                <a:latin typeface="+mn-lt"/>
                <a:ea typeface="+mn-ea"/>
                <a:cs typeface="+mn-cs"/>
              </a:rPr>
              <a:t>Rucklidge</a:t>
            </a:r>
            <a:r>
              <a:rPr lang="en-US" sz="1200" b="0" i="0" u="none" strike="noStrike" kern="1200" baseline="0" dirty="0" smtClean="0">
                <a:solidFill>
                  <a:schemeClr val="tx1"/>
                </a:solidFill>
                <a:latin typeface="+mn-lt"/>
                <a:ea typeface="+mn-ea"/>
                <a:cs typeface="+mn-cs"/>
              </a:rPr>
              <a:t> et al, 2009). A well-designed, blinded, randomized clinical trial has shown large improvements in ADHD symptoms in adults after a broad spectrum vitamin-mineral treatment (</a:t>
            </a:r>
            <a:r>
              <a:rPr lang="en-US" sz="1200" b="0" i="0" u="none" strike="noStrike" kern="1200" baseline="0" dirty="0" err="1" smtClean="0">
                <a:solidFill>
                  <a:schemeClr val="tx1"/>
                </a:solidFill>
                <a:latin typeface="+mn-lt"/>
                <a:ea typeface="+mn-ea"/>
                <a:cs typeface="+mn-cs"/>
              </a:rPr>
              <a:t>Rucklidge</a:t>
            </a:r>
            <a:r>
              <a:rPr lang="en-US" sz="1200" b="0" i="0" u="none" strike="noStrike" kern="1200" baseline="0" dirty="0" smtClean="0">
                <a:solidFill>
                  <a:schemeClr val="tx1"/>
                </a:solidFill>
                <a:latin typeface="+mn-lt"/>
                <a:ea typeface="+mn-ea"/>
                <a:cs typeface="+mn-cs"/>
              </a:rPr>
              <a:t> et al, 2014). An open label pilot trial using the same micronutrient formula in 14 children with ADHD reported significant improvement in parent reported ADHD symptoms (Gordon et al, 2015). </a:t>
            </a:r>
          </a:p>
          <a:p>
            <a:r>
              <a:rPr lang="en-US" sz="1200" b="1" i="0" u="none" strike="noStrike" kern="1200" baseline="0" dirty="0" smtClean="0">
                <a:solidFill>
                  <a:schemeClr val="tx1"/>
                </a:solidFill>
                <a:latin typeface="+mn-lt"/>
                <a:ea typeface="+mn-ea"/>
                <a:cs typeface="+mn-cs"/>
              </a:rPr>
              <a:t>Clinical Considerations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Dose and variety of ingredients in micronutrient supplementation may be important in effecting change in ADHD, but no specific guidance can be given since data are lacking </a:t>
            </a:r>
          </a:p>
          <a:p>
            <a:r>
              <a:rPr lang="en-US" sz="1200" b="0" i="0" u="none" strike="noStrike" kern="1200" baseline="0" dirty="0" smtClean="0">
                <a:solidFill>
                  <a:schemeClr val="tx1"/>
                </a:solidFill>
                <a:latin typeface="+mn-lt"/>
                <a:ea typeface="+mn-ea"/>
                <a:cs typeface="+mn-cs"/>
              </a:rPr>
              <a:t>Current studies did not raise safety issues, but very high doses can become toxic with no associated benefit as demonstrated by earlier studies that gave mega doses (Arnold et al, 1978)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Future Directions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Good quality, large controlled studies with micronutrient supplementation that include patient with different age ranges are needed </a:t>
            </a:r>
          </a:p>
          <a:p>
            <a:r>
              <a:rPr lang="en-US" sz="1200" b="0" i="0" u="none" strike="noStrike" kern="1200" baseline="0" dirty="0" smtClean="0">
                <a:solidFill>
                  <a:schemeClr val="tx1"/>
                </a:solidFill>
                <a:latin typeface="+mn-lt"/>
                <a:ea typeface="+mn-ea"/>
                <a:cs typeface="+mn-cs"/>
              </a:rPr>
              <a:t>These studies should be combined with biochemical assessments to probe for real deficiencies and to examine the combined effects of micronutrient supplementation with other dietary interventions </a:t>
            </a:r>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12</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SUPPLEMENTATION WITH MICRO-NUTRIENTS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Neurotransmitter metabolism requires enzymes, and enzyme function is dependent upon the presence of adequate quantities of multiple coenzymes (cofactors), such as vitamins and minerals. Condition such as ADHD and other psychiatric disorders may be associated with metabolic dysfunctions that limit the availability of vitamin and mineral cofactors and results in slowed metabolic activity (Kaplan et al, 2007; Ames et al, 2002). This may be remediated by supplementation with micronutrients. Deficiencies of micronutrients may play a role in the cognitive deficits associated with ADHD (</a:t>
            </a:r>
            <a:r>
              <a:rPr lang="en-US" sz="1200" b="0" i="0" u="none" strike="noStrike" kern="1200" baseline="0" dirty="0" err="1" smtClean="0">
                <a:solidFill>
                  <a:schemeClr val="tx1"/>
                </a:solidFill>
                <a:latin typeface="+mn-lt"/>
                <a:ea typeface="+mn-ea"/>
                <a:cs typeface="+mn-cs"/>
              </a:rPr>
              <a:t>Mikirova</a:t>
            </a:r>
            <a:r>
              <a:rPr lang="en-US" sz="1200" b="0" i="0" u="none" strike="noStrike" kern="1200" baseline="0" dirty="0" smtClean="0">
                <a:solidFill>
                  <a:schemeClr val="tx1"/>
                </a:solidFill>
                <a:latin typeface="+mn-lt"/>
                <a:ea typeface="+mn-ea"/>
                <a:cs typeface="+mn-cs"/>
              </a:rPr>
              <a:t> et al, 2013; Sarris et al, 2011; </a:t>
            </a:r>
            <a:r>
              <a:rPr lang="en-US" sz="1200" b="0" i="0" u="none" strike="noStrike" kern="1200" baseline="0" dirty="0" err="1" smtClean="0">
                <a:solidFill>
                  <a:schemeClr val="tx1"/>
                </a:solidFill>
                <a:latin typeface="+mn-lt"/>
                <a:ea typeface="+mn-ea"/>
                <a:cs typeface="+mn-cs"/>
              </a:rPr>
              <a:t>Scassellatti</a:t>
            </a:r>
            <a:r>
              <a:rPr lang="en-US" sz="1200" b="0" i="0" u="none" strike="noStrike" kern="1200" baseline="0" dirty="0" smtClean="0">
                <a:solidFill>
                  <a:schemeClr val="tx1"/>
                </a:solidFill>
                <a:latin typeface="+mn-lt"/>
                <a:ea typeface="+mn-ea"/>
                <a:cs typeface="+mn-cs"/>
              </a:rPr>
              <a:t> et al, 2012). Further, outside the context of ADHD, the quality of the nutrition in the first years of life is associated with later children’s cognitive and academic abilities (</a:t>
            </a:r>
            <a:r>
              <a:rPr lang="en-US" sz="1200" b="0" i="0" u="none" strike="noStrike" kern="1200" baseline="0" dirty="0" err="1" smtClean="0">
                <a:solidFill>
                  <a:schemeClr val="tx1"/>
                </a:solidFill>
                <a:latin typeface="+mn-lt"/>
                <a:ea typeface="+mn-ea"/>
                <a:cs typeface="+mn-cs"/>
              </a:rPr>
              <a:t>Nyaradi</a:t>
            </a:r>
            <a:r>
              <a:rPr lang="en-US" sz="1200" b="0" i="0" u="none" strike="noStrike" kern="1200" baseline="0" dirty="0" smtClean="0">
                <a:solidFill>
                  <a:schemeClr val="tx1"/>
                </a:solidFill>
                <a:latin typeface="+mn-lt"/>
                <a:ea typeface="+mn-ea"/>
                <a:cs typeface="+mn-cs"/>
              </a:rPr>
              <a:t> et al, 2013; Prado &amp; Dewey, 2014).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Treatment Delivery and Available Treatments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There is a multitude of commercially available products that follow a “broad spectrum approach” by providing multi-ingredient and/or multivitamin supplementation and claim effectiveness in reducing symptoms of ADHD and other psychiatric conditions such as bipolar illness, anxiety disorders, and depression.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Effectiveness </a:t>
            </a:r>
          </a:p>
          <a:p>
            <a:r>
              <a:rPr lang="en-US" sz="1200" b="0" i="0" u="none" strike="noStrike" kern="1200" baseline="0" dirty="0" smtClean="0">
                <a:solidFill>
                  <a:schemeClr val="tx1"/>
                </a:solidFill>
                <a:latin typeface="+mn-lt"/>
                <a:ea typeface="+mn-ea"/>
                <a:cs typeface="+mn-cs"/>
              </a:rPr>
              <a:t>Micronutrient treatment trials vary but for the most part have focused on single nutrients such as iron, magnesium and zinc. They have demonstrated modest to negligible effects (</a:t>
            </a:r>
            <a:r>
              <a:rPr lang="en-US" sz="1200" b="0" i="0" u="none" strike="noStrike" kern="1200" baseline="0" dirty="0" err="1" smtClean="0">
                <a:solidFill>
                  <a:schemeClr val="tx1"/>
                </a:solidFill>
                <a:latin typeface="+mn-lt"/>
                <a:ea typeface="+mn-ea"/>
                <a:cs typeface="+mn-cs"/>
              </a:rPr>
              <a:t>Cortese</a:t>
            </a:r>
            <a:r>
              <a:rPr lang="en-US" sz="1200" b="0" i="0" u="none" strike="noStrike" kern="1200" baseline="0" dirty="0" smtClean="0">
                <a:solidFill>
                  <a:schemeClr val="tx1"/>
                </a:solidFill>
                <a:latin typeface="+mn-lt"/>
                <a:ea typeface="+mn-ea"/>
                <a:cs typeface="+mn-cs"/>
              </a:rPr>
              <a:t> et al, 2012; </a:t>
            </a:r>
            <a:r>
              <a:rPr lang="en-US" sz="1200" b="0" i="0" u="none" strike="noStrike" kern="1200" baseline="0" dirty="0" err="1" smtClean="0">
                <a:solidFill>
                  <a:schemeClr val="tx1"/>
                </a:solidFill>
                <a:latin typeface="+mn-lt"/>
                <a:ea typeface="+mn-ea"/>
                <a:cs typeface="+mn-cs"/>
              </a:rPr>
              <a:t>Ghanizadeh</a:t>
            </a:r>
            <a:r>
              <a:rPr lang="en-US" sz="1200" b="0" i="0" u="none" strike="noStrike" kern="1200" baseline="0" dirty="0" smtClean="0">
                <a:solidFill>
                  <a:schemeClr val="tx1"/>
                </a:solidFill>
                <a:latin typeface="+mn-lt"/>
                <a:ea typeface="+mn-ea"/>
                <a:cs typeface="+mn-cs"/>
              </a:rPr>
              <a:t> et al, 2013; </a:t>
            </a:r>
            <a:r>
              <a:rPr lang="en-US" sz="1200" b="0" i="0" u="none" strike="noStrike" kern="1200" baseline="0" dirty="0" err="1" smtClean="0">
                <a:solidFill>
                  <a:schemeClr val="tx1"/>
                </a:solidFill>
                <a:latin typeface="+mn-lt"/>
                <a:ea typeface="+mn-ea"/>
                <a:cs typeface="+mn-cs"/>
              </a:rPr>
              <a:t>Rucklidge</a:t>
            </a:r>
            <a:r>
              <a:rPr lang="en-US" sz="1200" b="0" i="0" u="none" strike="noStrike" kern="1200" baseline="0" dirty="0" smtClean="0">
                <a:solidFill>
                  <a:schemeClr val="tx1"/>
                </a:solidFill>
                <a:latin typeface="+mn-lt"/>
                <a:ea typeface="+mn-ea"/>
                <a:cs typeface="+mn-cs"/>
              </a:rPr>
              <a:t> et al, 2009). A well-designed, blinded, randomized clinical trial has shown large improvements in ADHD symptoms in adults after a broad spectrum vitamin-mineral treatment (</a:t>
            </a:r>
            <a:r>
              <a:rPr lang="en-US" sz="1200" b="0" i="0" u="none" strike="noStrike" kern="1200" baseline="0" dirty="0" err="1" smtClean="0">
                <a:solidFill>
                  <a:schemeClr val="tx1"/>
                </a:solidFill>
                <a:latin typeface="+mn-lt"/>
                <a:ea typeface="+mn-ea"/>
                <a:cs typeface="+mn-cs"/>
              </a:rPr>
              <a:t>Rucklidge</a:t>
            </a:r>
            <a:r>
              <a:rPr lang="en-US" sz="1200" b="0" i="0" u="none" strike="noStrike" kern="1200" baseline="0" dirty="0" smtClean="0">
                <a:solidFill>
                  <a:schemeClr val="tx1"/>
                </a:solidFill>
                <a:latin typeface="+mn-lt"/>
                <a:ea typeface="+mn-ea"/>
                <a:cs typeface="+mn-cs"/>
              </a:rPr>
              <a:t> et al, 2014). An open label pilot trial using the same micronutrient formula in 14 children with ADHD reported significant improvement in parent reported ADHD symptoms (Gordon et al, 2015). </a:t>
            </a:r>
          </a:p>
          <a:p>
            <a:r>
              <a:rPr lang="en-US" sz="1200" b="1" i="0" u="none" strike="noStrike" kern="1200" baseline="0" dirty="0" smtClean="0">
                <a:solidFill>
                  <a:schemeClr val="tx1"/>
                </a:solidFill>
                <a:latin typeface="+mn-lt"/>
                <a:ea typeface="+mn-ea"/>
                <a:cs typeface="+mn-cs"/>
              </a:rPr>
              <a:t>Clinical Considerations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Dose and variety of ingredients in micronutrient supplementation may be important in effecting change in ADHD, but no specific guidance can be given since data are lacking </a:t>
            </a:r>
          </a:p>
          <a:p>
            <a:r>
              <a:rPr lang="en-US" sz="1200" b="0" i="0" u="none" strike="noStrike" kern="1200" baseline="0" dirty="0" smtClean="0">
                <a:solidFill>
                  <a:schemeClr val="tx1"/>
                </a:solidFill>
                <a:latin typeface="+mn-lt"/>
                <a:ea typeface="+mn-ea"/>
                <a:cs typeface="+mn-cs"/>
              </a:rPr>
              <a:t>Current studies did not raise safety issues, but very high doses can become toxic with no associated benefit as demonstrated by earlier studies that gave mega doses (Arnold et al, 1978)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Future Directions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Good quality, large controlled studies with micronutrient supplementation that include patient with different age ranges are needed </a:t>
            </a:r>
          </a:p>
          <a:p>
            <a:r>
              <a:rPr lang="en-US" sz="1200" b="0" i="0" u="none" strike="noStrike" kern="1200" baseline="0" dirty="0" smtClean="0">
                <a:solidFill>
                  <a:schemeClr val="tx1"/>
                </a:solidFill>
                <a:latin typeface="+mn-lt"/>
                <a:ea typeface="+mn-ea"/>
                <a:cs typeface="+mn-cs"/>
              </a:rPr>
              <a:t>These studies should be combined with biochemical assessments to probe for real deficiencies and to examine the combined effects of micronutrient supplementation with other dietary interventions </a:t>
            </a:r>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13</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Psychosocial treatments based on social learning and behavior modification principles have been widely used, often through parent training-based approaches. Behavioral interventions can be defined broadly as therapies using learning principles to target ADHD or ADHD-related behaviors (</a:t>
            </a:r>
            <a:r>
              <a:rPr lang="en-US" sz="1200" b="0" i="0" u="none" strike="noStrike" kern="1200" baseline="0" dirty="0" err="1" smtClean="0">
                <a:solidFill>
                  <a:schemeClr val="tx1"/>
                </a:solidFill>
                <a:latin typeface="+mn-lt"/>
                <a:ea typeface="+mn-ea"/>
                <a:cs typeface="+mn-cs"/>
              </a:rPr>
              <a:t>Sonuga-Barke</a:t>
            </a:r>
            <a:r>
              <a:rPr lang="en-US" sz="1200" b="0" i="0" u="none" strike="noStrike" kern="1200" baseline="0" dirty="0" smtClean="0">
                <a:solidFill>
                  <a:schemeClr val="tx1"/>
                </a:solidFill>
                <a:latin typeface="+mn-lt"/>
                <a:ea typeface="+mn-ea"/>
                <a:cs typeface="+mn-cs"/>
              </a:rPr>
              <a:t> et al, 2013).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Behaviorally focused treatments can be delivered by therapists, parents, or by other “facilitators” (for example teachers). Facilitators are taught to use basic operant conditioning principles—behavior is modified though positive (e.g., praise) and negative (e.g., ignoring inappropriate behavior) reinforcement—to shape more appropriate behavior in the child; this is also called “contingency management”.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 daily report card is an example of a tool based on operant learning principles; teachers reinforce appropriate behaviors daily by giving feedback (for example by sticking stars or “</a:t>
            </a:r>
            <a:r>
              <a:rPr lang="en-US" sz="1200" b="0" i="0" u="none" strike="noStrike" kern="1200" baseline="0" dirty="0" err="1" smtClean="0">
                <a:solidFill>
                  <a:schemeClr val="tx1"/>
                </a:solidFill>
                <a:latin typeface="+mn-lt"/>
                <a:ea typeface="+mn-ea"/>
                <a:cs typeface="+mn-cs"/>
              </a:rPr>
              <a:t>smilies</a:t>
            </a:r>
            <a:r>
              <a:rPr lang="en-US" sz="1200" b="0" i="0" u="none" strike="noStrike" kern="1200" baseline="0" dirty="0" smtClean="0">
                <a:solidFill>
                  <a:schemeClr val="tx1"/>
                </a:solidFill>
                <a:latin typeface="+mn-lt"/>
                <a:ea typeface="+mn-ea"/>
                <a:cs typeface="+mn-cs"/>
              </a:rPr>
              <a:t>” on the report card) for appropriate behaviors in the school. Moreover, this tool can go between home and school facilitating interaction and communication between parents and teachers (see Figure D.1.1.2).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Another objective of these behavior-focused treatments is to reduce maladaptive behavior. To achieve this, parents and teachers are trained to use a more structured approach when dealing with a child with ADHD about everyday issues—for example, by giving clear instructions, one instruction at a time, or by providing in the morning a clear and realistic plan for the day—so that children know what is expected of them. Finally, an important aspect of these treatments is to enhance enjoyable parenting and positive interactions between parent and child, as a negative coercive cycle between parent and child often develops (Van der </a:t>
            </a:r>
            <a:r>
              <a:rPr lang="en-US" sz="1200" b="0" i="0" u="none" strike="noStrike" kern="1200" baseline="0" dirty="0" err="1" smtClean="0">
                <a:solidFill>
                  <a:schemeClr val="tx1"/>
                </a:solidFill>
                <a:latin typeface="+mn-lt"/>
                <a:ea typeface="+mn-ea"/>
                <a:cs typeface="+mn-cs"/>
              </a:rPr>
              <a:t>Oord</a:t>
            </a:r>
            <a:r>
              <a:rPr lang="en-US" sz="1200" b="0" i="0" u="none" strike="noStrike" kern="1200" baseline="0" dirty="0" smtClean="0">
                <a:solidFill>
                  <a:schemeClr val="tx1"/>
                </a:solidFill>
                <a:latin typeface="+mn-lt"/>
                <a:ea typeface="+mn-ea"/>
                <a:cs typeface="+mn-cs"/>
              </a:rPr>
              <a:t> &amp; Daley, 2015). These interventions are typically used for pre-school and primary school-aged children rather than for adolescents.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Skills-based interventions assume that individuals with ADHD have (core) deficits in certain skills (e.g., planning and organization) and seek to enhance these skills either directly with the individual or through parents and teachers (Evans et al, 2014). These interventions can be provided in the clinic (</a:t>
            </a:r>
            <a:r>
              <a:rPr lang="en-US" sz="1200" b="0" i="0" u="none" strike="noStrike" kern="1200" baseline="0" dirty="0" err="1" smtClean="0">
                <a:solidFill>
                  <a:schemeClr val="tx1"/>
                </a:solidFill>
                <a:latin typeface="+mn-lt"/>
                <a:ea typeface="+mn-ea"/>
                <a:cs typeface="+mn-cs"/>
              </a:rPr>
              <a:t>Abikoff</a:t>
            </a:r>
            <a:r>
              <a:rPr lang="en-US" sz="1200" b="0" i="0" u="none" strike="noStrike" kern="1200" baseline="0" dirty="0" smtClean="0">
                <a:solidFill>
                  <a:schemeClr val="tx1"/>
                </a:solidFill>
                <a:latin typeface="+mn-lt"/>
                <a:ea typeface="+mn-ea"/>
                <a:cs typeface="+mn-cs"/>
              </a:rPr>
              <a:t> et al, 2015; Boyer et al, 2015) or the school, mainly through after school programs (Evans et al, 2016) that focus on enhancing skills such as planning, organization, and social interaction. Skills based interventions are useful for both school-age children and adolescents.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Cognitive interventions for ADHD may also target children’s negative schemas or thoughts, based on the premise that thoughts, feelings and behaviors are interrelated and that changing one element of this triad will modify the others (</a:t>
            </a:r>
            <a:r>
              <a:rPr lang="en-US" sz="1200" b="0" i="0" u="none" strike="noStrike" kern="1200" baseline="0" dirty="0" err="1" smtClean="0">
                <a:solidFill>
                  <a:schemeClr val="tx1"/>
                </a:solidFill>
                <a:latin typeface="+mn-lt"/>
                <a:ea typeface="+mn-ea"/>
                <a:cs typeface="+mn-cs"/>
              </a:rPr>
              <a:t>Antshel</a:t>
            </a:r>
            <a:r>
              <a:rPr lang="en-US" sz="1200" b="0" i="0" u="none" strike="noStrike" kern="1200" baseline="0" dirty="0" smtClean="0">
                <a:solidFill>
                  <a:schemeClr val="tx1"/>
                </a:solidFill>
                <a:latin typeface="+mn-lt"/>
                <a:ea typeface="+mn-ea"/>
                <a:cs typeface="+mn-cs"/>
              </a:rPr>
              <a:t> &amp; </a:t>
            </a:r>
            <a:r>
              <a:rPr lang="en-US" sz="1200" b="0" i="0" u="none" strike="noStrike" kern="1200" baseline="0" dirty="0" err="1" smtClean="0">
                <a:solidFill>
                  <a:schemeClr val="tx1"/>
                </a:solidFill>
                <a:latin typeface="+mn-lt"/>
                <a:ea typeface="+mn-ea"/>
                <a:cs typeface="+mn-cs"/>
              </a:rPr>
              <a:t>Olszewski</a:t>
            </a:r>
            <a:r>
              <a:rPr lang="en-US" sz="1200" b="0" i="0" u="none" strike="noStrike" kern="1200" baseline="0" dirty="0" smtClean="0">
                <a:solidFill>
                  <a:schemeClr val="tx1"/>
                </a:solidFill>
                <a:latin typeface="+mn-lt"/>
                <a:ea typeface="+mn-ea"/>
                <a:cs typeface="+mn-cs"/>
              </a:rPr>
              <a:t>, 2014). They are typically delivered individually and are particularly useful for adolescents.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Treatment Delivery and Available Treatments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Should behavioral treatments be provided in a group or individually, at home, at school, or in a mental health service? Are there lower-cost alternatives such as self-help interventions that are effective? </a:t>
            </a:r>
          </a:p>
          <a:p>
            <a:endParaRPr lang="en-US" sz="1200" b="0" i="0" u="none" strike="noStrike" kern="1200" baseline="0" dirty="0" smtClean="0">
              <a:solidFill>
                <a:schemeClr val="tx1"/>
              </a:solidFill>
              <a:latin typeface="+mn-lt"/>
              <a:ea typeface="+mn-ea"/>
              <a:cs typeface="+mn-cs"/>
            </a:endParaRPr>
          </a:p>
          <a:p>
            <a:r>
              <a:rPr lang="en-US" sz="1200" b="1" i="1" u="none" strike="noStrike" kern="1200" baseline="0" dirty="0" smtClean="0">
                <a:solidFill>
                  <a:schemeClr val="tx1"/>
                </a:solidFill>
                <a:latin typeface="+mn-lt"/>
                <a:ea typeface="+mn-ea"/>
                <a:cs typeface="+mn-cs"/>
              </a:rPr>
              <a:t>Parent training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National Institute for Health and Clinical Excellence (2008) of the UK recommends group behaviorally-focused parent training interventions (see Chapter A.12 of the Textbook). These interventions are effective for children with, or at risk of, ADHD (Webster-Stratton et al, 2011; Jones et al, 2007), but there is no evidence to suggest that group is more effective than individual intervention. </a:t>
            </a:r>
          </a:p>
          <a:p>
            <a:r>
              <a:rPr lang="en-US" sz="1200" b="0" i="0" u="none" strike="noStrike" kern="1200" baseline="0" dirty="0" smtClean="0">
                <a:solidFill>
                  <a:schemeClr val="tx1"/>
                </a:solidFill>
                <a:latin typeface="+mn-lt"/>
                <a:ea typeface="+mn-ea"/>
                <a:cs typeface="+mn-cs"/>
              </a:rPr>
              <a:t>Parents of children with ADHD often display symptoms of ADHD themselves and may struggle with the organizational challenges of attending group-based sessions in clinic or community settings. To enhance effectiveness, treatments should be adapted to the needs of the target group, and be provided in the setting where maladaptive behavior is manifested (</a:t>
            </a:r>
            <a:r>
              <a:rPr lang="en-US" sz="1200" b="0" i="0" u="none" strike="noStrike" kern="1200" baseline="0" dirty="0" err="1" smtClean="0">
                <a:solidFill>
                  <a:schemeClr val="tx1"/>
                </a:solidFill>
                <a:latin typeface="+mn-lt"/>
                <a:ea typeface="+mn-ea"/>
                <a:cs typeface="+mn-cs"/>
              </a:rPr>
              <a:t>Kazdin</a:t>
            </a:r>
            <a:r>
              <a:rPr lang="en-US" sz="1200" b="0" i="0" u="none" strike="noStrike" kern="1200" baseline="0" dirty="0" smtClean="0">
                <a:solidFill>
                  <a:schemeClr val="tx1"/>
                </a:solidFill>
                <a:latin typeface="+mn-lt"/>
                <a:ea typeface="+mn-ea"/>
                <a:cs typeface="+mn-cs"/>
              </a:rPr>
              <a:t> &amp; </a:t>
            </a:r>
            <a:r>
              <a:rPr lang="en-US" sz="1200" b="0" i="0" u="none" strike="noStrike" kern="1200" baseline="0" dirty="0" err="1" smtClean="0">
                <a:solidFill>
                  <a:schemeClr val="tx1"/>
                </a:solidFill>
                <a:latin typeface="+mn-lt"/>
                <a:ea typeface="+mn-ea"/>
                <a:cs typeface="+mn-cs"/>
              </a:rPr>
              <a:t>Blase</a:t>
            </a:r>
            <a:r>
              <a:rPr lang="en-US" sz="1200" b="0" i="0" u="none" strike="noStrike" kern="1200" baseline="0" dirty="0" smtClean="0">
                <a:solidFill>
                  <a:schemeClr val="tx1"/>
                </a:solidFill>
                <a:latin typeface="+mn-lt"/>
                <a:ea typeface="+mn-ea"/>
                <a:cs typeface="+mn-cs"/>
              </a:rPr>
              <a:t>, 2011). An unpublished study by </a:t>
            </a:r>
            <a:r>
              <a:rPr lang="en-US" sz="1200" b="0" i="0" u="none" strike="noStrike" kern="1200" baseline="0" dirty="0" err="1" smtClean="0">
                <a:solidFill>
                  <a:schemeClr val="tx1"/>
                </a:solidFill>
                <a:latin typeface="+mn-lt"/>
                <a:ea typeface="+mn-ea"/>
                <a:cs typeface="+mn-cs"/>
              </a:rPr>
              <a:t>Sonuga-Barke</a:t>
            </a:r>
            <a:r>
              <a:rPr lang="en-US" sz="1200" b="0" i="0" u="none" strike="noStrike" kern="1200" baseline="0" dirty="0" smtClean="0">
                <a:solidFill>
                  <a:schemeClr val="tx1"/>
                </a:solidFill>
                <a:latin typeface="+mn-lt"/>
                <a:ea typeface="+mn-ea"/>
                <a:cs typeface="+mn-cs"/>
              </a:rPr>
              <a:t> et al compared the relative efficacy of an individual home-based parenting program for ADHD (New Forest Parenting Program) with a group-based parenting intervention run in the community (Incredible Years), and with treatment as usual for a large group of hard to engage and difficult to treat parents of preschool children at risk of ADHD. Results suggested no clear advantage of the home based intervention in terms of symptom severity, but the individual intervention was more cost effective. However, the individual home-based intervention was preferred by parents.</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14</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Psychosocial treatments based on social learning and behavior modification principles have been widely used, often through parent training-based approaches. Behavioral interventions can be defined broadly as therapies using learning principles to target ADHD or ADHD-related behaviors (</a:t>
            </a:r>
            <a:r>
              <a:rPr lang="en-US" sz="1200" b="0" i="0" u="none" strike="noStrike" kern="1200" baseline="0" dirty="0" err="1" smtClean="0">
                <a:solidFill>
                  <a:schemeClr val="tx1"/>
                </a:solidFill>
                <a:latin typeface="+mn-lt"/>
                <a:ea typeface="+mn-ea"/>
                <a:cs typeface="+mn-cs"/>
              </a:rPr>
              <a:t>Sonuga-Barke</a:t>
            </a:r>
            <a:r>
              <a:rPr lang="en-US" sz="1200" b="0" i="0" u="none" strike="noStrike" kern="1200" baseline="0" dirty="0" smtClean="0">
                <a:solidFill>
                  <a:schemeClr val="tx1"/>
                </a:solidFill>
                <a:latin typeface="+mn-lt"/>
                <a:ea typeface="+mn-ea"/>
                <a:cs typeface="+mn-cs"/>
              </a:rPr>
              <a:t> et al, 2013).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Behaviorally focused treatments can be delivered by therapists, parents, or by other “facilitators” (for example teachers). Facilitators are taught to use basic operant conditioning principles—behavior is modified though positive (e.g., praise) and negative (e.g., ignoring inappropriate behavior) reinforcement—to shape more appropriate behavior in the child; this is also called “contingency management”. </a:t>
            </a:r>
          </a:p>
          <a:p>
            <a:r>
              <a:rPr lang="en-US" sz="1200" b="0" i="0" u="none" strike="noStrike" kern="1200" baseline="0" dirty="0" smtClean="0">
                <a:solidFill>
                  <a:schemeClr val="tx1"/>
                </a:solidFill>
                <a:latin typeface="+mn-lt"/>
                <a:ea typeface="+mn-ea"/>
                <a:cs typeface="+mn-cs"/>
              </a:rPr>
              <a:t>A daily report card is an example of a tool based on operant learning principles; teachers reinforce appropriate behaviors daily by giving feedback (for example by sticking stars or “</a:t>
            </a:r>
            <a:r>
              <a:rPr lang="en-US" sz="1200" b="0" i="0" u="none" strike="noStrike" kern="1200" baseline="0" dirty="0" err="1" smtClean="0">
                <a:solidFill>
                  <a:schemeClr val="tx1"/>
                </a:solidFill>
                <a:latin typeface="+mn-lt"/>
                <a:ea typeface="+mn-ea"/>
                <a:cs typeface="+mn-cs"/>
              </a:rPr>
              <a:t>smilies</a:t>
            </a:r>
            <a:r>
              <a:rPr lang="en-US" sz="1200" b="0" i="0" u="none" strike="noStrike" kern="1200" baseline="0" dirty="0" smtClean="0">
                <a:solidFill>
                  <a:schemeClr val="tx1"/>
                </a:solidFill>
                <a:latin typeface="+mn-lt"/>
                <a:ea typeface="+mn-ea"/>
                <a:cs typeface="+mn-cs"/>
              </a:rPr>
              <a:t>” on the report card) for appropriate behaviors in the school. Moreover, this tool can go between home and school facilitating interaction and communication between parents and teachers (see Figure D.1.1.2).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Another objective of these behavior-focused treatments is to reduce maladaptive behavior. To achieve this, parents and teachers are trained to use a more structured approach when dealing with a child with ADHD about everyday issues—for example, by giving clear instructions, one instruction at a time, or by providing in the morning a clear and realistic plan for the day—so that children know what is expected of them. Finally, an important aspect of these treatments is to enhance enjoyable parenting and positive interactions between parent and child, as a negative coercive cycle between parent and child often develops (Van der </a:t>
            </a:r>
            <a:r>
              <a:rPr lang="en-US" sz="1200" b="0" i="0" u="none" strike="noStrike" kern="1200" baseline="0" dirty="0" err="1" smtClean="0">
                <a:solidFill>
                  <a:schemeClr val="tx1"/>
                </a:solidFill>
                <a:latin typeface="+mn-lt"/>
                <a:ea typeface="+mn-ea"/>
                <a:cs typeface="+mn-cs"/>
              </a:rPr>
              <a:t>Oord</a:t>
            </a:r>
            <a:r>
              <a:rPr lang="en-US" sz="1200" b="0" i="0" u="none" strike="noStrike" kern="1200" baseline="0" dirty="0" smtClean="0">
                <a:solidFill>
                  <a:schemeClr val="tx1"/>
                </a:solidFill>
                <a:latin typeface="+mn-lt"/>
                <a:ea typeface="+mn-ea"/>
                <a:cs typeface="+mn-cs"/>
              </a:rPr>
              <a:t> &amp; Daley, 2015). These interventions are typically used for pre-school and primary school-aged children rather than for adolescents.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Skills-based interventions assume that individuals with ADHD have (core) deficits in certain skills (e.g., planning and organization) and seek to enhance these skills either directly with the individual or through parents and teachers (Evans et al, 2014). These interventions can be provided in the clinic (</a:t>
            </a:r>
            <a:r>
              <a:rPr lang="en-US" sz="1200" b="0" i="0" u="none" strike="noStrike" kern="1200" baseline="0" dirty="0" err="1" smtClean="0">
                <a:solidFill>
                  <a:schemeClr val="tx1"/>
                </a:solidFill>
                <a:latin typeface="+mn-lt"/>
                <a:ea typeface="+mn-ea"/>
                <a:cs typeface="+mn-cs"/>
              </a:rPr>
              <a:t>Abikoff</a:t>
            </a:r>
            <a:r>
              <a:rPr lang="en-US" sz="1200" b="0" i="0" u="none" strike="noStrike" kern="1200" baseline="0" dirty="0" smtClean="0">
                <a:solidFill>
                  <a:schemeClr val="tx1"/>
                </a:solidFill>
                <a:latin typeface="+mn-lt"/>
                <a:ea typeface="+mn-ea"/>
                <a:cs typeface="+mn-cs"/>
              </a:rPr>
              <a:t> et al, 2015; Boyer et al, 2015) or the school, mainly through after school programs (Evans et al, 2016) that focus on enhancing skills such as planning, organization, and social interaction. Skills based interventions are useful for both school-age children and adolescents.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Cognitive interventions for ADHD may also target children’s negative schemas or thoughts, based on the premise that thoughts, feelings and behaviors are interrelated and that changing one element of this triad will modify the others (</a:t>
            </a:r>
            <a:r>
              <a:rPr lang="en-US" sz="1200" b="0" i="0" u="none" strike="noStrike" kern="1200" baseline="0" dirty="0" err="1" smtClean="0">
                <a:solidFill>
                  <a:schemeClr val="tx1"/>
                </a:solidFill>
                <a:latin typeface="+mn-lt"/>
                <a:ea typeface="+mn-ea"/>
                <a:cs typeface="+mn-cs"/>
              </a:rPr>
              <a:t>Antshel</a:t>
            </a:r>
            <a:r>
              <a:rPr lang="en-US" sz="1200" b="0" i="0" u="none" strike="noStrike" kern="1200" baseline="0" dirty="0" smtClean="0">
                <a:solidFill>
                  <a:schemeClr val="tx1"/>
                </a:solidFill>
                <a:latin typeface="+mn-lt"/>
                <a:ea typeface="+mn-ea"/>
                <a:cs typeface="+mn-cs"/>
              </a:rPr>
              <a:t> &amp; </a:t>
            </a:r>
            <a:r>
              <a:rPr lang="en-US" sz="1200" b="0" i="0" u="none" strike="noStrike" kern="1200" baseline="0" dirty="0" err="1" smtClean="0">
                <a:solidFill>
                  <a:schemeClr val="tx1"/>
                </a:solidFill>
                <a:latin typeface="+mn-lt"/>
                <a:ea typeface="+mn-ea"/>
                <a:cs typeface="+mn-cs"/>
              </a:rPr>
              <a:t>Olszewski</a:t>
            </a:r>
            <a:r>
              <a:rPr lang="en-US" sz="1200" b="0" i="0" u="none" strike="noStrike" kern="1200" baseline="0" dirty="0" smtClean="0">
                <a:solidFill>
                  <a:schemeClr val="tx1"/>
                </a:solidFill>
                <a:latin typeface="+mn-lt"/>
                <a:ea typeface="+mn-ea"/>
                <a:cs typeface="+mn-cs"/>
              </a:rPr>
              <a:t>, 2014). They are typically delivered individually and are particularly useful for adolescents.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Treatment Delivery and Available Treatments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Should behavioral treatments be provided in a group or individually, at home, at school, or in a mental health service? Are there lower-cost alternatives such as self-help interventions that are effective? </a:t>
            </a:r>
          </a:p>
          <a:p>
            <a:endParaRPr lang="en-US" sz="1200" b="0" i="0" u="none" strike="noStrike" kern="1200" baseline="0" dirty="0" smtClean="0">
              <a:solidFill>
                <a:schemeClr val="tx1"/>
              </a:solidFill>
              <a:latin typeface="+mn-lt"/>
              <a:ea typeface="+mn-ea"/>
              <a:cs typeface="+mn-cs"/>
            </a:endParaRPr>
          </a:p>
          <a:p>
            <a:r>
              <a:rPr lang="en-US" sz="1200" b="1" i="1" u="none" strike="noStrike" kern="1200" baseline="0" dirty="0" smtClean="0">
                <a:solidFill>
                  <a:schemeClr val="tx1"/>
                </a:solidFill>
                <a:latin typeface="+mn-lt"/>
                <a:ea typeface="+mn-ea"/>
                <a:cs typeface="+mn-cs"/>
              </a:rPr>
              <a:t>Parent training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National Institute for Health and Clinical Excellence (2008) of the UK recommends group behaviorally-focused parent training interventions (see Chapter A.12 of the Textbook). These interventions are effective for children with, or at risk of, ADHD (Webster-Stratton et al, 2011; Jones et al, 2007), but there is no evidence to suggest that group is more effective than individual intervention. </a:t>
            </a:r>
          </a:p>
          <a:p>
            <a:r>
              <a:rPr lang="en-US" sz="1200" b="0" i="0" u="none" strike="noStrike" kern="1200" baseline="0" dirty="0" smtClean="0">
                <a:solidFill>
                  <a:schemeClr val="tx1"/>
                </a:solidFill>
                <a:latin typeface="+mn-lt"/>
                <a:ea typeface="+mn-ea"/>
                <a:cs typeface="+mn-cs"/>
              </a:rPr>
              <a:t>Parents of children with ADHD often display symptoms of ADHD themselves and may struggle with the organizational challenges of attending group-based sessions in clinic or community settings. To enhance effectiveness, treatments should be adapted to the needs of the target group, and be provided in the setting where maladaptive behavior is manifested (</a:t>
            </a:r>
            <a:r>
              <a:rPr lang="en-US" sz="1200" b="0" i="0" u="none" strike="noStrike" kern="1200" baseline="0" dirty="0" err="1" smtClean="0">
                <a:solidFill>
                  <a:schemeClr val="tx1"/>
                </a:solidFill>
                <a:latin typeface="+mn-lt"/>
                <a:ea typeface="+mn-ea"/>
                <a:cs typeface="+mn-cs"/>
              </a:rPr>
              <a:t>Kazdin</a:t>
            </a:r>
            <a:r>
              <a:rPr lang="en-US" sz="1200" b="0" i="0" u="none" strike="noStrike" kern="1200" baseline="0" dirty="0" smtClean="0">
                <a:solidFill>
                  <a:schemeClr val="tx1"/>
                </a:solidFill>
                <a:latin typeface="+mn-lt"/>
                <a:ea typeface="+mn-ea"/>
                <a:cs typeface="+mn-cs"/>
              </a:rPr>
              <a:t> &amp; </a:t>
            </a:r>
            <a:r>
              <a:rPr lang="en-US" sz="1200" b="0" i="0" u="none" strike="noStrike" kern="1200" baseline="0" dirty="0" err="1" smtClean="0">
                <a:solidFill>
                  <a:schemeClr val="tx1"/>
                </a:solidFill>
                <a:latin typeface="+mn-lt"/>
                <a:ea typeface="+mn-ea"/>
                <a:cs typeface="+mn-cs"/>
              </a:rPr>
              <a:t>Blase</a:t>
            </a:r>
            <a:r>
              <a:rPr lang="en-US" sz="1200" b="0" i="0" u="none" strike="noStrike" kern="1200" baseline="0" dirty="0" smtClean="0">
                <a:solidFill>
                  <a:schemeClr val="tx1"/>
                </a:solidFill>
                <a:latin typeface="+mn-lt"/>
                <a:ea typeface="+mn-ea"/>
                <a:cs typeface="+mn-cs"/>
              </a:rPr>
              <a:t>, 2011). An unpublished study by </a:t>
            </a:r>
            <a:r>
              <a:rPr lang="en-US" sz="1200" b="0" i="0" u="none" strike="noStrike" kern="1200" baseline="0" dirty="0" err="1" smtClean="0">
                <a:solidFill>
                  <a:schemeClr val="tx1"/>
                </a:solidFill>
                <a:latin typeface="+mn-lt"/>
                <a:ea typeface="+mn-ea"/>
                <a:cs typeface="+mn-cs"/>
              </a:rPr>
              <a:t>Sonuga-Barke</a:t>
            </a:r>
            <a:r>
              <a:rPr lang="en-US" sz="1200" b="0" i="0" u="none" strike="noStrike" kern="1200" baseline="0" dirty="0" smtClean="0">
                <a:solidFill>
                  <a:schemeClr val="tx1"/>
                </a:solidFill>
                <a:latin typeface="+mn-lt"/>
                <a:ea typeface="+mn-ea"/>
                <a:cs typeface="+mn-cs"/>
              </a:rPr>
              <a:t> et al compared the relative efficacy of an individual home-based parenting program for ADHD (New Forest Parenting Program) with a group-based parenting intervention run in the community (Incredible Years), and with treatment as usual for a large group of hard to engage and difficult to treat parents of preschool children at risk of ADHD. Results suggested no clear advantage of the home based intervention in terms of symptom severity, but the individual intervention was more cost effective. However, the individual home-based intervention was preferred by parents.</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15</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School-based interventions are very diverse and it is a challenge to reach general conclusions. Not all school-based treatments aim at reducing ADHD symptoms specifically, some seek to deal with the academic problems commonly shown by children with ADHD.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Specific manipulation of academic instructions and materials can have a positive effect on ADHD children’s learning efficiency (e.g., sitting closer to the teacher, providing shorter assignments, note-taking training, assisted oral reading, structured schedules and rules, alternating easier with more difficult exercises, allowing regular breaks, intra-task stimulation by adding colors or highly engaging stimuli) (</a:t>
            </a:r>
            <a:r>
              <a:rPr lang="en-US" sz="1200" b="0" i="0" u="none" strike="noStrike" kern="1200" baseline="0" dirty="0" err="1" smtClean="0">
                <a:solidFill>
                  <a:schemeClr val="tx1"/>
                </a:solidFill>
                <a:latin typeface="+mn-lt"/>
                <a:ea typeface="+mn-ea"/>
                <a:cs typeface="+mn-cs"/>
              </a:rPr>
              <a:t>Raggi</a:t>
            </a:r>
            <a:r>
              <a:rPr lang="en-US" sz="1200" b="0" i="0" u="none" strike="noStrike" kern="1200" baseline="0" dirty="0" smtClean="0">
                <a:solidFill>
                  <a:schemeClr val="tx1"/>
                </a:solidFill>
                <a:latin typeface="+mn-lt"/>
                <a:ea typeface="+mn-ea"/>
                <a:cs typeface="+mn-cs"/>
              </a:rPr>
              <a:t> &amp; Chronis, 2006; Schultz et al, 2011). Peer tutoring (i.e., paring an ADHD pupil with a highly achieving, supportive student) (</a:t>
            </a:r>
            <a:r>
              <a:rPr lang="en-US" sz="1200" b="0" i="0" u="none" strike="noStrike" kern="1200" baseline="0" dirty="0" err="1" smtClean="0">
                <a:solidFill>
                  <a:schemeClr val="tx1"/>
                </a:solidFill>
                <a:latin typeface="+mn-lt"/>
                <a:ea typeface="+mn-ea"/>
                <a:cs typeface="+mn-cs"/>
              </a:rPr>
              <a:t>DuPaul</a:t>
            </a:r>
            <a:r>
              <a:rPr lang="en-US" sz="1200" b="0" i="0" u="none" strike="noStrike" kern="1200" baseline="0" dirty="0" smtClean="0">
                <a:solidFill>
                  <a:schemeClr val="tx1"/>
                </a:solidFill>
                <a:latin typeface="+mn-lt"/>
                <a:ea typeface="+mn-ea"/>
                <a:cs typeface="+mn-cs"/>
              </a:rPr>
              <a:t> et al, 1998), as well as computer enhanced learning, applying a multi-sensory approach and immediate feedback (</a:t>
            </a:r>
            <a:r>
              <a:rPr lang="en-US" sz="1200" b="0" i="0" u="none" strike="noStrike" kern="1200" baseline="0" dirty="0" err="1" smtClean="0">
                <a:solidFill>
                  <a:schemeClr val="tx1"/>
                </a:solidFill>
                <a:latin typeface="+mn-lt"/>
                <a:ea typeface="+mn-ea"/>
                <a:cs typeface="+mn-cs"/>
              </a:rPr>
              <a:t>Clarfield</a:t>
            </a:r>
            <a:r>
              <a:rPr lang="en-US" sz="1200" b="0" i="0" u="none" strike="noStrike" kern="1200" baseline="0" dirty="0" smtClean="0">
                <a:solidFill>
                  <a:schemeClr val="tx1"/>
                </a:solidFill>
                <a:latin typeface="+mn-lt"/>
                <a:ea typeface="+mn-ea"/>
                <a:cs typeface="+mn-cs"/>
              </a:rPr>
              <a:t> &amp; Stoner, 2005; Ota &amp; </a:t>
            </a:r>
            <a:r>
              <a:rPr lang="en-US" sz="1200" b="0" i="0" u="none" strike="noStrike" kern="1200" baseline="0" dirty="0" err="1" smtClean="0">
                <a:solidFill>
                  <a:schemeClr val="tx1"/>
                </a:solidFill>
                <a:latin typeface="+mn-lt"/>
                <a:ea typeface="+mn-ea"/>
                <a:cs typeface="+mn-cs"/>
              </a:rPr>
              <a:t>DuPaul</a:t>
            </a:r>
            <a:r>
              <a:rPr lang="en-US" sz="1200" b="0" i="0" u="none" strike="noStrike" kern="1200" baseline="0" dirty="0" smtClean="0">
                <a:solidFill>
                  <a:schemeClr val="tx1"/>
                </a:solidFill>
                <a:latin typeface="+mn-lt"/>
                <a:ea typeface="+mn-ea"/>
                <a:cs typeface="+mn-cs"/>
              </a:rPr>
              <a:t>, 2002) have shown beneficial effects but have not been studied in controlled designs.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 review of research conducted over 32 years has identified more than 50 studies (including 36 randomized controlled trials) of non-pharmacological interventions in school settings addressing ADHD symptoms (Richardson et al, 2015). The majority targeted children at elementary/primary school level. Four categories of interventions were defined based on common ingredients: </a:t>
            </a:r>
          </a:p>
          <a:p>
            <a:r>
              <a:rPr lang="en-US" sz="1200" b="0" i="0" u="none" strike="noStrike" kern="1200" baseline="0" dirty="0" smtClean="0">
                <a:solidFill>
                  <a:schemeClr val="tx1"/>
                </a:solidFill>
                <a:latin typeface="+mn-lt"/>
                <a:ea typeface="+mn-ea"/>
                <a:cs typeface="+mn-cs"/>
              </a:rPr>
              <a:t>Reward and punishment (contingency management) </a:t>
            </a:r>
          </a:p>
          <a:p>
            <a:r>
              <a:rPr lang="en-US" sz="1200" b="0" i="0" u="none" strike="noStrike" kern="1200" baseline="0" dirty="0" smtClean="0">
                <a:solidFill>
                  <a:schemeClr val="tx1"/>
                </a:solidFill>
                <a:latin typeface="+mn-lt"/>
                <a:ea typeface="+mn-ea"/>
                <a:cs typeface="+mn-cs"/>
              </a:rPr>
              <a:t>Skills training and self-management </a:t>
            </a:r>
          </a:p>
          <a:p>
            <a:r>
              <a:rPr lang="en-US" sz="1200" b="0" i="0" u="none" strike="noStrike" kern="1200" baseline="0" dirty="0" smtClean="0">
                <a:solidFill>
                  <a:schemeClr val="tx1"/>
                </a:solidFill>
                <a:latin typeface="+mn-lt"/>
                <a:ea typeface="+mn-ea"/>
                <a:cs typeface="+mn-cs"/>
              </a:rPr>
              <a:t>Creativity-based therapies and </a:t>
            </a:r>
          </a:p>
          <a:p>
            <a:r>
              <a:rPr lang="en-US" sz="1200" b="0" i="0" u="none" strike="noStrike" kern="1200" baseline="0" dirty="0" smtClean="0">
                <a:solidFill>
                  <a:schemeClr val="tx1"/>
                </a:solidFill>
                <a:latin typeface="+mn-lt"/>
                <a:ea typeface="+mn-ea"/>
                <a:cs typeface="+mn-cs"/>
              </a:rPr>
              <a:t>Physical treatments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Contingency management has been studied the most, followed by academic skills training, emotional skills training, self-regulation, biofeedback, daily report card, social skills training, cognitive skills training, adaptation to the learning environment, music therapy, motivational beliefs, </a:t>
            </a:r>
            <a:r>
              <a:rPr lang="en-US" sz="1200" b="0" i="0" u="none" strike="noStrike" kern="1200" baseline="0" dirty="0" err="1" smtClean="0">
                <a:solidFill>
                  <a:schemeClr val="tx1"/>
                </a:solidFill>
                <a:latin typeface="+mn-lt"/>
                <a:ea typeface="+mn-ea"/>
                <a:cs typeface="+mn-cs"/>
              </a:rPr>
              <a:t>psychoeducation</a:t>
            </a:r>
            <a:r>
              <a:rPr lang="en-US" sz="1200" b="0" i="0" u="none" strike="noStrike" kern="1200" baseline="0" dirty="0" smtClean="0">
                <a:solidFill>
                  <a:schemeClr val="tx1"/>
                </a:solidFill>
                <a:latin typeface="+mn-lt"/>
                <a:ea typeface="+mn-ea"/>
                <a:cs typeface="+mn-cs"/>
              </a:rPr>
              <a:t>, play therapy, and massage. A large proportion of the interventions were delivered by teachers within the classroom but often mental health providers were involved. The length of the intervention varied widely (between 1 and 156 weeks, with a mean of 15.5 weeks). Across all these different interventions there was some beneficial effect on inattention and hyperactivity/impulsivity assessed with neurocognitive tasks and on teacher-rated inattention (Richardson et al, 2015). However, there was little effect according to parent-observed ADHD symptoms. There was a small effect on standardized achievement tests and on teacher reported externalizing symptoms.  </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16</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Figure D.1.1.4 </a:t>
            </a:r>
            <a:r>
              <a:rPr lang="en-US" sz="1200" b="0" i="0" u="none" strike="noStrike" kern="1200" baseline="0" dirty="0" smtClean="0">
                <a:solidFill>
                  <a:schemeClr val="tx1"/>
                </a:solidFill>
                <a:latin typeface="+mn-lt"/>
                <a:ea typeface="+mn-ea"/>
                <a:cs typeface="+mn-cs"/>
              </a:rPr>
              <a:t>Child and parents outcomes of </a:t>
            </a:r>
            <a:r>
              <a:rPr lang="en-US" sz="1200" b="0" i="0" u="none" strike="noStrike" kern="1200" baseline="0" dirty="0" err="1" smtClean="0">
                <a:solidFill>
                  <a:schemeClr val="tx1"/>
                </a:solidFill>
                <a:latin typeface="+mn-lt"/>
                <a:ea typeface="+mn-ea"/>
                <a:cs typeface="+mn-cs"/>
              </a:rPr>
              <a:t>behavioural</a:t>
            </a:r>
            <a:r>
              <a:rPr lang="en-US" sz="1200" b="0" i="0" u="none" strike="noStrike" kern="1200" baseline="0" dirty="0" smtClean="0">
                <a:solidFill>
                  <a:schemeClr val="tx1"/>
                </a:solidFill>
                <a:latin typeface="+mn-lt"/>
                <a:ea typeface="+mn-ea"/>
                <a:cs typeface="+mn-cs"/>
              </a:rPr>
              <a:t> interventions in ADHD </a:t>
            </a:r>
            <a:r>
              <a:rPr lang="en-US" sz="1200" b="0" i="0" u="none" strike="noStrike" kern="1200" baseline="0" dirty="0" err="1" smtClean="0">
                <a:solidFill>
                  <a:schemeClr val="tx1"/>
                </a:solidFill>
                <a:latin typeface="+mn-lt"/>
                <a:ea typeface="+mn-ea"/>
                <a:cs typeface="+mn-cs"/>
              </a:rPr>
              <a:t>acording</a:t>
            </a:r>
            <a:r>
              <a:rPr lang="en-US" sz="1200" b="0" i="0" u="none" strike="noStrike" kern="1200" baseline="0" dirty="0" smtClean="0">
                <a:solidFill>
                  <a:schemeClr val="tx1"/>
                </a:solidFill>
                <a:latin typeface="+mn-lt"/>
                <a:ea typeface="+mn-ea"/>
                <a:cs typeface="+mn-cs"/>
              </a:rPr>
              <a:t> to informant.* MPROX is based on reports by individuals who may be biased towards favorable reporting because of involvement in the treatment (e.g., parent ratings); PBLIND is based on more objective measures (e.g., teacher ratings). Low Meds represents the results of studies with less than 30% of the children in the sample receiving medication.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Two meta-analyses explored the short-term effectiveness of behavioral interventions (broadly defined) compared to control conditions (</a:t>
            </a:r>
            <a:r>
              <a:rPr lang="en-US" sz="1200" b="0" i="0" u="none" strike="noStrike" kern="1200" baseline="0" dirty="0" err="1" smtClean="0">
                <a:solidFill>
                  <a:schemeClr val="tx1"/>
                </a:solidFill>
                <a:latin typeface="+mn-lt"/>
                <a:ea typeface="+mn-ea"/>
                <a:cs typeface="+mn-cs"/>
              </a:rPr>
              <a:t>Sonuga-Barke</a:t>
            </a:r>
            <a:r>
              <a:rPr lang="en-US" sz="1200" b="0" i="0" u="none" strike="noStrike" kern="1200" baseline="0" dirty="0" smtClean="0">
                <a:solidFill>
                  <a:schemeClr val="tx1"/>
                </a:solidFill>
                <a:latin typeface="+mn-lt"/>
                <a:ea typeface="+mn-ea"/>
                <a:cs typeface="+mn-cs"/>
              </a:rPr>
              <a:t> et al, 2013; Daley et al, 2014). Results were presented separately for outcomes that may be biased towards favorable reporting because of involvement in the treatment (e.g., parent ratings), and for other outcomes that could represent more objective measures (e.g., teacher ratings). Results (see Figure D.1.1.4) showed a significant improvement in ADHD symptoms when reports from the person applying the treatment were considered (“most proximal”), but there was no change according to the more objective informants (“probably blind”). However, both groups of informants reported a significant benefit in relation to conduct problems, positive parenting, and for reduction in negative parenting. Significant effects were also found on social skills and academic performance; however, blinded outcomes were not available for these variables. Finally, no impact was found on parental wellbeing. </a:t>
            </a:r>
          </a:p>
          <a:p>
            <a:r>
              <a:rPr lang="en-US" sz="1200" b="0" i="0" u="none" strike="noStrike" kern="1200" baseline="0" dirty="0" smtClean="0">
                <a:solidFill>
                  <a:schemeClr val="tx1"/>
                </a:solidFill>
                <a:latin typeface="+mn-lt"/>
                <a:ea typeface="+mn-ea"/>
                <a:cs typeface="+mn-cs"/>
              </a:rPr>
              <a:t>Studies exploring the long-term efficacy of behavioral interventions are sparse and typically they are naturalistic follow-ups where other treatments (e.g., medication) are often used concurrently. Therefore it is difficult to disentangle the specific long-term effects of the behavioral interventions. For parent training, positive effects on parenting behavior and parent reports of child’s behavior are maintained for up to 3 months to 3 years after treatment, depending on the study (Lee et al, 2012). </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17</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Clinical Considerations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According to most studies, children with comorbid ODD/CD and comorbid anxiety disorders are the most likely to benefit from behavioral interventions </a:t>
            </a:r>
          </a:p>
          <a:p>
            <a:r>
              <a:rPr lang="en-US" sz="1200" b="0" i="0" u="none" strike="noStrike" kern="1200" baseline="0" dirty="0" smtClean="0">
                <a:solidFill>
                  <a:schemeClr val="tx1"/>
                </a:solidFill>
                <a:latin typeface="+mn-lt"/>
                <a:ea typeface="+mn-ea"/>
                <a:cs typeface="+mn-cs"/>
              </a:rPr>
              <a:t>Larger effect sizes were observed in preschoolers and in children not taking medication (Daley et al, 2014) </a:t>
            </a:r>
          </a:p>
          <a:p>
            <a:r>
              <a:rPr lang="en-US" sz="1200" b="0" i="0" u="none" strike="noStrike" kern="1200" baseline="0" dirty="0" smtClean="0">
                <a:solidFill>
                  <a:schemeClr val="tx1"/>
                </a:solidFill>
                <a:latin typeface="+mn-lt"/>
                <a:ea typeface="+mn-ea"/>
                <a:cs typeface="+mn-cs"/>
              </a:rPr>
              <a:t>Lower parental education, greater parental mental health problems and greater child complexity and comorbidity are likely to be related to worse outcomes (Daley &amp; O’Brien, 2013) </a:t>
            </a:r>
          </a:p>
          <a:p>
            <a:r>
              <a:rPr lang="en-US" sz="1200" b="0" i="0" u="none" strike="noStrike" kern="1200" baseline="0" dirty="0" smtClean="0">
                <a:solidFill>
                  <a:schemeClr val="tx1"/>
                </a:solidFill>
                <a:latin typeface="+mn-lt"/>
                <a:ea typeface="+mn-ea"/>
                <a:cs typeface="+mn-cs"/>
              </a:rPr>
              <a:t>A challenge for behavioral approaches has been to generalize de benefits from the treatment setting to other settings </a:t>
            </a:r>
          </a:p>
          <a:p>
            <a:r>
              <a:rPr lang="en-US" sz="1200" b="0" i="0" u="none" strike="noStrike" kern="1200" baseline="0" dirty="0" smtClean="0">
                <a:solidFill>
                  <a:schemeClr val="tx1"/>
                </a:solidFill>
                <a:latin typeface="+mn-lt"/>
                <a:ea typeface="+mn-ea"/>
                <a:cs typeface="+mn-cs"/>
              </a:rPr>
              <a:t>Since some reliable effects have been shown on relatively objective measures of neurocognitive assessments and academic achievement, these offer some support for the effectiveness of non-drug treatment in school settings. Because many different intervention packages or combinations are used, it is impossible to identify the potentially active ingredients </a:t>
            </a:r>
          </a:p>
          <a:p>
            <a:r>
              <a:rPr lang="en-US" sz="1200" b="0" i="0" u="none" strike="noStrike" kern="1200" baseline="0" dirty="0" smtClean="0">
                <a:solidFill>
                  <a:schemeClr val="tx1"/>
                </a:solidFill>
                <a:latin typeface="+mn-lt"/>
                <a:ea typeface="+mn-ea"/>
                <a:cs typeface="+mn-cs"/>
              </a:rPr>
              <a:t>Barriers are that these treatments are expensive, both in terms of time and money, and parents need to be motivated </a:t>
            </a:r>
          </a:p>
          <a:p>
            <a:r>
              <a:rPr lang="en-US" sz="1200" b="0" i="0" u="none" strike="noStrike" kern="1200" baseline="0" dirty="0" smtClean="0">
                <a:solidFill>
                  <a:schemeClr val="tx1"/>
                </a:solidFill>
                <a:latin typeface="+mn-lt"/>
                <a:ea typeface="+mn-ea"/>
                <a:cs typeface="+mn-cs"/>
              </a:rPr>
              <a:t>Evidence supports the efficacy of educational interventions with parents (</a:t>
            </a:r>
            <a:r>
              <a:rPr lang="en-US" sz="1200" b="0" i="0" u="none" strike="noStrike" kern="1200" baseline="0" dirty="0" err="1" smtClean="0">
                <a:solidFill>
                  <a:schemeClr val="tx1"/>
                </a:solidFill>
                <a:latin typeface="+mn-lt"/>
                <a:ea typeface="+mn-ea"/>
                <a:cs typeface="+mn-cs"/>
              </a:rPr>
              <a:t>Ferrin</a:t>
            </a:r>
            <a:r>
              <a:rPr lang="en-US" sz="1200" b="0" i="0" u="none" strike="noStrike" kern="1200" baseline="0" dirty="0" smtClean="0">
                <a:solidFill>
                  <a:schemeClr val="tx1"/>
                </a:solidFill>
                <a:latin typeface="+mn-lt"/>
                <a:ea typeface="+mn-ea"/>
                <a:cs typeface="+mn-cs"/>
              </a:rPr>
              <a:t> et al, 2014; </a:t>
            </a:r>
            <a:r>
              <a:rPr lang="en-US" sz="1200" b="0" i="0" u="none" strike="noStrike" kern="1200" baseline="0" dirty="0" err="1" smtClean="0">
                <a:solidFill>
                  <a:schemeClr val="tx1"/>
                </a:solidFill>
                <a:latin typeface="+mn-lt"/>
                <a:ea typeface="+mn-ea"/>
                <a:cs typeface="+mn-cs"/>
              </a:rPr>
              <a:t>Ferrin</a:t>
            </a:r>
            <a:r>
              <a:rPr lang="en-US" sz="1200" b="0" i="0" u="none" strike="noStrike" kern="1200" baseline="0" dirty="0" smtClean="0">
                <a:solidFill>
                  <a:schemeClr val="tx1"/>
                </a:solidFill>
                <a:latin typeface="+mn-lt"/>
                <a:ea typeface="+mn-ea"/>
                <a:cs typeface="+mn-cs"/>
              </a:rPr>
              <a:t> et al, 2016) and of self-help interventions either on their own or in combination with telephone or media support (Sanders et al, 2007). According to a Cochrane review (Montgomery et al, 2006) self-help interventions can: (</a:t>
            </a:r>
            <a:r>
              <a:rPr lang="en-US" sz="1200" b="0" i="0" u="none" strike="noStrike" kern="1200" baseline="0" dirty="0" err="1" smtClean="0">
                <a:solidFill>
                  <a:schemeClr val="tx1"/>
                </a:solidFill>
                <a:latin typeface="+mn-lt"/>
                <a:ea typeface="+mn-ea"/>
                <a:cs typeface="+mn-cs"/>
              </a:rPr>
              <a:t>i</a:t>
            </a:r>
            <a:r>
              <a:rPr lang="en-US" sz="1200" b="0" i="0" u="none" strike="noStrike" kern="1200" baseline="0" dirty="0" smtClean="0">
                <a:solidFill>
                  <a:schemeClr val="tx1"/>
                </a:solidFill>
                <a:latin typeface="+mn-lt"/>
                <a:ea typeface="+mn-ea"/>
                <a:cs typeface="+mn-cs"/>
              </a:rPr>
              <a:t>) reduce the amount of time therapists have to devote to each case; (ii) increase access to the intervention; (iii) release clinician time to concentrate on more complex cases; (iv) reduce or eliminate costs, transport and timing difficulties for families.</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Future Directions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More evidence from blind studies is required before behavioral interventions can be supported as a first-line treatment for core ADHD symptoms </a:t>
            </a:r>
          </a:p>
          <a:p>
            <a:r>
              <a:rPr lang="en-US" sz="1200" b="0" i="0" u="none" strike="noStrike" kern="1200" baseline="0" dirty="0" smtClean="0">
                <a:solidFill>
                  <a:schemeClr val="tx1"/>
                </a:solidFill>
                <a:latin typeface="+mn-lt"/>
                <a:ea typeface="+mn-ea"/>
                <a:cs typeface="+mn-cs"/>
              </a:rPr>
              <a:t>Despite the many randomized controlled trials assessing school interventions in ADHD—which already show a large improvement when compared with earlier reviews (</a:t>
            </a:r>
            <a:r>
              <a:rPr lang="en-US" sz="1200" b="0" i="0" u="none" strike="noStrike" kern="1200" baseline="0" dirty="0" err="1" smtClean="0">
                <a:solidFill>
                  <a:schemeClr val="tx1"/>
                </a:solidFill>
                <a:latin typeface="+mn-lt"/>
                <a:ea typeface="+mn-ea"/>
                <a:cs typeface="+mn-cs"/>
              </a:rPr>
              <a:t>DuPaul</a:t>
            </a:r>
            <a:r>
              <a:rPr lang="en-US" sz="1200" b="0" i="0" u="none" strike="noStrike" kern="1200" baseline="0" dirty="0" smtClean="0">
                <a:solidFill>
                  <a:schemeClr val="tx1"/>
                </a:solidFill>
                <a:latin typeface="+mn-lt"/>
                <a:ea typeface="+mn-ea"/>
                <a:cs typeface="+mn-cs"/>
              </a:rPr>
              <a:t> et al, 1998)—there is a need for better designed studies (Richardson et al, 2015) </a:t>
            </a:r>
          </a:p>
          <a:p>
            <a:r>
              <a:rPr lang="en-US" sz="1200" b="0" i="0" u="none" strike="noStrike" kern="1200" baseline="0" dirty="0" smtClean="0">
                <a:solidFill>
                  <a:schemeClr val="tx1"/>
                </a:solidFill>
                <a:latin typeface="+mn-lt"/>
                <a:ea typeface="+mn-ea"/>
                <a:cs typeface="+mn-cs"/>
              </a:rPr>
              <a:t>Self-help approaches may work best within a stepped care clinical model, with self-help targeted at parents who are waiting to access face-to-face treatment. Also, self-help could be used in combination with face-to-face treatment or in a triage basis. It could be offered as an initial intervention that may be enough for some highly functioning parents or those with children with less complex problems </a:t>
            </a:r>
          </a:p>
          <a:p>
            <a:r>
              <a:rPr lang="en-US" sz="1200" b="0" i="0" u="none" strike="noStrike" kern="1200" baseline="0" dirty="0" smtClean="0">
                <a:solidFill>
                  <a:schemeClr val="tx1"/>
                </a:solidFill>
                <a:latin typeface="+mn-lt"/>
                <a:ea typeface="+mn-ea"/>
                <a:cs typeface="+mn-cs"/>
              </a:rPr>
              <a:t>More research is needed on how to engage parents in self-help interventions and to clarify who may benefit the most </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BE46673-C549-6F4B-B00B-E45BB8C71152}" type="slidenum">
              <a:rPr lang="en-US" smtClean="0"/>
              <a:t>18</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ADHD is associated with a broad range of neuropsychological impairments encompassing multiple brain networks known to underpin diverse cognitive and motivational processes (</a:t>
            </a:r>
            <a:r>
              <a:rPr lang="en-US" sz="1200" b="0" i="0" u="none" strike="noStrike" kern="1200" baseline="0" dirty="0" err="1" smtClean="0">
                <a:solidFill>
                  <a:schemeClr val="tx1"/>
                </a:solidFill>
                <a:latin typeface="+mn-lt"/>
                <a:ea typeface="+mn-ea"/>
                <a:cs typeface="+mn-cs"/>
              </a:rPr>
              <a:t>Willcutt</a:t>
            </a:r>
            <a:r>
              <a:rPr lang="en-US" sz="1200" b="0" i="0" u="none" strike="noStrike" kern="1200" baseline="0" dirty="0" smtClean="0">
                <a:solidFill>
                  <a:schemeClr val="tx1"/>
                </a:solidFill>
                <a:latin typeface="+mn-lt"/>
                <a:ea typeface="+mn-ea"/>
                <a:cs typeface="+mn-cs"/>
              </a:rPr>
              <a:t> et al, 2008). There has been an increasing interest in, and use of, computer-based cognitive training as a treatment for ADHD with different approaches used to target different neuropsychological deficits (i.e., working memory, attention, inhibition). Cognitive training is grounded on the notion of neural plasticity and the reorganization of brain structure and function in patients experiencing lesion-based deficits and cognitive impairments (</a:t>
            </a:r>
            <a:r>
              <a:rPr lang="en-US" sz="1200" b="0" i="0" u="none" strike="noStrike" kern="1200" baseline="0" dirty="0" err="1" smtClean="0">
                <a:solidFill>
                  <a:schemeClr val="tx1"/>
                </a:solidFill>
                <a:latin typeface="+mn-lt"/>
                <a:ea typeface="+mn-ea"/>
                <a:cs typeface="+mn-cs"/>
              </a:rPr>
              <a:t>Jolles</a:t>
            </a:r>
            <a:r>
              <a:rPr lang="en-US" sz="1200" b="0" i="0" u="none" strike="noStrike" kern="1200" baseline="0" dirty="0" smtClean="0">
                <a:solidFill>
                  <a:schemeClr val="tx1"/>
                </a:solidFill>
                <a:latin typeface="+mn-lt"/>
                <a:ea typeface="+mn-ea"/>
                <a:cs typeface="+mn-cs"/>
              </a:rPr>
              <a:t> &amp; Crone, 2012; Willis &amp; </a:t>
            </a:r>
            <a:r>
              <a:rPr lang="en-US" sz="1200" b="0" i="0" u="none" strike="noStrike" kern="1200" baseline="0" dirty="0" err="1" smtClean="0">
                <a:solidFill>
                  <a:schemeClr val="tx1"/>
                </a:solidFill>
                <a:latin typeface="+mn-lt"/>
                <a:ea typeface="+mn-ea"/>
                <a:cs typeface="+mn-cs"/>
              </a:rPr>
              <a:t>Schaie</a:t>
            </a:r>
            <a:r>
              <a:rPr lang="en-US" sz="1200" b="0" i="0" u="none" strike="noStrike" kern="1200" baseline="0" dirty="0" smtClean="0">
                <a:solidFill>
                  <a:schemeClr val="tx1"/>
                </a:solidFill>
                <a:latin typeface="+mn-lt"/>
                <a:ea typeface="+mn-ea"/>
                <a:cs typeface="+mn-cs"/>
              </a:rPr>
              <a:t>, 2009). Models rely on the assumptions that particular neuropsychological deficits mediate ADHD pathogenesis, and that repeatedly loading a limited cognitive resource would eventually lead to its strengthening and improved functioning. However, specific </a:t>
            </a:r>
            <a:r>
              <a:rPr lang="en-US" sz="1200" b="0" i="0" u="none" strike="noStrike" kern="1200" baseline="0" dirty="0" err="1" smtClean="0">
                <a:solidFill>
                  <a:schemeClr val="tx1"/>
                </a:solidFill>
                <a:latin typeface="+mn-lt"/>
                <a:ea typeface="+mn-ea"/>
                <a:cs typeface="+mn-cs"/>
              </a:rPr>
              <a:t>neurobiologic</a:t>
            </a:r>
            <a:r>
              <a:rPr lang="en-US" sz="1200" b="0" i="0" u="none" strike="noStrike" kern="1200" baseline="0" dirty="0" smtClean="0">
                <a:solidFill>
                  <a:schemeClr val="tx1"/>
                </a:solidFill>
                <a:latin typeface="+mn-lt"/>
                <a:ea typeface="+mn-ea"/>
                <a:cs typeface="+mn-cs"/>
              </a:rPr>
              <a:t> models of the effects of cognitive training strategies used with ADHD patients are lacking.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Cognitive training for ADHD is typically delivered using computers. Training sessions may be conducted at school, home, or in the clinic. The duration of each session, number, and frequency vary according to the specific protocol employed—they typically involve a large number of sessions spread over several weeks. The difficulty level is automatically adjusted by the software on a session by session basis to match the improving working memory of the subject on each task, to drive learners to increasingly higher levels of performance as training proceeds. This includes an individualized reward schedule. Table D.1.1.2 lists commonly used, computerized cognitive training programs.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first controlled trial that examined the benefits of cognitive training for ADHD was reported by </a:t>
            </a:r>
            <a:r>
              <a:rPr lang="en-US" sz="1200" b="0" i="0" u="none" strike="noStrike" kern="1200" baseline="0" dirty="0" err="1" smtClean="0">
                <a:solidFill>
                  <a:schemeClr val="tx1"/>
                </a:solidFill>
                <a:latin typeface="+mn-lt"/>
                <a:ea typeface="+mn-ea"/>
                <a:cs typeface="+mn-cs"/>
              </a:rPr>
              <a:t>Klingberg</a:t>
            </a:r>
            <a:r>
              <a:rPr lang="en-US" sz="1200" b="0" i="0" u="none" strike="noStrike" kern="1200" baseline="0" dirty="0" smtClean="0">
                <a:solidFill>
                  <a:schemeClr val="tx1"/>
                </a:solidFill>
                <a:latin typeface="+mn-lt"/>
                <a:ea typeface="+mn-ea"/>
                <a:cs typeface="+mn-cs"/>
              </a:rPr>
              <a:t> and colleagues (2005). They reported a large positive effect on parent ratings of ADHD but this did not generalize to teacher ratings. The meta-analysis by </a:t>
            </a:r>
            <a:r>
              <a:rPr lang="en-US" sz="1200" b="0" i="0" u="none" strike="noStrike" kern="1200" baseline="0" dirty="0" err="1" smtClean="0">
                <a:solidFill>
                  <a:schemeClr val="tx1"/>
                </a:solidFill>
                <a:latin typeface="+mn-lt"/>
                <a:ea typeface="+mn-ea"/>
                <a:cs typeface="+mn-cs"/>
              </a:rPr>
              <a:t>Sonuga-Barke</a:t>
            </a:r>
            <a:r>
              <a:rPr lang="en-US" sz="1200" b="0" i="0" u="none" strike="noStrike" kern="1200" baseline="0" dirty="0" smtClean="0">
                <a:solidFill>
                  <a:schemeClr val="tx1"/>
                </a:solidFill>
                <a:latin typeface="+mn-lt"/>
                <a:ea typeface="+mn-ea"/>
                <a:cs typeface="+mn-cs"/>
              </a:rPr>
              <a:t> et al (2013) reported data from 126 participants and 123 controls. Overall, there was a moderate and significant effect in favor of the intervention by the end of treatment. However, the effect dropped substantially and became not significant when ratings by (probably) blind raters were considered. Similar results were reported in another meta-analysis (</a:t>
            </a:r>
            <a:r>
              <a:rPr lang="en-US" sz="1200" b="0" i="0" u="none" strike="noStrike" kern="1200" baseline="0" dirty="0" err="1" smtClean="0">
                <a:solidFill>
                  <a:schemeClr val="tx1"/>
                </a:solidFill>
                <a:latin typeface="+mn-lt"/>
                <a:ea typeface="+mn-ea"/>
                <a:cs typeface="+mn-cs"/>
              </a:rPr>
              <a:t>Cortese</a:t>
            </a:r>
            <a:r>
              <a:rPr lang="en-US" sz="1200" b="0" i="0" u="none" strike="noStrike" kern="1200" baseline="0" dirty="0" smtClean="0">
                <a:solidFill>
                  <a:schemeClr val="tx1"/>
                </a:solidFill>
                <a:latin typeface="+mn-lt"/>
                <a:ea typeface="+mn-ea"/>
                <a:cs typeface="+mn-cs"/>
              </a:rPr>
              <a:t> et al, 2015).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Clinical Considerations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There is no definitive evidence of the effectiveness of cognitive training in ADHD </a:t>
            </a:r>
          </a:p>
          <a:p>
            <a:r>
              <a:rPr lang="en-US" sz="1200" b="0" i="0" u="none" strike="noStrike" kern="1200" baseline="0" dirty="0" smtClean="0">
                <a:solidFill>
                  <a:schemeClr val="tx1"/>
                </a:solidFill>
                <a:latin typeface="+mn-lt"/>
                <a:ea typeface="+mn-ea"/>
                <a:cs typeface="+mn-cs"/>
              </a:rPr>
              <a:t>Cognitive training may improve working memory, however the impact on academic functioning is not yet determined (</a:t>
            </a:r>
            <a:r>
              <a:rPr lang="en-US" sz="1200" b="0" i="0" u="none" strike="noStrike" kern="1200" baseline="0" dirty="0" err="1" smtClean="0">
                <a:solidFill>
                  <a:schemeClr val="tx1"/>
                </a:solidFill>
                <a:latin typeface="+mn-lt"/>
                <a:ea typeface="+mn-ea"/>
                <a:cs typeface="+mn-cs"/>
              </a:rPr>
              <a:t>Cortese</a:t>
            </a:r>
            <a:r>
              <a:rPr lang="en-US" sz="1200" b="0" i="0" u="none" strike="noStrike" kern="1200" baseline="0" dirty="0" smtClean="0">
                <a:solidFill>
                  <a:schemeClr val="tx1"/>
                </a:solidFill>
                <a:latin typeface="+mn-lt"/>
                <a:ea typeface="+mn-ea"/>
                <a:cs typeface="+mn-cs"/>
              </a:rPr>
              <a:t> et al, 2015) </a:t>
            </a:r>
          </a:p>
          <a:p>
            <a:r>
              <a:rPr lang="en-US" sz="1200" b="0" i="0" u="none" strike="noStrike" kern="1200" baseline="0" dirty="0" smtClean="0">
                <a:solidFill>
                  <a:schemeClr val="tx1"/>
                </a:solidFill>
                <a:latin typeface="+mn-lt"/>
                <a:ea typeface="+mn-ea"/>
                <a:cs typeface="+mn-cs"/>
              </a:rPr>
              <a:t>Contraindications and side effect of these treatments are not well known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Future Directions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Approaches targeting multiple neuropsychological processes may optimize the transfer of effects from cognitive deficits to clinical symptoms, but this requires further research </a:t>
            </a:r>
          </a:p>
          <a:p>
            <a:r>
              <a:rPr lang="en-US" sz="1200" b="0" i="0" u="none" strike="noStrike" kern="1200" baseline="0" dirty="0" smtClean="0">
                <a:solidFill>
                  <a:schemeClr val="tx1"/>
                </a:solidFill>
                <a:latin typeface="+mn-lt"/>
                <a:ea typeface="+mn-ea"/>
                <a:cs typeface="+mn-cs"/>
              </a:rPr>
              <a:t>There is a particular need for studies examining the relative value of combining cognitive training with medication, dietary, or other psychological approaches (</a:t>
            </a:r>
            <a:r>
              <a:rPr lang="en-US" sz="1200" b="0" i="0" u="none" strike="noStrike" kern="1200" baseline="0" dirty="0" err="1" smtClean="0">
                <a:solidFill>
                  <a:schemeClr val="tx1"/>
                </a:solidFill>
                <a:latin typeface="+mn-lt"/>
                <a:ea typeface="+mn-ea"/>
                <a:cs typeface="+mn-cs"/>
              </a:rPr>
              <a:t>Vinogradov</a:t>
            </a:r>
            <a:r>
              <a:rPr lang="en-US" sz="1200" b="0" i="0" u="none" strike="noStrike" kern="1200" baseline="0" dirty="0" smtClean="0">
                <a:solidFill>
                  <a:schemeClr val="tx1"/>
                </a:solidFill>
                <a:latin typeface="+mn-lt"/>
                <a:ea typeface="+mn-ea"/>
                <a:cs typeface="+mn-cs"/>
              </a:rPr>
              <a:t> et al, 2012) </a:t>
            </a:r>
          </a:p>
          <a:p>
            <a:r>
              <a:rPr lang="en-US" sz="1200" b="0" i="0" u="none" strike="noStrike" kern="1200" baseline="0" dirty="0" smtClean="0">
                <a:solidFill>
                  <a:schemeClr val="tx1"/>
                </a:solidFill>
                <a:latin typeface="+mn-lt"/>
                <a:ea typeface="+mn-ea"/>
                <a:cs typeface="+mn-cs"/>
              </a:rPr>
              <a:t>Future research should explore whether cognitive training may also play a role in early intervention approaches for ADHD </a:t>
            </a:r>
          </a:p>
          <a:p>
            <a:r>
              <a:rPr lang="en-US" sz="1200" b="0" i="0" u="none" strike="noStrike" kern="1200" baseline="0" dirty="0" smtClean="0">
                <a:solidFill>
                  <a:schemeClr val="tx1"/>
                </a:solidFill>
                <a:latin typeface="+mn-lt"/>
                <a:ea typeface="+mn-ea"/>
                <a:cs typeface="+mn-cs"/>
              </a:rPr>
              <a:t>Trials in the future need to compare the response of clinical subtypes and neuropsychological sub-groups to different forms of training. </a:t>
            </a: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19</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ADHD is associated with a broad range of neuropsychological impairments encompassing multiple brain networks known to underpin diverse cognitive and motivational processes (</a:t>
            </a:r>
            <a:r>
              <a:rPr lang="en-US" sz="1200" b="0" i="0" u="none" strike="noStrike" kern="1200" baseline="0" dirty="0" err="1" smtClean="0">
                <a:solidFill>
                  <a:schemeClr val="tx1"/>
                </a:solidFill>
                <a:latin typeface="+mn-lt"/>
                <a:ea typeface="+mn-ea"/>
                <a:cs typeface="+mn-cs"/>
              </a:rPr>
              <a:t>Willcutt</a:t>
            </a:r>
            <a:r>
              <a:rPr lang="en-US" sz="1200" b="0" i="0" u="none" strike="noStrike" kern="1200" baseline="0" dirty="0" smtClean="0">
                <a:solidFill>
                  <a:schemeClr val="tx1"/>
                </a:solidFill>
                <a:latin typeface="+mn-lt"/>
                <a:ea typeface="+mn-ea"/>
                <a:cs typeface="+mn-cs"/>
              </a:rPr>
              <a:t> et al, 2008). There has been an increasing interest in, and use of, computer-based cognitive training as a treatment for ADHD with different approaches used to target different neuropsychological deficits (i.e., working memory, attention, inhibition). Cognitive training is grounded on the notion of neural plasticity and the reorganization of brain structure and function in patients experiencing lesion-based deficits and cognitive impairments (</a:t>
            </a:r>
            <a:r>
              <a:rPr lang="en-US" sz="1200" b="0" i="0" u="none" strike="noStrike" kern="1200" baseline="0" dirty="0" err="1" smtClean="0">
                <a:solidFill>
                  <a:schemeClr val="tx1"/>
                </a:solidFill>
                <a:latin typeface="+mn-lt"/>
                <a:ea typeface="+mn-ea"/>
                <a:cs typeface="+mn-cs"/>
              </a:rPr>
              <a:t>Jolles</a:t>
            </a:r>
            <a:r>
              <a:rPr lang="en-US" sz="1200" b="0" i="0" u="none" strike="noStrike" kern="1200" baseline="0" dirty="0" smtClean="0">
                <a:solidFill>
                  <a:schemeClr val="tx1"/>
                </a:solidFill>
                <a:latin typeface="+mn-lt"/>
                <a:ea typeface="+mn-ea"/>
                <a:cs typeface="+mn-cs"/>
              </a:rPr>
              <a:t> &amp; Crone, 2012; Willis &amp; </a:t>
            </a:r>
            <a:r>
              <a:rPr lang="en-US" sz="1200" b="0" i="0" u="none" strike="noStrike" kern="1200" baseline="0" dirty="0" err="1" smtClean="0">
                <a:solidFill>
                  <a:schemeClr val="tx1"/>
                </a:solidFill>
                <a:latin typeface="+mn-lt"/>
                <a:ea typeface="+mn-ea"/>
                <a:cs typeface="+mn-cs"/>
              </a:rPr>
              <a:t>Schaie</a:t>
            </a:r>
            <a:r>
              <a:rPr lang="en-US" sz="1200" b="0" i="0" u="none" strike="noStrike" kern="1200" baseline="0" dirty="0" smtClean="0">
                <a:solidFill>
                  <a:schemeClr val="tx1"/>
                </a:solidFill>
                <a:latin typeface="+mn-lt"/>
                <a:ea typeface="+mn-ea"/>
                <a:cs typeface="+mn-cs"/>
              </a:rPr>
              <a:t>, 2009). Models rely on the assumptions that particular neuropsychological deficits mediate ADHD pathogenesis, and that repeatedly loading a limited cognitive resource would eventually lead to its strengthening and improved functioning. However, specific </a:t>
            </a:r>
            <a:r>
              <a:rPr lang="en-US" sz="1200" b="0" i="0" u="none" strike="noStrike" kern="1200" baseline="0" dirty="0" err="1" smtClean="0">
                <a:solidFill>
                  <a:schemeClr val="tx1"/>
                </a:solidFill>
                <a:latin typeface="+mn-lt"/>
                <a:ea typeface="+mn-ea"/>
                <a:cs typeface="+mn-cs"/>
              </a:rPr>
              <a:t>neurobiologic</a:t>
            </a:r>
            <a:r>
              <a:rPr lang="en-US" sz="1200" b="0" i="0" u="none" strike="noStrike" kern="1200" baseline="0" dirty="0" smtClean="0">
                <a:solidFill>
                  <a:schemeClr val="tx1"/>
                </a:solidFill>
                <a:latin typeface="+mn-lt"/>
                <a:ea typeface="+mn-ea"/>
                <a:cs typeface="+mn-cs"/>
              </a:rPr>
              <a:t> models of the effects of cognitive training strategies used with ADHD patients are lacking.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Cognitive training for ADHD is typically delivered using computers. Training sessions may be conducted at school, home, or in the clinic. The duration of each session, number, and frequency vary according to the specific protocol employed—they typically involve a large number of sessions spread over several weeks. The difficulty level is automatically adjusted by the software on a session by session basis to match the improving working memory of the subject on each task, to drive learners to increasingly higher levels of performance as training proceeds. This includes an individualized reward schedule. Table D.1.1.2 lists commonly used, computerized cognitive training programs.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first controlled trial that examined the benefits of cognitive training for ADHD was reported by </a:t>
            </a:r>
            <a:r>
              <a:rPr lang="en-US" sz="1200" b="0" i="0" u="none" strike="noStrike" kern="1200" baseline="0" dirty="0" err="1" smtClean="0">
                <a:solidFill>
                  <a:schemeClr val="tx1"/>
                </a:solidFill>
                <a:latin typeface="+mn-lt"/>
                <a:ea typeface="+mn-ea"/>
                <a:cs typeface="+mn-cs"/>
              </a:rPr>
              <a:t>Klingberg</a:t>
            </a:r>
            <a:r>
              <a:rPr lang="en-US" sz="1200" b="0" i="0" u="none" strike="noStrike" kern="1200" baseline="0" dirty="0" smtClean="0">
                <a:solidFill>
                  <a:schemeClr val="tx1"/>
                </a:solidFill>
                <a:latin typeface="+mn-lt"/>
                <a:ea typeface="+mn-ea"/>
                <a:cs typeface="+mn-cs"/>
              </a:rPr>
              <a:t> and colleagues (2005). They reported a large positive effect on parent ratings of ADHD but this did not generalize to teacher ratings. The meta-analysis by </a:t>
            </a:r>
            <a:r>
              <a:rPr lang="en-US" sz="1200" b="0" i="0" u="none" strike="noStrike" kern="1200" baseline="0" dirty="0" err="1" smtClean="0">
                <a:solidFill>
                  <a:schemeClr val="tx1"/>
                </a:solidFill>
                <a:latin typeface="+mn-lt"/>
                <a:ea typeface="+mn-ea"/>
                <a:cs typeface="+mn-cs"/>
              </a:rPr>
              <a:t>Sonuga-Barke</a:t>
            </a:r>
            <a:r>
              <a:rPr lang="en-US" sz="1200" b="0" i="0" u="none" strike="noStrike" kern="1200" baseline="0" dirty="0" smtClean="0">
                <a:solidFill>
                  <a:schemeClr val="tx1"/>
                </a:solidFill>
                <a:latin typeface="+mn-lt"/>
                <a:ea typeface="+mn-ea"/>
                <a:cs typeface="+mn-cs"/>
              </a:rPr>
              <a:t> et al (2013) reported data from 126 participants and 123 controls. Overall, there was a moderate and significant effect in favor of the intervention by the end of treatment. However, the effect dropped substantially and became not significant when ratings by (probably) blind raters were considered. Similar results were reported in another meta-analysis (</a:t>
            </a:r>
            <a:r>
              <a:rPr lang="en-US" sz="1200" b="0" i="0" u="none" strike="noStrike" kern="1200" baseline="0" dirty="0" err="1" smtClean="0">
                <a:solidFill>
                  <a:schemeClr val="tx1"/>
                </a:solidFill>
                <a:latin typeface="+mn-lt"/>
                <a:ea typeface="+mn-ea"/>
                <a:cs typeface="+mn-cs"/>
              </a:rPr>
              <a:t>Cortese</a:t>
            </a:r>
            <a:r>
              <a:rPr lang="en-US" sz="1200" b="0" i="0" u="none" strike="noStrike" kern="1200" baseline="0" dirty="0" smtClean="0">
                <a:solidFill>
                  <a:schemeClr val="tx1"/>
                </a:solidFill>
                <a:latin typeface="+mn-lt"/>
                <a:ea typeface="+mn-ea"/>
                <a:cs typeface="+mn-cs"/>
              </a:rPr>
              <a:t> et al, 2015).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Clinical Considerations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There is no definitive evidence of the effectiveness of cognitive training in ADHD </a:t>
            </a:r>
          </a:p>
          <a:p>
            <a:r>
              <a:rPr lang="en-US" sz="1200" b="0" i="0" u="none" strike="noStrike" kern="1200" baseline="0" dirty="0" smtClean="0">
                <a:solidFill>
                  <a:schemeClr val="tx1"/>
                </a:solidFill>
                <a:latin typeface="+mn-lt"/>
                <a:ea typeface="+mn-ea"/>
                <a:cs typeface="+mn-cs"/>
              </a:rPr>
              <a:t>Cognitive training may improve working memory, however the impact on academic functioning is not yet determined (</a:t>
            </a:r>
            <a:r>
              <a:rPr lang="en-US" sz="1200" b="0" i="0" u="none" strike="noStrike" kern="1200" baseline="0" dirty="0" err="1" smtClean="0">
                <a:solidFill>
                  <a:schemeClr val="tx1"/>
                </a:solidFill>
                <a:latin typeface="+mn-lt"/>
                <a:ea typeface="+mn-ea"/>
                <a:cs typeface="+mn-cs"/>
              </a:rPr>
              <a:t>Cortese</a:t>
            </a:r>
            <a:r>
              <a:rPr lang="en-US" sz="1200" b="0" i="0" u="none" strike="noStrike" kern="1200" baseline="0" dirty="0" smtClean="0">
                <a:solidFill>
                  <a:schemeClr val="tx1"/>
                </a:solidFill>
                <a:latin typeface="+mn-lt"/>
                <a:ea typeface="+mn-ea"/>
                <a:cs typeface="+mn-cs"/>
              </a:rPr>
              <a:t> et al, 2015) </a:t>
            </a:r>
          </a:p>
          <a:p>
            <a:r>
              <a:rPr lang="en-US" sz="1200" b="0" i="0" u="none" strike="noStrike" kern="1200" baseline="0" dirty="0" smtClean="0">
                <a:solidFill>
                  <a:schemeClr val="tx1"/>
                </a:solidFill>
                <a:latin typeface="+mn-lt"/>
                <a:ea typeface="+mn-ea"/>
                <a:cs typeface="+mn-cs"/>
              </a:rPr>
              <a:t>Contraindications and side effect of these treatments are not well known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Future Directions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Approaches targeting multiple neuropsychological processes may optimize the transfer of effects from cognitive deficits to clinical symptoms, but this requires further research </a:t>
            </a:r>
          </a:p>
          <a:p>
            <a:r>
              <a:rPr lang="en-US" sz="1200" b="0" i="0" u="none" strike="noStrike" kern="1200" baseline="0" dirty="0" smtClean="0">
                <a:solidFill>
                  <a:schemeClr val="tx1"/>
                </a:solidFill>
                <a:latin typeface="+mn-lt"/>
                <a:ea typeface="+mn-ea"/>
                <a:cs typeface="+mn-cs"/>
              </a:rPr>
              <a:t>There is a particular need for studies examining the relative value of combining cognitive training with medication, dietary, or other psychological approaches (</a:t>
            </a:r>
            <a:r>
              <a:rPr lang="en-US" sz="1200" b="0" i="0" u="none" strike="noStrike" kern="1200" baseline="0" dirty="0" err="1" smtClean="0">
                <a:solidFill>
                  <a:schemeClr val="tx1"/>
                </a:solidFill>
                <a:latin typeface="+mn-lt"/>
                <a:ea typeface="+mn-ea"/>
                <a:cs typeface="+mn-cs"/>
              </a:rPr>
              <a:t>Vinogradov</a:t>
            </a:r>
            <a:r>
              <a:rPr lang="en-US" sz="1200" b="0" i="0" u="none" strike="noStrike" kern="1200" baseline="0" dirty="0" smtClean="0">
                <a:solidFill>
                  <a:schemeClr val="tx1"/>
                </a:solidFill>
                <a:latin typeface="+mn-lt"/>
                <a:ea typeface="+mn-ea"/>
                <a:cs typeface="+mn-cs"/>
              </a:rPr>
              <a:t> et al, 2012) </a:t>
            </a:r>
          </a:p>
          <a:p>
            <a:r>
              <a:rPr lang="en-US" sz="1200" b="0" i="0" u="none" strike="noStrike" kern="1200" baseline="0" dirty="0" smtClean="0">
                <a:solidFill>
                  <a:schemeClr val="tx1"/>
                </a:solidFill>
                <a:latin typeface="+mn-lt"/>
                <a:ea typeface="+mn-ea"/>
                <a:cs typeface="+mn-cs"/>
              </a:rPr>
              <a:t>Future research should explore whether cognitive training may also play a role in early intervention approaches for ADHD </a:t>
            </a:r>
          </a:p>
          <a:p>
            <a:r>
              <a:rPr lang="en-US" sz="1200" b="0" i="0" u="none" strike="noStrike" kern="1200" baseline="0" dirty="0" smtClean="0">
                <a:solidFill>
                  <a:schemeClr val="tx1"/>
                </a:solidFill>
                <a:latin typeface="+mn-lt"/>
                <a:ea typeface="+mn-ea"/>
                <a:cs typeface="+mn-cs"/>
              </a:rPr>
              <a:t>Trials in the future need to compare the response of clinical subtypes and neuropsychological sub-groups to different forms of training. </a:t>
            </a: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20</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err="1" smtClean="0">
                <a:solidFill>
                  <a:schemeClr val="tx1"/>
                </a:solidFill>
                <a:latin typeface="+mn-lt"/>
                <a:ea typeface="+mn-ea"/>
                <a:cs typeface="+mn-cs"/>
              </a:rPr>
              <a:t>Neurofeedback</a:t>
            </a:r>
            <a:r>
              <a:rPr lang="en-US" sz="1200" b="0" i="0" u="none" strike="noStrike" kern="1200" baseline="0" dirty="0" smtClean="0">
                <a:solidFill>
                  <a:schemeClr val="tx1"/>
                </a:solidFill>
                <a:latin typeface="+mn-lt"/>
                <a:ea typeface="+mn-ea"/>
                <a:cs typeface="+mn-cs"/>
              </a:rPr>
              <a:t> has been seen as a promising treatment for core ADHD symptoms based on the results of some controlled studies (</a:t>
            </a:r>
            <a:r>
              <a:rPr lang="en-US" sz="1200" b="0" i="0" u="none" strike="noStrike" kern="1200" baseline="0" dirty="0" err="1" smtClean="0">
                <a:solidFill>
                  <a:schemeClr val="tx1"/>
                </a:solidFill>
                <a:latin typeface="+mn-lt"/>
                <a:ea typeface="+mn-ea"/>
                <a:cs typeface="+mn-cs"/>
              </a:rPr>
              <a:t>Arns</a:t>
            </a:r>
            <a:r>
              <a:rPr lang="en-US" sz="1200" b="0" i="0" u="none" strike="noStrike" kern="1200" baseline="0" dirty="0" smtClean="0">
                <a:solidFill>
                  <a:schemeClr val="tx1"/>
                </a:solidFill>
                <a:latin typeface="+mn-lt"/>
                <a:ea typeface="+mn-ea"/>
                <a:cs typeface="+mn-cs"/>
              </a:rPr>
              <a:t> et al, 2009). The increasing acceptance of </a:t>
            </a:r>
            <a:r>
              <a:rPr lang="en-US" sz="1200" b="0" i="0" u="none" strike="noStrike" kern="1200" baseline="0" dirty="0" err="1" smtClean="0">
                <a:solidFill>
                  <a:schemeClr val="tx1"/>
                </a:solidFill>
                <a:latin typeface="+mn-lt"/>
                <a:ea typeface="+mn-ea"/>
                <a:cs typeface="+mn-cs"/>
              </a:rPr>
              <a:t>neurofeedback</a:t>
            </a:r>
            <a:r>
              <a:rPr lang="en-US" sz="1200" b="0" i="0" u="none" strike="noStrike" kern="1200" baseline="0" dirty="0" smtClean="0">
                <a:solidFill>
                  <a:schemeClr val="tx1"/>
                </a:solidFill>
                <a:latin typeface="+mn-lt"/>
                <a:ea typeface="+mn-ea"/>
                <a:cs typeface="+mn-cs"/>
              </a:rPr>
              <a:t> as a treatment for ADHD derives from observations of altered brain activation in many children with ADHD detected in EEG and imaging studies. </a:t>
            </a:r>
            <a:r>
              <a:rPr lang="en-US" sz="1200" b="0" i="0" u="none" strike="noStrike" kern="1200" baseline="0" dirty="0" err="1" smtClean="0">
                <a:solidFill>
                  <a:schemeClr val="tx1"/>
                </a:solidFill>
                <a:latin typeface="+mn-lt"/>
                <a:ea typeface="+mn-ea"/>
                <a:cs typeface="+mn-cs"/>
              </a:rPr>
              <a:t>Neurofeedback</a:t>
            </a:r>
            <a:r>
              <a:rPr lang="en-US" sz="1200" b="0" i="0" u="none" strike="noStrike" kern="1200" baseline="0" dirty="0" smtClean="0">
                <a:solidFill>
                  <a:schemeClr val="tx1"/>
                </a:solidFill>
                <a:latin typeface="+mn-lt"/>
                <a:ea typeface="+mn-ea"/>
                <a:cs typeface="+mn-cs"/>
              </a:rPr>
              <a:t> is based on the principle that the types of waves registered by EEG represent different psychological states, e.g., whether the individual is concentrating in an activity or distracted, day-dreaming. By giving real time information about the type of wave observed at any given time and rewards, children can be taught to produce the brain-wave pattern associated with concentrating on a task. This would reduce symptoms of ADHD. </a:t>
            </a:r>
          </a:p>
          <a:p>
            <a:r>
              <a:rPr lang="en-US" sz="1200" b="0" i="0" u="none" strike="noStrike" kern="1200" baseline="0" dirty="0" smtClean="0">
                <a:solidFill>
                  <a:schemeClr val="tx1"/>
                </a:solidFill>
                <a:latin typeface="+mn-lt"/>
                <a:ea typeface="+mn-ea"/>
                <a:cs typeface="+mn-cs"/>
              </a:rPr>
              <a:t>Two different protocols for treatment are available to address deviant cortical activity in ADHD children: </a:t>
            </a:r>
          </a:p>
          <a:p>
            <a:r>
              <a:rPr lang="en-US" sz="1200" b="0" i="1" u="none" strike="noStrike" kern="1200" baseline="0" dirty="0" smtClean="0">
                <a:solidFill>
                  <a:schemeClr val="tx1"/>
                </a:solidFill>
                <a:latin typeface="+mn-lt"/>
                <a:ea typeface="+mn-ea"/>
                <a:cs typeface="+mn-cs"/>
              </a:rPr>
              <a:t>EEG frequency band training</a:t>
            </a:r>
            <a:r>
              <a:rPr lang="en-US" sz="1200" b="0" i="0" u="none" strike="noStrike" kern="1200" baseline="0" dirty="0" smtClean="0">
                <a:solidFill>
                  <a:schemeClr val="tx1"/>
                </a:solidFill>
                <a:latin typeface="+mn-lt"/>
                <a:ea typeface="+mn-ea"/>
                <a:cs typeface="+mn-cs"/>
              </a:rPr>
              <a:t>, which seeks to reduce slow wave activity and increase faster (alpha wave) activity </a:t>
            </a:r>
          </a:p>
          <a:p>
            <a:r>
              <a:rPr lang="en-US" sz="1200" b="0" i="1" u="none" strike="noStrike" kern="1200" baseline="0" dirty="0" smtClean="0">
                <a:solidFill>
                  <a:schemeClr val="tx1"/>
                </a:solidFill>
                <a:latin typeface="+mn-lt"/>
                <a:ea typeface="+mn-ea"/>
                <a:cs typeface="+mn-cs"/>
              </a:rPr>
              <a:t>Event-related cortical potentials training. </a:t>
            </a:r>
            <a:r>
              <a:rPr lang="en-US" sz="1200" b="0" i="0" u="none" strike="noStrike" kern="1200" baseline="0" dirty="0" smtClean="0">
                <a:solidFill>
                  <a:schemeClr val="tx1"/>
                </a:solidFill>
                <a:latin typeface="+mn-lt"/>
                <a:ea typeface="+mn-ea"/>
                <a:cs typeface="+mn-cs"/>
              </a:rPr>
              <a:t>Event-related potentials allow the examination of electrical responses reflecting preparatory and pre-attentive processes, auditory and visual attention, frontal inhibition, and time processing. A lower amplitude, longer latency and different topography of the P300 component has been the most replicated finding in ADHD children when compared to healthy controls (Brandeis et al, 2002).The characteristics of P300 and other components of the evoked potentials have been used for </a:t>
            </a:r>
            <a:r>
              <a:rPr lang="en-US" sz="1200" b="0" i="0" u="none" strike="noStrike" kern="1200" baseline="0" dirty="0" err="1" smtClean="0">
                <a:solidFill>
                  <a:schemeClr val="tx1"/>
                </a:solidFill>
                <a:latin typeface="+mn-lt"/>
                <a:ea typeface="+mn-ea"/>
                <a:cs typeface="+mn-cs"/>
              </a:rPr>
              <a:t>neurofeedback</a:t>
            </a:r>
            <a:r>
              <a:rPr lang="en-US" sz="1200" b="0" i="0" u="none" strike="noStrike" kern="1200" baseline="0" dirty="0" smtClean="0">
                <a:solidFill>
                  <a:schemeClr val="tx1"/>
                </a:solidFill>
                <a:latin typeface="+mn-lt"/>
                <a:ea typeface="+mn-ea"/>
                <a:cs typeface="+mn-cs"/>
              </a:rPr>
              <a:t>. </a:t>
            </a:r>
          </a:p>
          <a:p>
            <a:r>
              <a:rPr lang="en-US" sz="1200" b="1" i="0" u="none" strike="noStrike" kern="1200" baseline="0" dirty="0" smtClean="0">
                <a:solidFill>
                  <a:schemeClr val="tx1"/>
                </a:solidFill>
                <a:latin typeface="+mn-lt"/>
                <a:ea typeface="+mn-ea"/>
                <a:cs typeface="+mn-cs"/>
              </a:rPr>
              <a:t>Treatment Delivery and Available Treatments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 conventional </a:t>
            </a:r>
            <a:r>
              <a:rPr lang="en-US" sz="1200" b="0" i="0" u="none" strike="noStrike" kern="1200" baseline="0" dirty="0" err="1" smtClean="0">
                <a:solidFill>
                  <a:schemeClr val="tx1"/>
                </a:solidFill>
                <a:latin typeface="+mn-lt"/>
                <a:ea typeface="+mn-ea"/>
                <a:cs typeface="+mn-cs"/>
              </a:rPr>
              <a:t>neurofeedback</a:t>
            </a:r>
            <a:r>
              <a:rPr lang="en-US" sz="1200" b="0" i="0" u="none" strike="noStrike" kern="1200" baseline="0" dirty="0" smtClean="0">
                <a:solidFill>
                  <a:schemeClr val="tx1"/>
                </a:solidFill>
                <a:latin typeface="+mn-lt"/>
                <a:ea typeface="+mn-ea"/>
                <a:cs typeface="+mn-cs"/>
              </a:rPr>
              <a:t> protocol to reduce inattention and impulsivity consists of rewarding the suppression of theta activity and enhancement of beta activity. Using visual feedback, the trainee receives a large amount of rewards throughout the training. In some programs, the cortical activity is represented by the height or speed of an object, such as a ball, a plane, or a cartoon character moving across the screen. If the EEG activity is regulated in the desired way, the object rises, falls, or advances more quickly. In other animations, the patient is asked to view a movie, or change the color of an object in the screen by generating the target brain wave activity. Successful trials are immediately rewarded by a tone, a smiley face, coins, or points. Individual parameters are adjusted throughout the course of the training to ensure positive feedback in some trials, while other trials operate without feedback in order to extend the results to the everyday life of the patient. </a:t>
            </a:r>
          </a:p>
          <a:p>
            <a:r>
              <a:rPr lang="en-US" sz="1200" b="1" i="0" u="none" strike="noStrike" kern="1200" baseline="0" dirty="0" smtClean="0">
                <a:solidFill>
                  <a:schemeClr val="tx1"/>
                </a:solidFill>
                <a:latin typeface="+mn-lt"/>
                <a:ea typeface="+mn-ea"/>
                <a:cs typeface="+mn-cs"/>
              </a:rPr>
              <a:t>Effectiveness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Several controlled studies support the short-term improvement in core symptoms, neuropsychological function, and electrophysiological correlates of ADHD achieved with </a:t>
            </a:r>
            <a:r>
              <a:rPr lang="en-US" sz="1200" b="0" i="0" u="none" strike="noStrike" kern="1200" baseline="0" dirty="0" err="1" smtClean="0">
                <a:solidFill>
                  <a:schemeClr val="tx1"/>
                </a:solidFill>
                <a:latin typeface="+mn-lt"/>
                <a:ea typeface="+mn-ea"/>
                <a:cs typeface="+mn-cs"/>
              </a:rPr>
              <a:t>neurofeedback</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Gevensleven</a:t>
            </a:r>
            <a:r>
              <a:rPr lang="en-US" sz="1200" b="0" i="0" u="none" strike="noStrike" kern="1200" baseline="0" dirty="0" smtClean="0">
                <a:solidFill>
                  <a:schemeClr val="tx1"/>
                </a:solidFill>
                <a:latin typeface="+mn-lt"/>
                <a:ea typeface="+mn-ea"/>
                <a:cs typeface="+mn-cs"/>
              </a:rPr>
              <a:t> et al, 2012; </a:t>
            </a:r>
            <a:r>
              <a:rPr lang="en-US" sz="1200" b="0" i="0" u="none" strike="noStrike" kern="1200" baseline="0" dirty="0" err="1" smtClean="0">
                <a:solidFill>
                  <a:schemeClr val="tx1"/>
                </a:solidFill>
                <a:latin typeface="+mn-lt"/>
                <a:ea typeface="+mn-ea"/>
                <a:cs typeface="+mn-cs"/>
              </a:rPr>
              <a:t>Fabiano</a:t>
            </a:r>
            <a:r>
              <a:rPr lang="en-US" sz="1200" b="0" i="0" u="none" strike="noStrike" kern="1200" baseline="0" dirty="0" smtClean="0">
                <a:solidFill>
                  <a:schemeClr val="tx1"/>
                </a:solidFill>
                <a:latin typeface="+mn-lt"/>
                <a:ea typeface="+mn-ea"/>
                <a:cs typeface="+mn-cs"/>
              </a:rPr>
              <a:t> et al, 2009; </a:t>
            </a:r>
            <a:r>
              <a:rPr lang="en-US" sz="1200" b="0" i="0" u="none" strike="noStrike" kern="1200" baseline="0" dirty="0" err="1" smtClean="0">
                <a:solidFill>
                  <a:schemeClr val="tx1"/>
                </a:solidFill>
                <a:latin typeface="+mn-lt"/>
                <a:ea typeface="+mn-ea"/>
                <a:cs typeface="+mn-cs"/>
              </a:rPr>
              <a:t>Nigg</a:t>
            </a:r>
            <a:r>
              <a:rPr lang="en-US" sz="1200" b="0" i="0" u="none" strike="noStrike" kern="1200" baseline="0" dirty="0" smtClean="0">
                <a:solidFill>
                  <a:schemeClr val="tx1"/>
                </a:solidFill>
                <a:latin typeface="+mn-lt"/>
                <a:ea typeface="+mn-ea"/>
                <a:cs typeface="+mn-cs"/>
              </a:rPr>
              <a:t> et al, 2012; </a:t>
            </a:r>
            <a:r>
              <a:rPr lang="en-US" sz="1200" b="0" i="0" u="none" strike="noStrike" kern="1200" baseline="0" dirty="0" err="1" smtClean="0">
                <a:solidFill>
                  <a:schemeClr val="tx1"/>
                </a:solidFill>
                <a:latin typeface="+mn-lt"/>
                <a:ea typeface="+mn-ea"/>
                <a:cs typeface="+mn-cs"/>
              </a:rPr>
              <a:t>Sonuga-Barke</a:t>
            </a:r>
            <a:r>
              <a:rPr lang="en-US" sz="1200" b="0" i="0" u="none" strike="noStrike" kern="1200" baseline="0" dirty="0" smtClean="0">
                <a:solidFill>
                  <a:schemeClr val="tx1"/>
                </a:solidFill>
                <a:latin typeface="+mn-lt"/>
                <a:ea typeface="+mn-ea"/>
                <a:cs typeface="+mn-cs"/>
              </a:rPr>
              <a:t> et al, 2013; </a:t>
            </a:r>
            <a:r>
              <a:rPr lang="en-US" sz="1200" b="0" i="0" u="none" strike="noStrike" kern="1200" baseline="0" dirty="0" err="1" smtClean="0">
                <a:solidFill>
                  <a:schemeClr val="tx1"/>
                </a:solidFill>
                <a:latin typeface="+mn-lt"/>
                <a:ea typeface="+mn-ea"/>
                <a:cs typeface="+mn-cs"/>
              </a:rPr>
              <a:t>Micoulaud-Franchi</a:t>
            </a:r>
            <a:r>
              <a:rPr lang="en-US" sz="1200" b="0" i="0" u="none" strike="noStrike" kern="1200" baseline="0" dirty="0" smtClean="0">
                <a:solidFill>
                  <a:schemeClr val="tx1"/>
                </a:solidFill>
                <a:latin typeface="+mn-lt"/>
                <a:ea typeface="+mn-ea"/>
                <a:cs typeface="+mn-cs"/>
              </a:rPr>
              <a:t> et al, 2014). However, a more recent meta-analysis has found no reduction in core symptoms or in any neuropsychological outcomes explored (e.g., inattention and response inhibition) (</a:t>
            </a:r>
            <a:r>
              <a:rPr lang="en-US" sz="1200" b="0" i="0" u="none" strike="noStrike" kern="1200" baseline="0" dirty="0" err="1" smtClean="0">
                <a:solidFill>
                  <a:schemeClr val="tx1"/>
                </a:solidFill>
                <a:latin typeface="+mn-lt"/>
                <a:ea typeface="+mn-ea"/>
                <a:cs typeface="+mn-cs"/>
              </a:rPr>
              <a:t>Cortese</a:t>
            </a:r>
            <a:r>
              <a:rPr lang="en-US" sz="1200" b="0" i="0" u="none" strike="noStrike" kern="1200" baseline="0" dirty="0" smtClean="0">
                <a:solidFill>
                  <a:schemeClr val="tx1"/>
                </a:solidFill>
                <a:latin typeface="+mn-lt"/>
                <a:ea typeface="+mn-ea"/>
                <a:cs typeface="+mn-cs"/>
              </a:rPr>
              <a:t> et al, in press). Results are difficult to interpret because of the weak experimental design of many studies (e.g., lack of controls, non-random allocation, or the use of non-blind measures). No differences were observed when using quantitative EEG or evoked potentials as the basis for biofeedback (</a:t>
            </a:r>
            <a:r>
              <a:rPr lang="en-US" sz="1200" b="0" i="0" u="none" strike="noStrike" kern="1200" baseline="0" dirty="0" err="1" smtClean="0">
                <a:solidFill>
                  <a:schemeClr val="tx1"/>
                </a:solidFill>
                <a:latin typeface="+mn-lt"/>
                <a:ea typeface="+mn-ea"/>
                <a:cs typeface="+mn-cs"/>
              </a:rPr>
              <a:t>Gevensleven</a:t>
            </a:r>
            <a:r>
              <a:rPr lang="en-US" sz="1200" b="0" i="0" u="none" strike="noStrike" kern="1200" baseline="0" dirty="0" smtClean="0">
                <a:solidFill>
                  <a:schemeClr val="tx1"/>
                </a:solidFill>
                <a:latin typeface="+mn-lt"/>
                <a:ea typeface="+mn-ea"/>
                <a:cs typeface="+mn-cs"/>
              </a:rPr>
              <a:t> et al, 2009). Trials that compared </a:t>
            </a:r>
            <a:r>
              <a:rPr lang="en-US" sz="1200" b="0" i="0" u="none" strike="noStrike" kern="1200" baseline="0" dirty="0" err="1" smtClean="0">
                <a:solidFill>
                  <a:schemeClr val="tx1"/>
                </a:solidFill>
                <a:latin typeface="+mn-lt"/>
                <a:ea typeface="+mn-ea"/>
                <a:cs typeface="+mn-cs"/>
              </a:rPr>
              <a:t>neurofeedback</a:t>
            </a:r>
            <a:r>
              <a:rPr lang="en-US" sz="1200" b="0" i="0" u="none" strike="noStrike" kern="1200" baseline="0" dirty="0" smtClean="0">
                <a:solidFill>
                  <a:schemeClr val="tx1"/>
                </a:solidFill>
                <a:latin typeface="+mn-lt"/>
                <a:ea typeface="+mn-ea"/>
                <a:cs typeface="+mn-cs"/>
              </a:rPr>
              <a:t> with medication alone or in combination reported conflicting results (</a:t>
            </a:r>
            <a:r>
              <a:rPr lang="en-US" sz="1200" b="0" i="0" u="none" strike="noStrike" kern="1200" baseline="0" dirty="0" err="1" smtClean="0">
                <a:solidFill>
                  <a:schemeClr val="tx1"/>
                </a:solidFill>
                <a:latin typeface="+mn-lt"/>
                <a:ea typeface="+mn-ea"/>
                <a:cs typeface="+mn-cs"/>
              </a:rPr>
              <a:t>Duric</a:t>
            </a:r>
            <a:r>
              <a:rPr lang="en-US" sz="1200" b="0" i="0" u="none" strike="noStrike" kern="1200" baseline="0" dirty="0" smtClean="0">
                <a:solidFill>
                  <a:schemeClr val="tx1"/>
                </a:solidFill>
                <a:latin typeface="+mn-lt"/>
                <a:ea typeface="+mn-ea"/>
                <a:cs typeface="+mn-cs"/>
              </a:rPr>
              <a:t> et al, 2012; </a:t>
            </a:r>
            <a:r>
              <a:rPr lang="en-US" sz="1200" b="0" i="0" u="none" strike="noStrike" kern="1200" baseline="0" dirty="0" err="1" smtClean="0">
                <a:solidFill>
                  <a:schemeClr val="tx1"/>
                </a:solidFill>
                <a:latin typeface="+mn-lt"/>
                <a:ea typeface="+mn-ea"/>
                <a:cs typeface="+mn-cs"/>
              </a:rPr>
              <a:t>Meisel</a:t>
            </a:r>
            <a:r>
              <a:rPr lang="en-US" sz="1200" b="0" i="0" u="none" strike="noStrike" kern="1200" baseline="0" dirty="0" smtClean="0">
                <a:solidFill>
                  <a:schemeClr val="tx1"/>
                </a:solidFill>
                <a:latin typeface="+mn-lt"/>
                <a:ea typeface="+mn-ea"/>
                <a:cs typeface="+mn-cs"/>
              </a:rPr>
              <a:t> et al, 2013; Li et al, 2013; </a:t>
            </a:r>
            <a:r>
              <a:rPr lang="en-US" sz="1200" b="0" i="0" u="none" strike="noStrike" kern="1200" baseline="0" dirty="0" err="1" smtClean="0">
                <a:solidFill>
                  <a:schemeClr val="tx1"/>
                </a:solidFill>
                <a:latin typeface="+mn-lt"/>
                <a:ea typeface="+mn-ea"/>
                <a:cs typeface="+mn-cs"/>
              </a:rPr>
              <a:t>Ogrim</a:t>
            </a:r>
            <a:r>
              <a:rPr lang="en-US" sz="1200" b="0" i="0" u="none" strike="noStrike" kern="1200" baseline="0" dirty="0" smtClean="0">
                <a:solidFill>
                  <a:schemeClr val="tx1"/>
                </a:solidFill>
                <a:latin typeface="+mn-lt"/>
                <a:ea typeface="+mn-ea"/>
                <a:cs typeface="+mn-cs"/>
              </a:rPr>
              <a:t> et al, 2013). </a:t>
            </a:r>
          </a:p>
          <a:p>
            <a:r>
              <a:rPr lang="en-US" sz="1200" b="1" i="0" u="none" strike="noStrike" kern="1200" baseline="0" dirty="0" smtClean="0">
                <a:solidFill>
                  <a:schemeClr val="tx1"/>
                </a:solidFill>
                <a:latin typeface="+mn-lt"/>
                <a:ea typeface="+mn-ea"/>
                <a:cs typeface="+mn-cs"/>
              </a:rPr>
              <a:t>Clinical Considerations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 number of factors might contribute to clinical response, including training intensity and number of sessions; visual imagery of the individual; parenting style; use of reinforcement techniques at home; and motivation (effort, attention, and time invested) </a:t>
            </a:r>
          </a:p>
          <a:p>
            <a:r>
              <a:rPr lang="en-US" sz="1200" b="0" i="0" u="none" strike="noStrike" kern="1200" baseline="0" dirty="0" smtClean="0">
                <a:solidFill>
                  <a:schemeClr val="tx1"/>
                </a:solidFill>
                <a:latin typeface="+mn-lt"/>
                <a:ea typeface="+mn-ea"/>
                <a:cs typeface="+mn-cs"/>
              </a:rPr>
              <a:t>Epilepsy might be a contraindication </a:t>
            </a:r>
          </a:p>
          <a:p>
            <a:r>
              <a:rPr lang="en-US" sz="1200" b="0" i="0" u="none" strike="noStrike" kern="1200" baseline="0" dirty="0" smtClean="0">
                <a:solidFill>
                  <a:schemeClr val="tx1"/>
                </a:solidFill>
                <a:latin typeface="+mn-lt"/>
                <a:ea typeface="+mn-ea"/>
                <a:cs typeface="+mn-cs"/>
              </a:rPr>
              <a:t>Potential side effects include headaches and fatigue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Future directions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question whether one training protocol is more effective than the other is not yet resolved (</a:t>
            </a:r>
            <a:r>
              <a:rPr lang="en-US" sz="1200" b="0" i="0" u="none" strike="noStrike" kern="1200" baseline="0" dirty="0" err="1" smtClean="0">
                <a:solidFill>
                  <a:schemeClr val="tx1"/>
                </a:solidFill>
                <a:latin typeface="+mn-lt"/>
                <a:ea typeface="+mn-ea"/>
                <a:cs typeface="+mn-cs"/>
              </a:rPr>
              <a:t>Holtmann</a:t>
            </a:r>
            <a:r>
              <a:rPr lang="en-US" sz="1200" b="0" i="0" u="none" strike="noStrike" kern="1200" baseline="0" dirty="0" smtClean="0">
                <a:solidFill>
                  <a:schemeClr val="tx1"/>
                </a:solidFill>
                <a:latin typeface="+mn-lt"/>
                <a:ea typeface="+mn-ea"/>
                <a:cs typeface="+mn-cs"/>
              </a:rPr>
              <a:t> et al. 2014). </a:t>
            </a:r>
          </a:p>
          <a:p>
            <a:r>
              <a:rPr lang="en-US" sz="1200" b="0" i="0" u="none" strike="noStrike" kern="1200" baseline="0" dirty="0" smtClean="0">
                <a:solidFill>
                  <a:schemeClr val="tx1"/>
                </a:solidFill>
                <a:latin typeface="+mn-lt"/>
                <a:ea typeface="+mn-ea"/>
                <a:cs typeface="+mn-cs"/>
              </a:rPr>
              <a:t>Techniques such as near-infrared spectroscopy and fMRI </a:t>
            </a:r>
            <a:r>
              <a:rPr lang="en-US" sz="1200" b="0" i="0" u="none" strike="noStrike" kern="1200" baseline="0" dirty="0" err="1" smtClean="0">
                <a:solidFill>
                  <a:schemeClr val="tx1"/>
                </a:solidFill>
                <a:latin typeface="+mn-lt"/>
                <a:ea typeface="+mn-ea"/>
                <a:cs typeface="+mn-cs"/>
              </a:rPr>
              <a:t>neurofeedback</a:t>
            </a:r>
            <a:r>
              <a:rPr lang="en-US" sz="1200" b="0" i="0" u="none" strike="noStrike" kern="1200" baseline="0" dirty="0" smtClean="0">
                <a:solidFill>
                  <a:schemeClr val="tx1"/>
                </a:solidFill>
                <a:latin typeface="+mn-lt"/>
                <a:ea typeface="+mn-ea"/>
                <a:cs typeface="+mn-cs"/>
              </a:rPr>
              <a:t> may offer advantages in terms of targeting well defined brain regions (</a:t>
            </a:r>
            <a:r>
              <a:rPr lang="en-US" sz="1200" b="0" i="0" u="none" strike="noStrike" kern="1200" baseline="0" dirty="0" err="1" smtClean="0">
                <a:solidFill>
                  <a:schemeClr val="tx1"/>
                </a:solidFill>
                <a:latin typeface="+mn-lt"/>
                <a:ea typeface="+mn-ea"/>
                <a:cs typeface="+mn-cs"/>
              </a:rPr>
              <a:t>Mihara</a:t>
            </a:r>
            <a:r>
              <a:rPr lang="en-US" sz="1200" b="0" i="0" u="none" strike="noStrike" kern="1200" baseline="0" dirty="0" smtClean="0">
                <a:solidFill>
                  <a:schemeClr val="tx1"/>
                </a:solidFill>
                <a:latin typeface="+mn-lt"/>
                <a:ea typeface="+mn-ea"/>
                <a:cs typeface="+mn-cs"/>
              </a:rPr>
              <a:t> et al, 2012). Notably, real time fMRI may additionally open the possibility of more rapid learning to regulate deep structures such as dopaminergic midbrain regions implicated in ADHD (</a:t>
            </a:r>
            <a:r>
              <a:rPr lang="en-US" sz="1200" b="0" i="0" u="none" strike="noStrike" kern="1200" baseline="0" dirty="0" err="1" smtClean="0">
                <a:solidFill>
                  <a:schemeClr val="tx1"/>
                </a:solidFill>
                <a:latin typeface="+mn-lt"/>
                <a:ea typeface="+mn-ea"/>
                <a:cs typeface="+mn-cs"/>
              </a:rPr>
              <a:t>Cortese</a:t>
            </a:r>
            <a:r>
              <a:rPr lang="en-US" sz="1200" b="0" i="0" u="none" strike="noStrike" kern="1200" baseline="0" dirty="0" smtClean="0">
                <a:solidFill>
                  <a:schemeClr val="tx1"/>
                </a:solidFill>
                <a:latin typeface="+mn-lt"/>
                <a:ea typeface="+mn-ea"/>
                <a:cs typeface="+mn-cs"/>
              </a:rPr>
              <a:t> et al, 2012). </a:t>
            </a: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21</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This chapter compliments and should be read in conjunction with Chapter D.1 of the IACAPAP Textbook. Attention-deficit/hyperactivity disorder (ADHD) is one of the most common psychiatric disorders of childhood, with an estimated prevalence of about 5% in school-age children. Core symptoms include impaired attention and/or hyperactivity/impulsivity (American Psychiatric Association, 2013). ADHD often has a chronic course with up to 65 % of affected individuals displaying impairing symptoms during adulthood (</a:t>
            </a:r>
            <a:r>
              <a:rPr lang="en-US" sz="1200" b="0" i="0" u="none" strike="noStrike" kern="1200" baseline="0" dirty="0" err="1" smtClean="0">
                <a:solidFill>
                  <a:schemeClr val="tx1"/>
                </a:solidFill>
                <a:latin typeface="+mn-lt"/>
                <a:ea typeface="+mn-ea"/>
                <a:cs typeface="+mn-cs"/>
              </a:rPr>
              <a:t>Faraone</a:t>
            </a:r>
            <a:r>
              <a:rPr lang="en-US" sz="1200" b="0" i="0" u="none" strike="noStrike" kern="1200" baseline="0" dirty="0" smtClean="0">
                <a:solidFill>
                  <a:schemeClr val="tx1"/>
                </a:solidFill>
                <a:latin typeface="+mn-lt"/>
                <a:ea typeface="+mn-ea"/>
                <a:cs typeface="+mn-cs"/>
              </a:rPr>
              <a:t> et al, 2006). ADHD is associated with high levels of both externalizing (oppositional defiant disorder and conduct disorder) and internalizing (depression and anxiety) comorbidities. ADHD impacts on in multiple domains of functioning across the lifespan, including school and work performance, social relationships, and family interactions (</a:t>
            </a:r>
            <a:r>
              <a:rPr lang="en-US" sz="1200" b="0" i="0" u="none" strike="noStrike" kern="1200" baseline="0" dirty="0" err="1" smtClean="0">
                <a:solidFill>
                  <a:schemeClr val="tx1"/>
                </a:solidFill>
                <a:latin typeface="+mn-lt"/>
                <a:ea typeface="+mn-ea"/>
                <a:cs typeface="+mn-cs"/>
              </a:rPr>
              <a:t>Faraone</a:t>
            </a:r>
            <a:r>
              <a:rPr lang="en-US" sz="1200" b="0" i="0" u="none" strike="noStrike" kern="1200" baseline="0" dirty="0" smtClean="0">
                <a:solidFill>
                  <a:schemeClr val="tx1"/>
                </a:solidFill>
                <a:latin typeface="+mn-lt"/>
                <a:ea typeface="+mn-ea"/>
                <a:cs typeface="+mn-cs"/>
              </a:rPr>
              <a:t> et al, 2006). </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4</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err="1" smtClean="0">
                <a:solidFill>
                  <a:schemeClr val="tx1"/>
                </a:solidFill>
                <a:latin typeface="+mn-lt"/>
                <a:ea typeface="+mn-ea"/>
                <a:cs typeface="+mn-cs"/>
              </a:rPr>
              <a:t>Neurofeedback</a:t>
            </a:r>
            <a:r>
              <a:rPr lang="en-US" sz="1200" b="0" i="0" u="none" strike="noStrike" kern="1200" baseline="0" dirty="0" smtClean="0">
                <a:solidFill>
                  <a:schemeClr val="tx1"/>
                </a:solidFill>
                <a:latin typeface="+mn-lt"/>
                <a:ea typeface="+mn-ea"/>
                <a:cs typeface="+mn-cs"/>
              </a:rPr>
              <a:t> has been seen as a promising treatment for core ADHD symptoms based on the results of some controlled studies (</a:t>
            </a:r>
            <a:r>
              <a:rPr lang="en-US" sz="1200" b="0" i="0" u="none" strike="noStrike" kern="1200" baseline="0" dirty="0" err="1" smtClean="0">
                <a:solidFill>
                  <a:schemeClr val="tx1"/>
                </a:solidFill>
                <a:latin typeface="+mn-lt"/>
                <a:ea typeface="+mn-ea"/>
                <a:cs typeface="+mn-cs"/>
              </a:rPr>
              <a:t>Arns</a:t>
            </a:r>
            <a:r>
              <a:rPr lang="en-US" sz="1200" b="0" i="0" u="none" strike="noStrike" kern="1200" baseline="0" dirty="0" smtClean="0">
                <a:solidFill>
                  <a:schemeClr val="tx1"/>
                </a:solidFill>
                <a:latin typeface="+mn-lt"/>
                <a:ea typeface="+mn-ea"/>
                <a:cs typeface="+mn-cs"/>
              </a:rPr>
              <a:t> et al, 2009). The increasing acceptance of </a:t>
            </a:r>
            <a:r>
              <a:rPr lang="en-US" sz="1200" b="0" i="0" u="none" strike="noStrike" kern="1200" baseline="0" dirty="0" err="1" smtClean="0">
                <a:solidFill>
                  <a:schemeClr val="tx1"/>
                </a:solidFill>
                <a:latin typeface="+mn-lt"/>
                <a:ea typeface="+mn-ea"/>
                <a:cs typeface="+mn-cs"/>
              </a:rPr>
              <a:t>neurofeedback</a:t>
            </a:r>
            <a:r>
              <a:rPr lang="en-US" sz="1200" b="0" i="0" u="none" strike="noStrike" kern="1200" baseline="0" dirty="0" smtClean="0">
                <a:solidFill>
                  <a:schemeClr val="tx1"/>
                </a:solidFill>
                <a:latin typeface="+mn-lt"/>
                <a:ea typeface="+mn-ea"/>
                <a:cs typeface="+mn-cs"/>
              </a:rPr>
              <a:t> as a treatment for ADHD derives from observations of altered brain activation in many children with ADHD detected in EEG and imaging studies. </a:t>
            </a:r>
            <a:r>
              <a:rPr lang="en-US" sz="1200" b="0" i="0" u="none" strike="noStrike" kern="1200" baseline="0" dirty="0" err="1" smtClean="0">
                <a:solidFill>
                  <a:schemeClr val="tx1"/>
                </a:solidFill>
                <a:latin typeface="+mn-lt"/>
                <a:ea typeface="+mn-ea"/>
                <a:cs typeface="+mn-cs"/>
              </a:rPr>
              <a:t>Neurofeedback</a:t>
            </a:r>
            <a:r>
              <a:rPr lang="en-US" sz="1200" b="0" i="0" u="none" strike="noStrike" kern="1200" baseline="0" dirty="0" smtClean="0">
                <a:solidFill>
                  <a:schemeClr val="tx1"/>
                </a:solidFill>
                <a:latin typeface="+mn-lt"/>
                <a:ea typeface="+mn-ea"/>
                <a:cs typeface="+mn-cs"/>
              </a:rPr>
              <a:t> is based on the principle that the types of waves registered by EEG represent different psychological states, e.g., whether the individual is concentrating in an activity or distracted, day-dreaming. By giving real time information about the type of wave observed at any given time and rewards, children can be taught to produce the brain-wave pattern associated with concentrating on a task. This would reduce symptoms of ADHD. </a:t>
            </a:r>
          </a:p>
          <a:p>
            <a:r>
              <a:rPr lang="en-US" sz="1200" b="0" i="0" u="none" strike="noStrike" kern="1200" baseline="0" dirty="0" smtClean="0">
                <a:solidFill>
                  <a:schemeClr val="tx1"/>
                </a:solidFill>
                <a:latin typeface="+mn-lt"/>
                <a:ea typeface="+mn-ea"/>
                <a:cs typeface="+mn-cs"/>
              </a:rPr>
              <a:t>Two different protocols for treatment are available to address deviant cortical activity in ADHD children: </a:t>
            </a:r>
          </a:p>
          <a:p>
            <a:r>
              <a:rPr lang="en-US" sz="1200" b="0" i="1" u="none" strike="noStrike" kern="1200" baseline="0" dirty="0" smtClean="0">
                <a:solidFill>
                  <a:schemeClr val="tx1"/>
                </a:solidFill>
                <a:latin typeface="+mn-lt"/>
                <a:ea typeface="+mn-ea"/>
                <a:cs typeface="+mn-cs"/>
              </a:rPr>
              <a:t>EEG frequency band training</a:t>
            </a:r>
            <a:r>
              <a:rPr lang="en-US" sz="1200" b="0" i="0" u="none" strike="noStrike" kern="1200" baseline="0" dirty="0" smtClean="0">
                <a:solidFill>
                  <a:schemeClr val="tx1"/>
                </a:solidFill>
                <a:latin typeface="+mn-lt"/>
                <a:ea typeface="+mn-ea"/>
                <a:cs typeface="+mn-cs"/>
              </a:rPr>
              <a:t>, which seeks to reduce slow wave activity and increase faster (alpha wave) activity </a:t>
            </a:r>
          </a:p>
          <a:p>
            <a:r>
              <a:rPr lang="en-US" sz="1200" b="0" i="1" u="none" strike="noStrike" kern="1200" baseline="0" dirty="0" smtClean="0">
                <a:solidFill>
                  <a:schemeClr val="tx1"/>
                </a:solidFill>
                <a:latin typeface="+mn-lt"/>
                <a:ea typeface="+mn-ea"/>
                <a:cs typeface="+mn-cs"/>
              </a:rPr>
              <a:t>Event-related cortical potentials training. </a:t>
            </a:r>
            <a:r>
              <a:rPr lang="en-US" sz="1200" b="0" i="0" u="none" strike="noStrike" kern="1200" baseline="0" dirty="0" smtClean="0">
                <a:solidFill>
                  <a:schemeClr val="tx1"/>
                </a:solidFill>
                <a:latin typeface="+mn-lt"/>
                <a:ea typeface="+mn-ea"/>
                <a:cs typeface="+mn-cs"/>
              </a:rPr>
              <a:t>Event-related potentials allow the examination of electrical responses reflecting preparatory and pre-attentive processes, auditory and visual attention, frontal inhibition, and time processing. A lower amplitude, longer latency and different topography of the P300 component has been the most replicated finding in ADHD children when compared to healthy controls (Brandeis et al, 2002).The characteristics of P300 and other components of the evoked potentials have been used for </a:t>
            </a:r>
            <a:r>
              <a:rPr lang="en-US" sz="1200" b="0" i="0" u="none" strike="noStrike" kern="1200" baseline="0" dirty="0" err="1" smtClean="0">
                <a:solidFill>
                  <a:schemeClr val="tx1"/>
                </a:solidFill>
                <a:latin typeface="+mn-lt"/>
                <a:ea typeface="+mn-ea"/>
                <a:cs typeface="+mn-cs"/>
              </a:rPr>
              <a:t>neurofeedback</a:t>
            </a:r>
            <a:r>
              <a:rPr lang="en-US" sz="1200" b="0" i="0" u="none" strike="noStrike" kern="1200" baseline="0" dirty="0" smtClean="0">
                <a:solidFill>
                  <a:schemeClr val="tx1"/>
                </a:solidFill>
                <a:latin typeface="+mn-lt"/>
                <a:ea typeface="+mn-ea"/>
                <a:cs typeface="+mn-cs"/>
              </a:rPr>
              <a:t>. </a:t>
            </a:r>
          </a:p>
          <a:p>
            <a:r>
              <a:rPr lang="en-US" sz="1200" b="1" i="0" u="none" strike="noStrike" kern="1200" baseline="0" dirty="0" smtClean="0">
                <a:solidFill>
                  <a:schemeClr val="tx1"/>
                </a:solidFill>
                <a:latin typeface="+mn-lt"/>
                <a:ea typeface="+mn-ea"/>
                <a:cs typeface="+mn-cs"/>
              </a:rPr>
              <a:t>Treatment Delivery and Available Treatments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 conventional </a:t>
            </a:r>
            <a:r>
              <a:rPr lang="en-US" sz="1200" b="0" i="0" u="none" strike="noStrike" kern="1200" baseline="0" dirty="0" err="1" smtClean="0">
                <a:solidFill>
                  <a:schemeClr val="tx1"/>
                </a:solidFill>
                <a:latin typeface="+mn-lt"/>
                <a:ea typeface="+mn-ea"/>
                <a:cs typeface="+mn-cs"/>
              </a:rPr>
              <a:t>neurofeedback</a:t>
            </a:r>
            <a:r>
              <a:rPr lang="en-US" sz="1200" b="0" i="0" u="none" strike="noStrike" kern="1200" baseline="0" dirty="0" smtClean="0">
                <a:solidFill>
                  <a:schemeClr val="tx1"/>
                </a:solidFill>
                <a:latin typeface="+mn-lt"/>
                <a:ea typeface="+mn-ea"/>
                <a:cs typeface="+mn-cs"/>
              </a:rPr>
              <a:t> protocol to reduce inattention and impulsivity consists of rewarding the suppression of theta activity and enhancement of beta activity. Using visual feedback, the trainee receives a large amount of rewards throughout the training. In some programs, the cortical activity is represented by the height or speed of an object, such as a ball, a plane, or a cartoon character moving across the screen. If the EEG activity is regulated in the desired way, the object rises, falls, or advances more quickly. In other animations, the patient is asked to view a movie, or change the color of an object in the screen by generating the target brain wave activity. Successful trials are immediately rewarded by a tone, a smiley face, coins, or points. Individual parameters are adjusted throughout the course of the training to ensure positive feedback in some trials, while other trials operate without feedback in order to extend the results to the everyday life of the patient. </a:t>
            </a:r>
          </a:p>
          <a:p>
            <a:r>
              <a:rPr lang="en-US" sz="1200" b="1" i="0" u="none" strike="noStrike" kern="1200" baseline="0" dirty="0" smtClean="0">
                <a:solidFill>
                  <a:schemeClr val="tx1"/>
                </a:solidFill>
                <a:latin typeface="+mn-lt"/>
                <a:ea typeface="+mn-ea"/>
                <a:cs typeface="+mn-cs"/>
              </a:rPr>
              <a:t>Effectiveness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Several controlled studies support the short-term improvement in core symptoms, neuropsychological function, and electrophysiological correlates of ADHD achieved with </a:t>
            </a:r>
            <a:r>
              <a:rPr lang="en-US" sz="1200" b="0" i="0" u="none" strike="noStrike" kern="1200" baseline="0" dirty="0" err="1" smtClean="0">
                <a:solidFill>
                  <a:schemeClr val="tx1"/>
                </a:solidFill>
                <a:latin typeface="+mn-lt"/>
                <a:ea typeface="+mn-ea"/>
                <a:cs typeface="+mn-cs"/>
              </a:rPr>
              <a:t>neurofeedback</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Gevensleven</a:t>
            </a:r>
            <a:r>
              <a:rPr lang="en-US" sz="1200" b="0" i="0" u="none" strike="noStrike" kern="1200" baseline="0" dirty="0" smtClean="0">
                <a:solidFill>
                  <a:schemeClr val="tx1"/>
                </a:solidFill>
                <a:latin typeface="+mn-lt"/>
                <a:ea typeface="+mn-ea"/>
                <a:cs typeface="+mn-cs"/>
              </a:rPr>
              <a:t> et al, 2012; </a:t>
            </a:r>
            <a:r>
              <a:rPr lang="en-US" sz="1200" b="0" i="0" u="none" strike="noStrike" kern="1200" baseline="0" dirty="0" err="1" smtClean="0">
                <a:solidFill>
                  <a:schemeClr val="tx1"/>
                </a:solidFill>
                <a:latin typeface="+mn-lt"/>
                <a:ea typeface="+mn-ea"/>
                <a:cs typeface="+mn-cs"/>
              </a:rPr>
              <a:t>Fabiano</a:t>
            </a:r>
            <a:r>
              <a:rPr lang="en-US" sz="1200" b="0" i="0" u="none" strike="noStrike" kern="1200" baseline="0" dirty="0" smtClean="0">
                <a:solidFill>
                  <a:schemeClr val="tx1"/>
                </a:solidFill>
                <a:latin typeface="+mn-lt"/>
                <a:ea typeface="+mn-ea"/>
                <a:cs typeface="+mn-cs"/>
              </a:rPr>
              <a:t> et al, 2009; </a:t>
            </a:r>
            <a:r>
              <a:rPr lang="en-US" sz="1200" b="0" i="0" u="none" strike="noStrike" kern="1200" baseline="0" dirty="0" err="1" smtClean="0">
                <a:solidFill>
                  <a:schemeClr val="tx1"/>
                </a:solidFill>
                <a:latin typeface="+mn-lt"/>
                <a:ea typeface="+mn-ea"/>
                <a:cs typeface="+mn-cs"/>
              </a:rPr>
              <a:t>Nigg</a:t>
            </a:r>
            <a:r>
              <a:rPr lang="en-US" sz="1200" b="0" i="0" u="none" strike="noStrike" kern="1200" baseline="0" dirty="0" smtClean="0">
                <a:solidFill>
                  <a:schemeClr val="tx1"/>
                </a:solidFill>
                <a:latin typeface="+mn-lt"/>
                <a:ea typeface="+mn-ea"/>
                <a:cs typeface="+mn-cs"/>
              </a:rPr>
              <a:t> et al, 2012; </a:t>
            </a:r>
            <a:r>
              <a:rPr lang="en-US" sz="1200" b="0" i="0" u="none" strike="noStrike" kern="1200" baseline="0" dirty="0" err="1" smtClean="0">
                <a:solidFill>
                  <a:schemeClr val="tx1"/>
                </a:solidFill>
                <a:latin typeface="+mn-lt"/>
                <a:ea typeface="+mn-ea"/>
                <a:cs typeface="+mn-cs"/>
              </a:rPr>
              <a:t>Sonuga-Barke</a:t>
            </a:r>
            <a:r>
              <a:rPr lang="en-US" sz="1200" b="0" i="0" u="none" strike="noStrike" kern="1200" baseline="0" dirty="0" smtClean="0">
                <a:solidFill>
                  <a:schemeClr val="tx1"/>
                </a:solidFill>
                <a:latin typeface="+mn-lt"/>
                <a:ea typeface="+mn-ea"/>
                <a:cs typeface="+mn-cs"/>
              </a:rPr>
              <a:t> et al, 2013; </a:t>
            </a:r>
            <a:r>
              <a:rPr lang="en-US" sz="1200" b="0" i="0" u="none" strike="noStrike" kern="1200" baseline="0" dirty="0" err="1" smtClean="0">
                <a:solidFill>
                  <a:schemeClr val="tx1"/>
                </a:solidFill>
                <a:latin typeface="+mn-lt"/>
                <a:ea typeface="+mn-ea"/>
                <a:cs typeface="+mn-cs"/>
              </a:rPr>
              <a:t>Micoulaud-Franchi</a:t>
            </a:r>
            <a:r>
              <a:rPr lang="en-US" sz="1200" b="0" i="0" u="none" strike="noStrike" kern="1200" baseline="0" dirty="0" smtClean="0">
                <a:solidFill>
                  <a:schemeClr val="tx1"/>
                </a:solidFill>
                <a:latin typeface="+mn-lt"/>
                <a:ea typeface="+mn-ea"/>
                <a:cs typeface="+mn-cs"/>
              </a:rPr>
              <a:t> et al, 2014). However, a more recent meta-analysis has found no reduction in core symptoms or in any neuropsychological outcomes explored (e.g., inattention and response inhibition) (</a:t>
            </a:r>
            <a:r>
              <a:rPr lang="en-US" sz="1200" b="0" i="0" u="none" strike="noStrike" kern="1200" baseline="0" dirty="0" err="1" smtClean="0">
                <a:solidFill>
                  <a:schemeClr val="tx1"/>
                </a:solidFill>
                <a:latin typeface="+mn-lt"/>
                <a:ea typeface="+mn-ea"/>
                <a:cs typeface="+mn-cs"/>
              </a:rPr>
              <a:t>Cortese</a:t>
            </a:r>
            <a:r>
              <a:rPr lang="en-US" sz="1200" b="0" i="0" u="none" strike="noStrike" kern="1200" baseline="0" dirty="0" smtClean="0">
                <a:solidFill>
                  <a:schemeClr val="tx1"/>
                </a:solidFill>
                <a:latin typeface="+mn-lt"/>
                <a:ea typeface="+mn-ea"/>
                <a:cs typeface="+mn-cs"/>
              </a:rPr>
              <a:t> et al, in press). Results are difficult to interpret because of the weak experimental design of many studies (e.g., lack of controls, non-random allocation, or the use of non-blind measures). No differences were observed when using quantitative EEG or evoked potentials as the basis for biofeedback (</a:t>
            </a:r>
            <a:r>
              <a:rPr lang="en-US" sz="1200" b="0" i="0" u="none" strike="noStrike" kern="1200" baseline="0" dirty="0" err="1" smtClean="0">
                <a:solidFill>
                  <a:schemeClr val="tx1"/>
                </a:solidFill>
                <a:latin typeface="+mn-lt"/>
                <a:ea typeface="+mn-ea"/>
                <a:cs typeface="+mn-cs"/>
              </a:rPr>
              <a:t>Gevensleven</a:t>
            </a:r>
            <a:r>
              <a:rPr lang="en-US" sz="1200" b="0" i="0" u="none" strike="noStrike" kern="1200" baseline="0" dirty="0" smtClean="0">
                <a:solidFill>
                  <a:schemeClr val="tx1"/>
                </a:solidFill>
                <a:latin typeface="+mn-lt"/>
                <a:ea typeface="+mn-ea"/>
                <a:cs typeface="+mn-cs"/>
              </a:rPr>
              <a:t> et al, 2009). Trials that compared </a:t>
            </a:r>
            <a:r>
              <a:rPr lang="en-US" sz="1200" b="0" i="0" u="none" strike="noStrike" kern="1200" baseline="0" dirty="0" err="1" smtClean="0">
                <a:solidFill>
                  <a:schemeClr val="tx1"/>
                </a:solidFill>
                <a:latin typeface="+mn-lt"/>
                <a:ea typeface="+mn-ea"/>
                <a:cs typeface="+mn-cs"/>
              </a:rPr>
              <a:t>neurofeedback</a:t>
            </a:r>
            <a:r>
              <a:rPr lang="en-US" sz="1200" b="0" i="0" u="none" strike="noStrike" kern="1200" baseline="0" dirty="0" smtClean="0">
                <a:solidFill>
                  <a:schemeClr val="tx1"/>
                </a:solidFill>
                <a:latin typeface="+mn-lt"/>
                <a:ea typeface="+mn-ea"/>
                <a:cs typeface="+mn-cs"/>
              </a:rPr>
              <a:t> with medication alone or in combination reported conflicting results (</a:t>
            </a:r>
            <a:r>
              <a:rPr lang="en-US" sz="1200" b="0" i="0" u="none" strike="noStrike" kern="1200" baseline="0" dirty="0" err="1" smtClean="0">
                <a:solidFill>
                  <a:schemeClr val="tx1"/>
                </a:solidFill>
                <a:latin typeface="+mn-lt"/>
                <a:ea typeface="+mn-ea"/>
                <a:cs typeface="+mn-cs"/>
              </a:rPr>
              <a:t>Duric</a:t>
            </a:r>
            <a:r>
              <a:rPr lang="en-US" sz="1200" b="0" i="0" u="none" strike="noStrike" kern="1200" baseline="0" dirty="0" smtClean="0">
                <a:solidFill>
                  <a:schemeClr val="tx1"/>
                </a:solidFill>
                <a:latin typeface="+mn-lt"/>
                <a:ea typeface="+mn-ea"/>
                <a:cs typeface="+mn-cs"/>
              </a:rPr>
              <a:t> et al, 2012; </a:t>
            </a:r>
            <a:r>
              <a:rPr lang="en-US" sz="1200" b="0" i="0" u="none" strike="noStrike" kern="1200" baseline="0" dirty="0" err="1" smtClean="0">
                <a:solidFill>
                  <a:schemeClr val="tx1"/>
                </a:solidFill>
                <a:latin typeface="+mn-lt"/>
                <a:ea typeface="+mn-ea"/>
                <a:cs typeface="+mn-cs"/>
              </a:rPr>
              <a:t>Meisel</a:t>
            </a:r>
            <a:r>
              <a:rPr lang="en-US" sz="1200" b="0" i="0" u="none" strike="noStrike" kern="1200" baseline="0" dirty="0" smtClean="0">
                <a:solidFill>
                  <a:schemeClr val="tx1"/>
                </a:solidFill>
                <a:latin typeface="+mn-lt"/>
                <a:ea typeface="+mn-ea"/>
                <a:cs typeface="+mn-cs"/>
              </a:rPr>
              <a:t> et al, 2013; Li et al, 2013; </a:t>
            </a:r>
            <a:r>
              <a:rPr lang="en-US" sz="1200" b="0" i="0" u="none" strike="noStrike" kern="1200" baseline="0" dirty="0" err="1" smtClean="0">
                <a:solidFill>
                  <a:schemeClr val="tx1"/>
                </a:solidFill>
                <a:latin typeface="+mn-lt"/>
                <a:ea typeface="+mn-ea"/>
                <a:cs typeface="+mn-cs"/>
              </a:rPr>
              <a:t>Ogrim</a:t>
            </a:r>
            <a:r>
              <a:rPr lang="en-US" sz="1200" b="0" i="0" u="none" strike="noStrike" kern="1200" baseline="0" dirty="0" smtClean="0">
                <a:solidFill>
                  <a:schemeClr val="tx1"/>
                </a:solidFill>
                <a:latin typeface="+mn-lt"/>
                <a:ea typeface="+mn-ea"/>
                <a:cs typeface="+mn-cs"/>
              </a:rPr>
              <a:t> et al, 2013). </a:t>
            </a:r>
          </a:p>
          <a:p>
            <a:r>
              <a:rPr lang="en-US" sz="1200" b="1" i="0" u="none" strike="noStrike" kern="1200" baseline="0" dirty="0" smtClean="0">
                <a:solidFill>
                  <a:schemeClr val="tx1"/>
                </a:solidFill>
                <a:latin typeface="+mn-lt"/>
                <a:ea typeface="+mn-ea"/>
                <a:cs typeface="+mn-cs"/>
              </a:rPr>
              <a:t>Clinical Considerations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 number of factors might contribute to clinical response, including training intensity and number of sessions; visual imagery of the individual; parenting style; use of reinforcement techniques at home; and motivation (effort, attention, and time invested) </a:t>
            </a:r>
          </a:p>
          <a:p>
            <a:r>
              <a:rPr lang="en-US" sz="1200" b="0" i="0" u="none" strike="noStrike" kern="1200" baseline="0" dirty="0" smtClean="0">
                <a:solidFill>
                  <a:schemeClr val="tx1"/>
                </a:solidFill>
                <a:latin typeface="+mn-lt"/>
                <a:ea typeface="+mn-ea"/>
                <a:cs typeface="+mn-cs"/>
              </a:rPr>
              <a:t>Epilepsy might be a contraindication </a:t>
            </a:r>
          </a:p>
          <a:p>
            <a:r>
              <a:rPr lang="en-US" sz="1200" b="0" i="0" u="none" strike="noStrike" kern="1200" baseline="0" dirty="0" smtClean="0">
                <a:solidFill>
                  <a:schemeClr val="tx1"/>
                </a:solidFill>
                <a:latin typeface="+mn-lt"/>
                <a:ea typeface="+mn-ea"/>
                <a:cs typeface="+mn-cs"/>
              </a:rPr>
              <a:t>Potential side effects include headaches and fatigue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Future directions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question whether one training protocol is more effective than the other is not yet resolved (</a:t>
            </a:r>
            <a:r>
              <a:rPr lang="en-US" sz="1200" b="0" i="0" u="none" strike="noStrike" kern="1200" baseline="0" dirty="0" err="1" smtClean="0">
                <a:solidFill>
                  <a:schemeClr val="tx1"/>
                </a:solidFill>
                <a:latin typeface="+mn-lt"/>
                <a:ea typeface="+mn-ea"/>
                <a:cs typeface="+mn-cs"/>
              </a:rPr>
              <a:t>Holtmann</a:t>
            </a:r>
            <a:r>
              <a:rPr lang="en-US" sz="1200" b="0" i="0" u="none" strike="noStrike" kern="1200" baseline="0" dirty="0" smtClean="0">
                <a:solidFill>
                  <a:schemeClr val="tx1"/>
                </a:solidFill>
                <a:latin typeface="+mn-lt"/>
                <a:ea typeface="+mn-ea"/>
                <a:cs typeface="+mn-cs"/>
              </a:rPr>
              <a:t> et al. 2014). </a:t>
            </a:r>
          </a:p>
          <a:p>
            <a:r>
              <a:rPr lang="en-US" sz="1200" b="0" i="0" u="none" strike="noStrike" kern="1200" baseline="0" dirty="0" smtClean="0">
                <a:solidFill>
                  <a:schemeClr val="tx1"/>
                </a:solidFill>
                <a:latin typeface="+mn-lt"/>
                <a:ea typeface="+mn-ea"/>
                <a:cs typeface="+mn-cs"/>
              </a:rPr>
              <a:t>Techniques such as near-infrared spectroscopy and fMRI </a:t>
            </a:r>
            <a:r>
              <a:rPr lang="en-US" sz="1200" b="0" i="0" u="none" strike="noStrike" kern="1200" baseline="0" dirty="0" err="1" smtClean="0">
                <a:solidFill>
                  <a:schemeClr val="tx1"/>
                </a:solidFill>
                <a:latin typeface="+mn-lt"/>
                <a:ea typeface="+mn-ea"/>
                <a:cs typeface="+mn-cs"/>
              </a:rPr>
              <a:t>neurofeedback</a:t>
            </a:r>
            <a:r>
              <a:rPr lang="en-US" sz="1200" b="0" i="0" u="none" strike="noStrike" kern="1200" baseline="0" dirty="0" smtClean="0">
                <a:solidFill>
                  <a:schemeClr val="tx1"/>
                </a:solidFill>
                <a:latin typeface="+mn-lt"/>
                <a:ea typeface="+mn-ea"/>
                <a:cs typeface="+mn-cs"/>
              </a:rPr>
              <a:t> may offer advantages in terms of targeting well defined brain regions (</a:t>
            </a:r>
            <a:r>
              <a:rPr lang="en-US" sz="1200" b="0" i="0" u="none" strike="noStrike" kern="1200" baseline="0" dirty="0" err="1" smtClean="0">
                <a:solidFill>
                  <a:schemeClr val="tx1"/>
                </a:solidFill>
                <a:latin typeface="+mn-lt"/>
                <a:ea typeface="+mn-ea"/>
                <a:cs typeface="+mn-cs"/>
              </a:rPr>
              <a:t>Mihara</a:t>
            </a:r>
            <a:r>
              <a:rPr lang="en-US" sz="1200" b="0" i="0" u="none" strike="noStrike" kern="1200" baseline="0" dirty="0" smtClean="0">
                <a:solidFill>
                  <a:schemeClr val="tx1"/>
                </a:solidFill>
                <a:latin typeface="+mn-lt"/>
                <a:ea typeface="+mn-ea"/>
                <a:cs typeface="+mn-cs"/>
              </a:rPr>
              <a:t> et al, 2012). Notably, real time fMRI may additionally open the possibility of more rapid learning to regulate deep structures such as dopaminergic midbrain regions implicated in ADHD (</a:t>
            </a:r>
            <a:r>
              <a:rPr lang="en-US" sz="1200" b="0" i="0" u="none" strike="noStrike" kern="1200" baseline="0" dirty="0" err="1" smtClean="0">
                <a:solidFill>
                  <a:schemeClr val="tx1"/>
                </a:solidFill>
                <a:latin typeface="+mn-lt"/>
                <a:ea typeface="+mn-ea"/>
                <a:cs typeface="+mn-cs"/>
              </a:rPr>
              <a:t>Cortese</a:t>
            </a:r>
            <a:r>
              <a:rPr lang="en-US" sz="1200" b="0" i="0" u="none" strike="noStrike" kern="1200" baseline="0" smtClean="0">
                <a:solidFill>
                  <a:schemeClr val="tx1"/>
                </a:solidFill>
                <a:latin typeface="+mn-lt"/>
                <a:ea typeface="+mn-ea"/>
                <a:cs typeface="+mn-cs"/>
              </a:rPr>
              <a:t> et al, 2012). </a:t>
            </a:r>
          </a:p>
          <a:p>
            <a:endParaRPr lang="en-US" sz="1200" b="0" i="0" u="none" strike="noStrike" kern="1200" baseline="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22</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Psychosocial treatments based on social learning and behavior modification principles have been widely used, often through parent training-based approaches. Behavioral interventions can be defined broadly as therapies using learning principles to target ADHD or ADHD-related behaviors (</a:t>
            </a:r>
            <a:r>
              <a:rPr lang="en-US" sz="1200" b="0" i="0" u="none" strike="noStrike" kern="1200" baseline="0" dirty="0" err="1" smtClean="0">
                <a:solidFill>
                  <a:schemeClr val="tx1"/>
                </a:solidFill>
                <a:latin typeface="+mn-lt"/>
                <a:ea typeface="+mn-ea"/>
                <a:cs typeface="+mn-cs"/>
              </a:rPr>
              <a:t>Sonuga-Barke</a:t>
            </a:r>
            <a:r>
              <a:rPr lang="en-US" sz="1200" b="0" i="0" u="none" strike="noStrike" kern="1200" baseline="0" dirty="0" smtClean="0">
                <a:solidFill>
                  <a:schemeClr val="tx1"/>
                </a:solidFill>
                <a:latin typeface="+mn-lt"/>
                <a:ea typeface="+mn-ea"/>
                <a:cs typeface="+mn-cs"/>
              </a:rPr>
              <a:t> et al, 2013).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Behaviorally focused treatments can be delivered by therapists, parents, or by other “facilitators” (for example teachers). Facilitators are taught to use basic operant conditioning principles—behavior is modified though positive (e.g., praise) and negative (e.g., ignoring inappropriate behavior) reinforcement—to shape more appropriate behavior in the child; this is also called “contingency management”. </a:t>
            </a:r>
          </a:p>
          <a:p>
            <a:r>
              <a:rPr lang="en-US" sz="1200" b="0" i="0" u="none" strike="noStrike" kern="1200" baseline="0" dirty="0" smtClean="0">
                <a:solidFill>
                  <a:schemeClr val="tx1"/>
                </a:solidFill>
                <a:latin typeface="+mn-lt"/>
                <a:ea typeface="+mn-ea"/>
                <a:cs typeface="+mn-cs"/>
              </a:rPr>
              <a:t>A daily report card is an example of a tool based on operant learning principles; teachers reinforce appropriate behaviors daily by giving feedback (for example by sticking stars or “</a:t>
            </a:r>
            <a:r>
              <a:rPr lang="en-US" sz="1200" b="0" i="0" u="none" strike="noStrike" kern="1200" baseline="0" dirty="0" err="1" smtClean="0">
                <a:solidFill>
                  <a:schemeClr val="tx1"/>
                </a:solidFill>
                <a:latin typeface="+mn-lt"/>
                <a:ea typeface="+mn-ea"/>
                <a:cs typeface="+mn-cs"/>
              </a:rPr>
              <a:t>smilies</a:t>
            </a:r>
            <a:r>
              <a:rPr lang="en-US" sz="1200" b="0" i="0" u="none" strike="noStrike" kern="1200" baseline="0" dirty="0" smtClean="0">
                <a:solidFill>
                  <a:schemeClr val="tx1"/>
                </a:solidFill>
                <a:latin typeface="+mn-lt"/>
                <a:ea typeface="+mn-ea"/>
                <a:cs typeface="+mn-cs"/>
              </a:rPr>
              <a:t>” on the report card) for appropriate behaviors in the school. Moreover, this tool can go between home and school facilitating interaction and communication between parents and teachers (see Figure D.1.1.2).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Another objective of these behavior-focused treatments is to reduce maladaptive behavior. To achieve this, parents and teachers are trained to use a more structured approach when dealing with a child with ADHD about everyday issues—for example, by giving clear instructions, one instruction at a time, or by providing in the morning a clear and realistic plan for the day—so that children know what is expected of them. Finally, an important aspect of these treatments is to enhance enjoyable parenting and positive interactions between parent and child, as a negative coercive cycle between parent and child often develops (Van der </a:t>
            </a:r>
            <a:r>
              <a:rPr lang="en-US" sz="1200" b="0" i="0" u="none" strike="noStrike" kern="1200" baseline="0" dirty="0" err="1" smtClean="0">
                <a:solidFill>
                  <a:schemeClr val="tx1"/>
                </a:solidFill>
                <a:latin typeface="+mn-lt"/>
                <a:ea typeface="+mn-ea"/>
                <a:cs typeface="+mn-cs"/>
              </a:rPr>
              <a:t>Oord</a:t>
            </a:r>
            <a:r>
              <a:rPr lang="en-US" sz="1200" b="0" i="0" u="none" strike="noStrike" kern="1200" baseline="0" dirty="0" smtClean="0">
                <a:solidFill>
                  <a:schemeClr val="tx1"/>
                </a:solidFill>
                <a:latin typeface="+mn-lt"/>
                <a:ea typeface="+mn-ea"/>
                <a:cs typeface="+mn-cs"/>
              </a:rPr>
              <a:t> &amp; Daley, 2015). These interventions are typically used for pre-school and primary school-aged children rather than for adolescents.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Skills-based interventions assume that individuals with ADHD have (core) deficits in certain skills (e.g., planning and organization) and seek to enhance these skills either directly with the individual or through parents and teachers (Evans et al, 2014). These interventions can be provided in the clinic (</a:t>
            </a:r>
            <a:r>
              <a:rPr lang="en-US" sz="1200" b="0" i="0" u="none" strike="noStrike" kern="1200" baseline="0" dirty="0" err="1" smtClean="0">
                <a:solidFill>
                  <a:schemeClr val="tx1"/>
                </a:solidFill>
                <a:latin typeface="+mn-lt"/>
                <a:ea typeface="+mn-ea"/>
                <a:cs typeface="+mn-cs"/>
              </a:rPr>
              <a:t>Abikoff</a:t>
            </a:r>
            <a:r>
              <a:rPr lang="en-US" sz="1200" b="0" i="0" u="none" strike="noStrike" kern="1200" baseline="0" dirty="0" smtClean="0">
                <a:solidFill>
                  <a:schemeClr val="tx1"/>
                </a:solidFill>
                <a:latin typeface="+mn-lt"/>
                <a:ea typeface="+mn-ea"/>
                <a:cs typeface="+mn-cs"/>
              </a:rPr>
              <a:t> et al, 2015; Boyer et al, 2015) or the school, mainly through after school programs (Evans et al, 2016) that focus on enhancing skills such as planning, organization, and social interaction. Skills based interventions are useful for both school-age children and adolescents.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Cognitive interventions for ADHD may also target children’s negative schemas or thoughts, based on the premise that thoughts, feelings and behaviors are interrelated and that changing one element of this triad will modify the others (</a:t>
            </a:r>
            <a:r>
              <a:rPr lang="en-US" sz="1200" b="0" i="0" u="none" strike="noStrike" kern="1200" baseline="0" dirty="0" err="1" smtClean="0">
                <a:solidFill>
                  <a:schemeClr val="tx1"/>
                </a:solidFill>
                <a:latin typeface="+mn-lt"/>
                <a:ea typeface="+mn-ea"/>
                <a:cs typeface="+mn-cs"/>
              </a:rPr>
              <a:t>Antshel</a:t>
            </a:r>
            <a:r>
              <a:rPr lang="en-US" sz="1200" b="0" i="0" u="none" strike="noStrike" kern="1200" baseline="0" dirty="0" smtClean="0">
                <a:solidFill>
                  <a:schemeClr val="tx1"/>
                </a:solidFill>
                <a:latin typeface="+mn-lt"/>
                <a:ea typeface="+mn-ea"/>
                <a:cs typeface="+mn-cs"/>
              </a:rPr>
              <a:t> &amp; </a:t>
            </a:r>
            <a:r>
              <a:rPr lang="en-US" sz="1200" b="0" i="0" u="none" strike="noStrike" kern="1200" baseline="0" dirty="0" err="1" smtClean="0">
                <a:solidFill>
                  <a:schemeClr val="tx1"/>
                </a:solidFill>
                <a:latin typeface="+mn-lt"/>
                <a:ea typeface="+mn-ea"/>
                <a:cs typeface="+mn-cs"/>
              </a:rPr>
              <a:t>Olszewski</a:t>
            </a:r>
            <a:r>
              <a:rPr lang="en-US" sz="1200" b="0" i="0" u="none" strike="noStrike" kern="1200" baseline="0" dirty="0" smtClean="0">
                <a:solidFill>
                  <a:schemeClr val="tx1"/>
                </a:solidFill>
                <a:latin typeface="+mn-lt"/>
                <a:ea typeface="+mn-ea"/>
                <a:cs typeface="+mn-cs"/>
              </a:rPr>
              <a:t>, 2014). They are typically delivered individually and are particularly useful for adolescents.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Treatment Delivery and Available Treatments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Should behavioral treatments be provided in a group or individually, at home, at school, or in a mental health service? Are there lower-cost alternatives such as self-help interventions that are effective? </a:t>
            </a:r>
          </a:p>
          <a:p>
            <a:endParaRPr lang="en-US" sz="1200" b="0" i="0" u="none" strike="noStrike" kern="1200" baseline="0" dirty="0" smtClean="0">
              <a:solidFill>
                <a:schemeClr val="tx1"/>
              </a:solidFill>
              <a:latin typeface="+mn-lt"/>
              <a:ea typeface="+mn-ea"/>
              <a:cs typeface="+mn-cs"/>
            </a:endParaRPr>
          </a:p>
          <a:p>
            <a:r>
              <a:rPr lang="en-US" sz="1200" b="1" i="1" u="none" strike="noStrike" kern="1200" baseline="0" dirty="0" smtClean="0">
                <a:solidFill>
                  <a:schemeClr val="tx1"/>
                </a:solidFill>
                <a:latin typeface="+mn-lt"/>
                <a:ea typeface="+mn-ea"/>
                <a:cs typeface="+mn-cs"/>
              </a:rPr>
              <a:t>Parent training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National Institute for Health and Clinical Excellence (2008) of the UK recommends group behaviorally-focused parent training interventions (see Chapter A.12 of the Textbook). These interventions are effective for children with, or at risk of, ADHD (Webster-Stratton et al, 2011; Jones et al, 2007), but there is no evidence to suggest that group is more effective than individual intervention. </a:t>
            </a:r>
          </a:p>
          <a:p>
            <a:r>
              <a:rPr lang="en-US" sz="1200" b="0" i="0" u="none" strike="noStrike" kern="1200" baseline="0" dirty="0" smtClean="0">
                <a:solidFill>
                  <a:schemeClr val="tx1"/>
                </a:solidFill>
                <a:latin typeface="+mn-lt"/>
                <a:ea typeface="+mn-ea"/>
                <a:cs typeface="+mn-cs"/>
              </a:rPr>
              <a:t>Parents of children with ADHD often display symptoms of ADHD themselves and may struggle with the organizational challenges of attending group-based sessions in clinic or community settings. To enhance effectiveness, treatments should be adapted to the needs of the target group, and be provided in the setting where maladaptive behavior is manifested (</a:t>
            </a:r>
            <a:r>
              <a:rPr lang="en-US" sz="1200" b="0" i="0" u="none" strike="noStrike" kern="1200" baseline="0" dirty="0" err="1" smtClean="0">
                <a:solidFill>
                  <a:schemeClr val="tx1"/>
                </a:solidFill>
                <a:latin typeface="+mn-lt"/>
                <a:ea typeface="+mn-ea"/>
                <a:cs typeface="+mn-cs"/>
              </a:rPr>
              <a:t>Kazdin</a:t>
            </a:r>
            <a:r>
              <a:rPr lang="en-US" sz="1200" b="0" i="0" u="none" strike="noStrike" kern="1200" baseline="0" dirty="0" smtClean="0">
                <a:solidFill>
                  <a:schemeClr val="tx1"/>
                </a:solidFill>
                <a:latin typeface="+mn-lt"/>
                <a:ea typeface="+mn-ea"/>
                <a:cs typeface="+mn-cs"/>
              </a:rPr>
              <a:t> &amp; </a:t>
            </a:r>
            <a:r>
              <a:rPr lang="en-US" sz="1200" b="0" i="0" u="none" strike="noStrike" kern="1200" baseline="0" dirty="0" err="1" smtClean="0">
                <a:solidFill>
                  <a:schemeClr val="tx1"/>
                </a:solidFill>
                <a:latin typeface="+mn-lt"/>
                <a:ea typeface="+mn-ea"/>
                <a:cs typeface="+mn-cs"/>
              </a:rPr>
              <a:t>Blase</a:t>
            </a:r>
            <a:r>
              <a:rPr lang="en-US" sz="1200" b="0" i="0" u="none" strike="noStrike" kern="1200" baseline="0" dirty="0" smtClean="0">
                <a:solidFill>
                  <a:schemeClr val="tx1"/>
                </a:solidFill>
                <a:latin typeface="+mn-lt"/>
                <a:ea typeface="+mn-ea"/>
                <a:cs typeface="+mn-cs"/>
              </a:rPr>
              <a:t>, 2011). An unpublished study by </a:t>
            </a:r>
            <a:r>
              <a:rPr lang="en-US" sz="1200" b="0" i="0" u="none" strike="noStrike" kern="1200" baseline="0" dirty="0" err="1" smtClean="0">
                <a:solidFill>
                  <a:schemeClr val="tx1"/>
                </a:solidFill>
                <a:latin typeface="+mn-lt"/>
                <a:ea typeface="+mn-ea"/>
                <a:cs typeface="+mn-cs"/>
              </a:rPr>
              <a:t>Sonuga-Barke</a:t>
            </a:r>
            <a:r>
              <a:rPr lang="en-US" sz="1200" b="0" i="0" u="none" strike="noStrike" kern="1200" baseline="0" dirty="0" smtClean="0">
                <a:solidFill>
                  <a:schemeClr val="tx1"/>
                </a:solidFill>
                <a:latin typeface="+mn-lt"/>
                <a:ea typeface="+mn-ea"/>
                <a:cs typeface="+mn-cs"/>
              </a:rPr>
              <a:t> et al compared the relative efficacy of an individual home-based parenting program for ADHD (New Forest Parenting Program) with a group-based parenting intervention run in the community (Incredible Years), and with treatment as usual for a large group of hard to engage and difficult to treat parents of preschool children at risk of ADHD. Results suggested no clear advantage of the home based intervention in terms of symptom severity, but the individual intervention was more cost effective. However, the individual home-based intervention was preferred by parents.</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23</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947251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Given its impact and associated burden, considerable effort has been directed at developing effective treatments. Multimodal treatments, which combine pharmacologic and </a:t>
            </a:r>
            <a:r>
              <a:rPr lang="en-US" sz="1200" b="0" i="0" u="none" strike="noStrike" kern="1200" baseline="0" dirty="0" err="1" smtClean="0">
                <a:solidFill>
                  <a:schemeClr val="tx1"/>
                </a:solidFill>
                <a:latin typeface="+mn-lt"/>
                <a:ea typeface="+mn-ea"/>
                <a:cs typeface="+mn-cs"/>
              </a:rPr>
              <a:t>psychologic</a:t>
            </a:r>
            <a:r>
              <a:rPr lang="en-US" sz="1200" b="0" i="0" u="none" strike="noStrike" kern="1200" baseline="0" dirty="0" smtClean="0">
                <a:solidFill>
                  <a:schemeClr val="tx1"/>
                </a:solidFill>
                <a:latin typeface="+mn-lt"/>
                <a:ea typeface="+mn-ea"/>
                <a:cs typeface="+mn-cs"/>
              </a:rPr>
              <a:t> approaches, are currently recommended (National Institute for Health and Clinical Excellence, 2008). ADHD medication—i.e., stimulants (e.g., </a:t>
            </a:r>
            <a:r>
              <a:rPr lang="en-US" sz="1200" b="0" i="0" u="none" strike="noStrike" kern="1200" baseline="0" dirty="0" err="1" smtClean="0">
                <a:solidFill>
                  <a:schemeClr val="tx1"/>
                </a:solidFill>
                <a:latin typeface="+mn-lt"/>
                <a:ea typeface="+mn-ea"/>
                <a:cs typeface="+mn-cs"/>
              </a:rPr>
              <a:t>methyphenidate</a:t>
            </a:r>
            <a:r>
              <a:rPr lang="en-US" sz="1200" b="0" i="0" u="none" strike="noStrike" kern="1200" baseline="0" dirty="0" smtClean="0">
                <a:solidFill>
                  <a:schemeClr val="tx1"/>
                </a:solidFill>
                <a:latin typeface="+mn-lt"/>
                <a:ea typeface="+mn-ea"/>
                <a:cs typeface="+mn-cs"/>
              </a:rPr>
              <a:t>, d-</a:t>
            </a:r>
            <a:r>
              <a:rPr lang="en-US" sz="1200" b="0" i="0" u="none" strike="noStrike" kern="1200" baseline="0" dirty="0" err="1" smtClean="0">
                <a:solidFill>
                  <a:schemeClr val="tx1"/>
                </a:solidFill>
                <a:latin typeface="+mn-lt"/>
                <a:ea typeface="+mn-ea"/>
                <a:cs typeface="+mn-cs"/>
              </a:rPr>
              <a:t>amphetemine</a:t>
            </a:r>
            <a:r>
              <a:rPr lang="en-US" sz="1200" b="0" i="0" u="none" strike="noStrike" kern="1200" baseline="0" dirty="0" smtClean="0">
                <a:solidFill>
                  <a:schemeClr val="tx1"/>
                </a:solidFill>
                <a:latin typeface="+mn-lt"/>
                <a:ea typeface="+mn-ea"/>
                <a:cs typeface="+mn-cs"/>
              </a:rPr>
              <a:t>) and non-stimulants (e.g., </a:t>
            </a:r>
            <a:r>
              <a:rPr lang="en-US" sz="1200" b="0" i="0" u="none" strike="noStrike" kern="1200" baseline="0" dirty="0" err="1" smtClean="0">
                <a:solidFill>
                  <a:schemeClr val="tx1"/>
                </a:solidFill>
                <a:latin typeface="+mn-lt"/>
                <a:ea typeface="+mn-ea"/>
                <a:cs typeface="+mn-cs"/>
              </a:rPr>
              <a:t>atomoxetine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guanfacine</a:t>
            </a:r>
            <a:r>
              <a:rPr lang="en-US" sz="1200" b="0" i="0" u="none" strike="noStrike" kern="1200" baseline="0" dirty="0" smtClean="0">
                <a:solidFill>
                  <a:schemeClr val="tx1"/>
                </a:solidFill>
                <a:latin typeface="+mn-lt"/>
                <a:ea typeface="+mn-ea"/>
                <a:cs typeface="+mn-cs"/>
              </a:rPr>
              <a:t>)—are effective in the short and medium term in randomized controlled trials in relation to core symptoms, externalizing comorbidities, and daily functioning (</a:t>
            </a:r>
            <a:r>
              <a:rPr lang="en-US" sz="1200" b="0" i="0" u="none" strike="noStrike" kern="1200" baseline="0" dirty="0" err="1" smtClean="0">
                <a:solidFill>
                  <a:schemeClr val="tx1"/>
                </a:solidFill>
                <a:latin typeface="+mn-lt"/>
                <a:ea typeface="+mn-ea"/>
                <a:cs typeface="+mn-cs"/>
              </a:rPr>
              <a:t>Faraone</a:t>
            </a:r>
            <a:r>
              <a:rPr lang="en-US" sz="1200" b="0" i="0" u="none" strike="noStrike" kern="1200" baseline="0" dirty="0" smtClean="0">
                <a:solidFill>
                  <a:schemeClr val="tx1"/>
                </a:solidFill>
                <a:latin typeface="+mn-lt"/>
                <a:ea typeface="+mn-ea"/>
                <a:cs typeface="+mn-cs"/>
              </a:rPr>
              <a:t> &amp; </a:t>
            </a:r>
            <a:r>
              <a:rPr lang="en-US" sz="1200" b="0" i="0" u="none" strike="noStrike" kern="1200" baseline="0" dirty="0" err="1" smtClean="0">
                <a:solidFill>
                  <a:schemeClr val="tx1"/>
                </a:solidFill>
                <a:latin typeface="+mn-lt"/>
                <a:ea typeface="+mn-ea"/>
                <a:cs typeface="+mn-cs"/>
              </a:rPr>
              <a:t>Buitelaar</a:t>
            </a:r>
            <a:r>
              <a:rPr lang="en-US" sz="1200" b="0" i="0" u="none" strike="noStrike" kern="1200" baseline="0" dirty="0" smtClean="0">
                <a:solidFill>
                  <a:schemeClr val="tx1"/>
                </a:solidFill>
                <a:latin typeface="+mn-lt"/>
                <a:ea typeface="+mn-ea"/>
                <a:cs typeface="+mn-cs"/>
              </a:rPr>
              <a:t>, 2010; </a:t>
            </a:r>
            <a:r>
              <a:rPr lang="en-US" sz="1200" b="0" i="0" u="none" strike="noStrike" kern="1200" baseline="0" dirty="0" err="1" smtClean="0">
                <a:solidFill>
                  <a:schemeClr val="tx1"/>
                </a:solidFill>
                <a:latin typeface="+mn-lt"/>
                <a:ea typeface="+mn-ea"/>
                <a:cs typeface="+mn-cs"/>
              </a:rPr>
              <a:t>Banaschewski</a:t>
            </a:r>
            <a:r>
              <a:rPr lang="en-US" sz="1200" b="0" i="0" u="none" strike="noStrike" kern="1200" baseline="0" dirty="0" smtClean="0">
                <a:solidFill>
                  <a:schemeClr val="tx1"/>
                </a:solidFill>
                <a:latin typeface="+mn-lt"/>
                <a:ea typeface="+mn-ea"/>
                <a:cs typeface="+mn-cs"/>
              </a:rPr>
              <a:t> et al, 2013). Medication can also reduce neuropsychological impairment: executive functions, executive and non-executive memory, reaction time, reaction time variability, response inhibition, aversion to delayed reward, and intrinsic motivation (Ni et al, 2013; </a:t>
            </a:r>
            <a:r>
              <a:rPr lang="en-US" sz="1200" b="0" i="0" u="none" strike="noStrike" kern="1200" baseline="0" dirty="0" err="1" smtClean="0">
                <a:solidFill>
                  <a:schemeClr val="tx1"/>
                </a:solidFill>
                <a:latin typeface="+mn-lt"/>
                <a:ea typeface="+mn-ea"/>
                <a:cs typeface="+mn-cs"/>
              </a:rPr>
              <a:t>Coghill</a:t>
            </a:r>
            <a:r>
              <a:rPr lang="en-US" sz="1200" b="0" i="0" u="none" strike="noStrike" kern="1200" baseline="0" dirty="0" smtClean="0">
                <a:solidFill>
                  <a:schemeClr val="tx1"/>
                </a:solidFill>
                <a:latin typeface="+mn-lt"/>
                <a:ea typeface="+mn-ea"/>
                <a:cs typeface="+mn-cs"/>
              </a:rPr>
              <a:t> et al, 2013). </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5</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Despite its proven short-term efficacy, treatment with medication has several limitations. These include (</a:t>
            </a:r>
            <a:r>
              <a:rPr lang="en-US" sz="1200" b="0" i="0" u="none" strike="noStrike" kern="1200" baseline="0" dirty="0" err="1" smtClean="0">
                <a:solidFill>
                  <a:schemeClr val="tx1"/>
                </a:solidFill>
                <a:latin typeface="+mn-lt"/>
                <a:ea typeface="+mn-ea"/>
                <a:cs typeface="+mn-cs"/>
              </a:rPr>
              <a:t>Sonuga-Barke</a:t>
            </a:r>
            <a:r>
              <a:rPr lang="en-US" sz="1200" b="0" i="0" u="none" strike="noStrike" kern="1200" baseline="0" dirty="0" smtClean="0">
                <a:solidFill>
                  <a:schemeClr val="tx1"/>
                </a:solidFill>
                <a:latin typeface="+mn-lt"/>
                <a:ea typeface="+mn-ea"/>
                <a:cs typeface="+mn-cs"/>
              </a:rPr>
              <a:t> et al, 2013): </a:t>
            </a:r>
          </a:p>
          <a:p>
            <a:r>
              <a:rPr lang="en-US" sz="1200" b="0" i="0" u="none" strike="noStrike" kern="1200" baseline="0" dirty="0" smtClean="0">
                <a:solidFill>
                  <a:schemeClr val="tx1"/>
                </a:solidFill>
                <a:latin typeface="+mn-lt"/>
                <a:ea typeface="+mn-ea"/>
                <a:cs typeface="+mn-cs"/>
              </a:rPr>
              <a:t>Partial or no-response in a proportion of cases </a:t>
            </a:r>
          </a:p>
          <a:p>
            <a:r>
              <a:rPr lang="en-US" sz="1200" b="0" i="0" u="none" strike="noStrike" kern="1200" baseline="0" dirty="0" smtClean="0">
                <a:solidFill>
                  <a:schemeClr val="tx1"/>
                </a:solidFill>
                <a:latin typeface="+mn-lt"/>
                <a:ea typeface="+mn-ea"/>
                <a:cs typeface="+mn-cs"/>
              </a:rPr>
              <a:t>Adverse effects </a:t>
            </a:r>
          </a:p>
          <a:p>
            <a:r>
              <a:rPr lang="en-US" sz="1200" b="0" i="0" u="none" strike="noStrike" kern="1200" baseline="0" dirty="0" smtClean="0">
                <a:solidFill>
                  <a:schemeClr val="tx1"/>
                </a:solidFill>
                <a:latin typeface="+mn-lt"/>
                <a:ea typeface="+mn-ea"/>
                <a:cs typeface="+mn-cs"/>
              </a:rPr>
              <a:t>Questionable long term benefits and costs </a:t>
            </a:r>
          </a:p>
          <a:p>
            <a:r>
              <a:rPr lang="en-US" sz="1200" b="0" i="0" u="none" strike="noStrike" kern="1200" baseline="0" dirty="0" smtClean="0">
                <a:solidFill>
                  <a:schemeClr val="tx1"/>
                </a:solidFill>
                <a:latin typeface="+mn-lt"/>
                <a:ea typeface="+mn-ea"/>
                <a:cs typeface="+mn-cs"/>
              </a:rPr>
              <a:t>Poor adherence, and </a:t>
            </a:r>
          </a:p>
          <a:p>
            <a:r>
              <a:rPr lang="en-US" sz="1200" b="0" i="0" u="none" strike="noStrike" kern="1200" baseline="0" dirty="0" smtClean="0">
                <a:solidFill>
                  <a:schemeClr val="tx1"/>
                </a:solidFill>
                <a:latin typeface="+mn-lt"/>
                <a:ea typeface="+mn-ea"/>
                <a:cs typeface="+mn-cs"/>
              </a:rPr>
              <a:t>Negative attitudes of patients, parents, or clinicians to medication. </a:t>
            </a:r>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6</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Limitations of existing pharmacologic treatments highlight the need for therapeutic innovation to develop effective non-pharmacologic interventions that improve short and long term outcomes in core symptom domains, neuropsychological deficits and, more generally, in the pattern of impairment (Graham et al, 2011; </a:t>
            </a:r>
            <a:r>
              <a:rPr lang="en-US" sz="1200" b="0" i="0" u="none" strike="noStrike" kern="1200" baseline="0" dirty="0" err="1" smtClean="0">
                <a:solidFill>
                  <a:schemeClr val="tx1"/>
                </a:solidFill>
                <a:latin typeface="+mn-lt"/>
                <a:ea typeface="+mn-ea"/>
                <a:cs typeface="+mn-cs"/>
              </a:rPr>
              <a:t>Cortese</a:t>
            </a:r>
            <a:r>
              <a:rPr lang="en-US" sz="1200" b="0" i="0" u="none" strike="noStrike" kern="1200" baseline="0" dirty="0" smtClean="0">
                <a:solidFill>
                  <a:schemeClr val="tx1"/>
                </a:solidFill>
                <a:latin typeface="+mn-lt"/>
                <a:ea typeface="+mn-ea"/>
                <a:cs typeface="+mn-cs"/>
              </a:rPr>
              <a:t> et al, 2013). To date, a variety of non-pharmacological interventions are available to treat ADHD including </a:t>
            </a:r>
            <a:r>
              <a:rPr lang="en-US" sz="1200" b="0" i="0" u="none" strike="noStrike" kern="1200" baseline="0" dirty="0" err="1" smtClean="0">
                <a:solidFill>
                  <a:schemeClr val="tx1"/>
                </a:solidFill>
                <a:latin typeface="+mn-lt"/>
                <a:ea typeface="+mn-ea"/>
                <a:cs typeface="+mn-cs"/>
              </a:rPr>
              <a:t>psychologic</a:t>
            </a:r>
            <a:r>
              <a:rPr lang="en-US" sz="1200" b="0" i="0" u="none" strike="noStrike" kern="1200" baseline="0" dirty="0" smtClean="0">
                <a:solidFill>
                  <a:schemeClr val="tx1"/>
                </a:solidFill>
                <a:latin typeface="+mn-lt"/>
                <a:ea typeface="+mn-ea"/>
                <a:cs typeface="+mn-cs"/>
              </a:rPr>
              <a:t> treatments and dietary approaches. Effectiveness of some of these therapies has been partly supported by several systematic reviews and meta-analyses. However, some of these studies have significant methodological shortcomings—for example, by including non-randomized designs, non-ADHD samples, or non-ADHD outcomes—not allowing firm conclusions to be drawn (</a:t>
            </a:r>
            <a:r>
              <a:rPr lang="en-US" sz="1200" b="0" i="0" u="none" strike="noStrike" kern="1200" baseline="0" dirty="0" err="1" smtClean="0">
                <a:solidFill>
                  <a:schemeClr val="tx1"/>
                </a:solidFill>
                <a:latin typeface="+mn-lt"/>
                <a:ea typeface="+mn-ea"/>
                <a:cs typeface="+mn-cs"/>
              </a:rPr>
              <a:t>Arns</a:t>
            </a:r>
            <a:r>
              <a:rPr lang="en-US" sz="1200" b="0" i="0" u="none" strike="noStrike" kern="1200" baseline="0" dirty="0" smtClean="0">
                <a:solidFill>
                  <a:schemeClr val="tx1"/>
                </a:solidFill>
                <a:latin typeface="+mn-lt"/>
                <a:ea typeface="+mn-ea"/>
                <a:cs typeface="+mn-cs"/>
              </a:rPr>
              <a:t> et al, 2009; </a:t>
            </a:r>
            <a:r>
              <a:rPr lang="en-US" sz="1200" b="0" i="0" u="none" strike="noStrike" kern="1200" baseline="0" dirty="0" err="1" smtClean="0">
                <a:solidFill>
                  <a:schemeClr val="tx1"/>
                </a:solidFill>
                <a:latin typeface="+mn-lt"/>
                <a:ea typeface="+mn-ea"/>
                <a:cs typeface="+mn-cs"/>
              </a:rPr>
              <a:t>Fabiano</a:t>
            </a:r>
            <a:r>
              <a:rPr lang="en-US" sz="1200" b="0" i="0" u="none" strike="noStrike" kern="1200" baseline="0" dirty="0" smtClean="0">
                <a:solidFill>
                  <a:schemeClr val="tx1"/>
                </a:solidFill>
                <a:latin typeface="+mn-lt"/>
                <a:ea typeface="+mn-ea"/>
                <a:cs typeface="+mn-cs"/>
              </a:rPr>
              <a:t> et al, 2009; Bloch &amp; </a:t>
            </a:r>
            <a:r>
              <a:rPr lang="en-US" sz="1200" b="0" i="0" u="none" strike="noStrike" kern="1200" baseline="0" dirty="0" err="1" smtClean="0">
                <a:solidFill>
                  <a:schemeClr val="tx1"/>
                </a:solidFill>
                <a:latin typeface="+mn-lt"/>
                <a:ea typeface="+mn-ea"/>
                <a:cs typeface="+mn-cs"/>
              </a:rPr>
              <a:t>Qawasmi</a:t>
            </a:r>
            <a:r>
              <a:rPr lang="en-US" sz="1200" b="0" i="0" u="none" strike="noStrike" kern="1200" baseline="0" dirty="0" smtClean="0">
                <a:solidFill>
                  <a:schemeClr val="tx1"/>
                </a:solidFill>
                <a:latin typeface="+mn-lt"/>
                <a:ea typeface="+mn-ea"/>
                <a:cs typeface="+mn-cs"/>
              </a:rPr>
              <a:t>, 2011; </a:t>
            </a:r>
            <a:r>
              <a:rPr lang="en-US" sz="1200" b="0" i="0" u="none" strike="noStrike" kern="1200" baseline="0" dirty="0" err="1" smtClean="0">
                <a:solidFill>
                  <a:schemeClr val="tx1"/>
                </a:solidFill>
                <a:latin typeface="+mn-lt"/>
                <a:ea typeface="+mn-ea"/>
                <a:cs typeface="+mn-cs"/>
              </a:rPr>
              <a:t>Nigg</a:t>
            </a:r>
            <a:r>
              <a:rPr lang="en-US" sz="1200" b="0" i="0" u="none" strike="noStrike" kern="1200" baseline="0" dirty="0" smtClean="0">
                <a:solidFill>
                  <a:schemeClr val="tx1"/>
                </a:solidFill>
                <a:latin typeface="+mn-lt"/>
                <a:ea typeface="+mn-ea"/>
                <a:cs typeface="+mn-cs"/>
              </a:rPr>
              <a:t> et al, 2012).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this chapter we describe commonly available non-pharmacologic approaches, their rationale, delivery, evidence of effectiveness, clinical considerations, and future directions for research and practice. It is important to note that our findings </a:t>
            </a:r>
            <a:r>
              <a:rPr lang="en-US" sz="1200" b="0" i="1" u="none" strike="noStrike" kern="1200" baseline="0" dirty="0" smtClean="0">
                <a:solidFill>
                  <a:schemeClr val="tx1"/>
                </a:solidFill>
                <a:latin typeface="+mn-lt"/>
                <a:ea typeface="+mn-ea"/>
                <a:cs typeface="+mn-cs"/>
              </a:rPr>
              <a:t>do not </a:t>
            </a:r>
            <a:r>
              <a:rPr lang="en-US" sz="1200" b="0" i="0" u="none" strike="noStrike" kern="1200" baseline="0" dirty="0" smtClean="0">
                <a:solidFill>
                  <a:schemeClr val="tx1"/>
                </a:solidFill>
                <a:latin typeface="+mn-lt"/>
                <a:ea typeface="+mn-ea"/>
                <a:cs typeface="+mn-cs"/>
              </a:rPr>
              <a:t>imply recommendation for their use. </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7</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Benjamin F Feingold MD (1899, 1982) was a US pediatrician who proposed that salicylates and food additives, such as artificial colors and artificial flavors, cause hyperactivity in children. Eliminating these foods (Feingold diet) would be expected to reduce hyperactivity.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There is increasing interest in the relationship between lifestyle, diet and mental health. For example, a report from a prospective birth cohort study described a significant association between a “Western” dietary pattern—high in fat, refined sugars, and sodium, and low in fiber, </a:t>
            </a:r>
            <a:r>
              <a:rPr lang="en-US" sz="1200" b="0" i="0" u="none" strike="noStrike" kern="1200" baseline="0" dirty="0" err="1" smtClean="0">
                <a:solidFill>
                  <a:schemeClr val="tx1"/>
                </a:solidFill>
                <a:latin typeface="+mn-lt"/>
                <a:ea typeface="+mn-ea"/>
                <a:cs typeface="+mn-cs"/>
              </a:rPr>
              <a:t>folate</a:t>
            </a:r>
            <a:r>
              <a:rPr lang="en-US" sz="1200" b="0" i="0" u="none" strike="noStrike" kern="1200" baseline="0" dirty="0" smtClean="0">
                <a:solidFill>
                  <a:schemeClr val="tx1"/>
                </a:solidFill>
                <a:latin typeface="+mn-lt"/>
                <a:ea typeface="+mn-ea"/>
                <a:cs typeface="+mn-cs"/>
              </a:rPr>
              <a:t>, and omega-3 fatty acids—and ADHD (Howard et al, 2011). This section focuses on four dietary interventions—exclusion of artificial colors and preservatives; restrictive elimination diets/</a:t>
            </a:r>
            <a:r>
              <a:rPr lang="en-US" sz="1200" b="0" i="0" u="none" strike="noStrike" kern="1200" baseline="0" dirty="0" err="1" smtClean="0">
                <a:solidFill>
                  <a:schemeClr val="tx1"/>
                </a:solidFill>
                <a:latin typeface="+mn-lt"/>
                <a:ea typeface="+mn-ea"/>
                <a:cs typeface="+mn-cs"/>
              </a:rPr>
              <a:t>oligo</a:t>
            </a:r>
            <a:r>
              <a:rPr lang="en-US" sz="1200" b="0" i="0" u="none" strike="noStrike" kern="1200" baseline="0" dirty="0" smtClean="0">
                <a:solidFill>
                  <a:schemeClr val="tx1"/>
                </a:solidFill>
                <a:latin typeface="+mn-lt"/>
                <a:ea typeface="+mn-ea"/>
                <a:cs typeface="+mn-cs"/>
              </a:rPr>
              <a:t>-antigenic diets; supplementation with omega-3 fatty acids; supplementation with vitamins and micronutrients—and their clinical relevance for ADHD.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ARTIFICIAL FOOD COLORS AND PRESERVATIVES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Feingold was the first to suggest that allergy to food color additives, synthetic flavors, and food preservatives could lead to an increase in ADHD symptoms (Feingold, 1985). He based this on observations that salicylates could not only cause asthma or eczema but also behavioral reactions, such as an increase of hyperkinetic behavior, in some patients. Hence, he proposed a diet free of foods with natural salicylates and synthetic colors and flavors. The supposed mechanism could be either an allergic reaction or hypersensitivity to salicylates and related substances.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Treatment Delivery and Available Treatments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Feingold program is a form of elimination diet where foods containing certain additives are replaced with foods free of those additives. When starting the program, certain foods and non-food items containing aspirin-like chemicals called salicylates are eliminated and later tested for tolerance. These foods include: </a:t>
            </a:r>
          </a:p>
          <a:p>
            <a:r>
              <a:rPr lang="en-US" sz="1200" b="0" i="0" u="none" strike="noStrike" kern="1200" baseline="0" dirty="0" smtClean="0">
                <a:solidFill>
                  <a:schemeClr val="tx1"/>
                </a:solidFill>
                <a:latin typeface="+mn-lt"/>
                <a:ea typeface="+mn-ea"/>
                <a:cs typeface="+mn-cs"/>
              </a:rPr>
              <a:t>Artificial colorings (e.g., petrochemical dyes) </a:t>
            </a:r>
          </a:p>
          <a:p>
            <a:r>
              <a:rPr lang="en-US" sz="1200" b="0" i="0" u="none" strike="noStrike" kern="1200" baseline="0" dirty="0" smtClean="0">
                <a:solidFill>
                  <a:schemeClr val="tx1"/>
                </a:solidFill>
                <a:latin typeface="+mn-lt"/>
                <a:ea typeface="+mn-ea"/>
                <a:cs typeface="+mn-cs"/>
              </a:rPr>
              <a:t>Artificial flavors and fragrances </a:t>
            </a:r>
          </a:p>
          <a:p>
            <a:r>
              <a:rPr lang="en-US" sz="1200" b="0" i="0" u="none" strike="noStrike" kern="1200" baseline="0" dirty="0" smtClean="0">
                <a:solidFill>
                  <a:schemeClr val="tx1"/>
                </a:solidFill>
                <a:latin typeface="+mn-lt"/>
                <a:ea typeface="+mn-ea"/>
                <a:cs typeface="+mn-cs"/>
              </a:rPr>
              <a:t>Three preservatives </a:t>
            </a:r>
          </a:p>
          <a:p>
            <a:r>
              <a:rPr lang="en-US" sz="1200" b="0" i="0" u="none" strike="noStrike" kern="1200" baseline="0" dirty="0" smtClean="0">
                <a:solidFill>
                  <a:schemeClr val="tx1"/>
                </a:solidFill>
                <a:latin typeface="+mn-lt"/>
                <a:ea typeface="+mn-ea"/>
                <a:cs typeface="+mn-cs"/>
              </a:rPr>
              <a:t>Artificial sweeteners </a:t>
            </a:r>
          </a:p>
          <a:p>
            <a:r>
              <a:rPr lang="en-US" sz="1200" b="0" i="0" u="none" strike="noStrike" kern="1200" baseline="0" dirty="0" smtClean="0">
                <a:solidFill>
                  <a:schemeClr val="tx1"/>
                </a:solidFill>
                <a:latin typeface="+mn-lt"/>
                <a:ea typeface="+mn-ea"/>
                <a:cs typeface="+mn-cs"/>
              </a:rPr>
              <a:t>And foods and products containing salicylates.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Initially the diet is used as a diagnostic tool to determine if any of the eliminated items trigger some or all of the problems observed. When successful, it is continued as a treatment, and can be combined with other medical treatments.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Effectiveness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 meta-analysis across 20 studies of elimination diets including 794 participants found a small effect size (0.18) based on parent reports, that decreased to 0.12 when possible publication bias was taken into account (</a:t>
            </a:r>
            <a:r>
              <a:rPr lang="en-US" sz="1200" b="0" i="0" u="none" strike="noStrike" kern="1200" baseline="0" dirty="0" err="1" smtClean="0">
                <a:solidFill>
                  <a:schemeClr val="tx1"/>
                </a:solidFill>
                <a:latin typeface="+mn-lt"/>
                <a:ea typeface="+mn-ea"/>
                <a:cs typeface="+mn-cs"/>
              </a:rPr>
              <a:t>Nigg</a:t>
            </a:r>
            <a:r>
              <a:rPr lang="en-US" sz="1200" b="0" i="0" u="none" strike="noStrike" kern="1200" baseline="0" dirty="0" smtClean="0">
                <a:solidFill>
                  <a:schemeClr val="tx1"/>
                </a:solidFill>
                <a:latin typeface="+mn-lt"/>
                <a:ea typeface="+mn-ea"/>
                <a:cs typeface="+mn-cs"/>
              </a:rPr>
              <a:t> et al, 2012). Effect on teachers’ reports and observer measures were not significant (</a:t>
            </a:r>
            <a:r>
              <a:rPr lang="en-US" sz="1200" b="0" i="0" u="none" strike="noStrike" kern="1200" baseline="0" dirty="0" err="1" smtClean="0">
                <a:solidFill>
                  <a:schemeClr val="tx1"/>
                </a:solidFill>
                <a:latin typeface="+mn-lt"/>
                <a:ea typeface="+mn-ea"/>
                <a:cs typeface="+mn-cs"/>
              </a:rPr>
              <a:t>Nigg</a:t>
            </a:r>
            <a:r>
              <a:rPr lang="en-US" sz="1200" b="0" i="0" u="none" strike="noStrike" kern="1200" baseline="0" dirty="0" smtClean="0">
                <a:solidFill>
                  <a:schemeClr val="tx1"/>
                </a:solidFill>
                <a:latin typeface="+mn-lt"/>
                <a:ea typeface="+mn-ea"/>
                <a:cs typeface="+mn-cs"/>
              </a:rPr>
              <a:t> et al, 2012). About 8% of children with ADHD were estimated to have symptoms related to food colors. Another meta-analysis of 8 studies including 294 participants reported a similar effect size (0.32 to 0.42 depending on the informant). However, the effect size became non-significant when the analysis was limited to studies with few or no concurrent medication (</a:t>
            </a:r>
            <a:r>
              <a:rPr lang="en-US" sz="1200" b="0" i="0" u="none" strike="noStrike" kern="1200" baseline="0" dirty="0" err="1" smtClean="0">
                <a:solidFill>
                  <a:schemeClr val="tx1"/>
                </a:solidFill>
                <a:latin typeface="+mn-lt"/>
                <a:ea typeface="+mn-ea"/>
                <a:cs typeface="+mn-cs"/>
              </a:rPr>
              <a:t>Sonuga-Barke</a:t>
            </a:r>
            <a:r>
              <a:rPr lang="en-US" sz="1200" b="0" i="0" u="none" strike="noStrike" kern="1200" baseline="0" dirty="0" smtClean="0">
                <a:solidFill>
                  <a:schemeClr val="tx1"/>
                </a:solidFill>
                <a:latin typeface="+mn-lt"/>
                <a:ea typeface="+mn-ea"/>
                <a:cs typeface="+mn-cs"/>
              </a:rPr>
              <a:t> et al, 2013). There are no long-term studies.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Clinical Implications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Despite the long-standing controversy on the effects of food colors and preservatives on ADHD symptoms, the evidence available still has many gaps. Most if not all studies are of small size, the mechanisms and predictors of response are unknown, and it is unclear which chemicals and at which dose have a clinical impact. Nevertheless, the effect size on ADHD symptoms of exclusion diets is small, not large enough to justify it being recommended as stand-alone treatment. It may be a useful adjunctive treatment for some cases. </a:t>
            </a:r>
          </a:p>
          <a:p>
            <a:r>
              <a:rPr lang="en-US" sz="1200" b="0" i="0" u="none" strike="noStrike" kern="1200" baseline="0" dirty="0" smtClean="0">
                <a:solidFill>
                  <a:schemeClr val="tx1"/>
                </a:solidFill>
                <a:latin typeface="+mn-lt"/>
                <a:ea typeface="+mn-ea"/>
                <a:cs typeface="+mn-cs"/>
              </a:rPr>
              <a:t>Decisions to explore the clinical utility of such diets in individual cases should be weighed against difficulty and expense (e.g., it is hard to implement in a household with several children, requires intrusive monitoring of compliance that in itself could impact negatively on the parent-child relationship, and it is expensive to source additive-free foodstuffs).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Future Directions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There is a need for rigorous large-scale studies on the effects of food colors and preservatives on ADHD symptoms and related behaviors such as aggression, </a:t>
            </a:r>
            <a:r>
              <a:rPr lang="en-US" sz="1200" b="0" i="0" u="none" strike="noStrike" kern="1200" baseline="0" dirty="0" err="1" smtClean="0">
                <a:solidFill>
                  <a:schemeClr val="tx1"/>
                </a:solidFill>
                <a:latin typeface="+mn-lt"/>
                <a:ea typeface="+mn-ea"/>
                <a:cs typeface="+mn-cs"/>
              </a:rPr>
              <a:t>oppositionality</a:t>
            </a:r>
            <a:r>
              <a:rPr lang="en-US" sz="1200" b="0" i="0" u="none" strike="noStrike" kern="1200" baseline="0" dirty="0" smtClean="0">
                <a:solidFill>
                  <a:schemeClr val="tx1"/>
                </a:solidFill>
                <a:latin typeface="+mn-lt"/>
                <a:ea typeface="+mn-ea"/>
                <a:cs typeface="+mn-cs"/>
              </a:rPr>
              <a:t> and emotional </a:t>
            </a:r>
            <a:r>
              <a:rPr lang="en-US" sz="1200" b="0" i="0" u="none" strike="noStrike" kern="1200" baseline="0" dirty="0" err="1" smtClean="0">
                <a:solidFill>
                  <a:schemeClr val="tx1"/>
                </a:solidFill>
                <a:latin typeface="+mn-lt"/>
                <a:ea typeface="+mn-ea"/>
                <a:cs typeface="+mn-cs"/>
              </a:rPr>
              <a:t>lability</a:t>
            </a:r>
            <a:r>
              <a:rPr lang="en-US" sz="1200" b="0" i="0" u="none" strike="noStrike" kern="1200" baseline="0" dirty="0" smtClean="0">
                <a:solidFill>
                  <a:schemeClr val="tx1"/>
                </a:solidFill>
                <a:latin typeface="+mn-lt"/>
                <a:ea typeface="+mn-ea"/>
                <a:cs typeface="+mn-cs"/>
              </a:rPr>
              <a:t> </a:t>
            </a:r>
          </a:p>
          <a:p>
            <a:r>
              <a:rPr lang="en-US" sz="1200" b="0" i="0" u="none" strike="noStrike" kern="1200" baseline="0" dirty="0" smtClean="0">
                <a:solidFill>
                  <a:schemeClr val="tx1"/>
                </a:solidFill>
                <a:latin typeface="+mn-lt"/>
                <a:ea typeface="+mn-ea"/>
                <a:cs typeface="+mn-cs"/>
              </a:rPr>
              <a:t>Though the effect size of food exclusion diets is small from a clinical perspective, it may be substantial from a population-wide, health care, and food policy perspectives. The prevention paradox states that most cases derive from low-risk individuals and that a rather small protective </a:t>
            </a:r>
          </a:p>
          <a:p>
            <a:r>
              <a:rPr lang="en-US" sz="1200" b="0" i="0" u="none" strike="noStrike" kern="1200" baseline="0" dirty="0" smtClean="0">
                <a:solidFill>
                  <a:schemeClr val="tx1"/>
                </a:solidFill>
                <a:latin typeface="+mn-lt"/>
                <a:ea typeface="+mn-ea"/>
                <a:cs typeface="+mn-cs"/>
              </a:rPr>
              <a:t>effect on the wider population could reduce </a:t>
            </a:r>
            <a:r>
              <a:rPr lang="en-US" sz="1200" b="0" i="0" u="none" strike="noStrike" kern="1200" baseline="0" dirty="0" err="1" smtClean="0">
                <a:solidFill>
                  <a:schemeClr val="tx1"/>
                </a:solidFill>
                <a:latin typeface="+mn-lt"/>
                <a:ea typeface="+mn-ea"/>
                <a:cs typeface="+mn-cs"/>
              </a:rPr>
              <a:t>caseness</a:t>
            </a:r>
            <a:r>
              <a:rPr lang="en-US" sz="1200" b="0" i="0" u="none" strike="noStrike" kern="1200" baseline="0" dirty="0" smtClean="0">
                <a:solidFill>
                  <a:schemeClr val="tx1"/>
                </a:solidFill>
                <a:latin typeface="+mn-lt"/>
                <a:ea typeface="+mn-ea"/>
                <a:cs typeface="+mn-cs"/>
              </a:rPr>
              <a:t> more often than an intervention targeting clinical cases or high-risk individuals (Rose, 1981) </a:t>
            </a: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8</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9</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Adverse physical reactions (e.g., eczema, asthma, allergic rhinitis, and gastrointestinal problems) to some foods have led to the hypothesis that specific foods might also have an impact on the brain, resulting in adverse behavioral effects. In </a:t>
            </a:r>
            <a:r>
              <a:rPr lang="en-US" sz="1200" b="0" i="0" u="none" strike="noStrike" kern="1200" baseline="0" dirty="0" err="1" smtClean="0">
                <a:solidFill>
                  <a:schemeClr val="tx1"/>
                </a:solidFill>
                <a:latin typeface="+mn-lt"/>
                <a:ea typeface="+mn-ea"/>
                <a:cs typeface="+mn-cs"/>
              </a:rPr>
              <a:t>oligoantigenic</a:t>
            </a:r>
            <a:r>
              <a:rPr lang="en-US" sz="1200" b="0" i="0" u="none" strike="noStrike" kern="1200" baseline="0" dirty="0" smtClean="0">
                <a:solidFill>
                  <a:schemeClr val="tx1"/>
                </a:solidFill>
                <a:latin typeface="+mn-lt"/>
                <a:ea typeface="+mn-ea"/>
                <a:cs typeface="+mn-cs"/>
              </a:rPr>
              <a:t> diets the focus is on foods other than artificial colors and preservatives that may trigger ADHD symptoms in some children by acting as food antigens or allergens. Foods often found to be allergenic include cow’s milk, cheese, eggs, chocolate, and nuts. Thus, an individually constructed </a:t>
            </a:r>
            <a:r>
              <a:rPr lang="en-US" sz="1200" b="0" i="0" u="none" strike="noStrike" kern="1200" baseline="0" dirty="0" err="1" smtClean="0">
                <a:solidFill>
                  <a:schemeClr val="tx1"/>
                </a:solidFill>
                <a:latin typeface="+mn-lt"/>
                <a:ea typeface="+mn-ea"/>
                <a:cs typeface="+mn-cs"/>
              </a:rPr>
              <a:t>oligoantigenic</a:t>
            </a:r>
            <a:r>
              <a:rPr lang="en-US" sz="1200" b="0" i="0" u="none" strike="noStrike" kern="1200" baseline="0" dirty="0" smtClean="0">
                <a:solidFill>
                  <a:schemeClr val="tx1"/>
                </a:solidFill>
                <a:latin typeface="+mn-lt"/>
                <a:ea typeface="+mn-ea"/>
                <a:cs typeface="+mn-cs"/>
              </a:rPr>
              <a:t> or restricted elimination diet might be an effective treatment for ADHD (</a:t>
            </a:r>
            <a:r>
              <a:rPr lang="en-US" sz="1200" b="0" i="0" u="none" strike="noStrike" kern="1200" baseline="0" dirty="0" err="1" smtClean="0">
                <a:solidFill>
                  <a:schemeClr val="tx1"/>
                </a:solidFill>
                <a:latin typeface="+mn-lt"/>
                <a:ea typeface="+mn-ea"/>
                <a:cs typeface="+mn-cs"/>
              </a:rPr>
              <a:t>Nigg</a:t>
            </a:r>
            <a:r>
              <a:rPr lang="en-US" sz="1200" b="0" i="0" u="none" strike="noStrike" kern="1200" baseline="0" dirty="0" smtClean="0">
                <a:solidFill>
                  <a:schemeClr val="tx1"/>
                </a:solidFill>
                <a:latin typeface="+mn-lt"/>
                <a:ea typeface="+mn-ea"/>
                <a:cs typeface="+mn-cs"/>
              </a:rPr>
              <a:t> et al, 2012; </a:t>
            </a:r>
            <a:r>
              <a:rPr lang="en-US" sz="1200" b="0" i="0" u="none" strike="noStrike" kern="1200" baseline="0" dirty="0" err="1" smtClean="0">
                <a:solidFill>
                  <a:schemeClr val="tx1"/>
                </a:solidFill>
                <a:latin typeface="+mn-lt"/>
                <a:ea typeface="+mn-ea"/>
                <a:cs typeface="+mn-cs"/>
              </a:rPr>
              <a:t>Pelsser</a:t>
            </a:r>
            <a:r>
              <a:rPr lang="en-US" sz="1200" b="0" i="0" u="none" strike="noStrike" kern="1200" baseline="0" dirty="0" smtClean="0">
                <a:solidFill>
                  <a:schemeClr val="tx1"/>
                </a:solidFill>
                <a:latin typeface="+mn-lt"/>
                <a:ea typeface="+mn-ea"/>
                <a:cs typeface="+mn-cs"/>
              </a:rPr>
              <a:t> et al, 2011). </a:t>
            </a:r>
          </a:p>
          <a:p>
            <a:r>
              <a:rPr lang="en-US" sz="1200" b="0" i="0" u="none" strike="noStrike" kern="1200" baseline="0" dirty="0" smtClean="0">
                <a:solidFill>
                  <a:schemeClr val="tx1"/>
                </a:solidFill>
                <a:latin typeface="+mn-lt"/>
                <a:ea typeface="+mn-ea"/>
                <a:cs typeface="+mn-cs"/>
              </a:rPr>
              <a:t>A typical food allergy is a reaction to foods involving specific antibodies (e.g., </a:t>
            </a:r>
            <a:r>
              <a:rPr lang="en-US" sz="1200" b="0" i="0" u="none" strike="noStrike" kern="1200" baseline="0" dirty="0" err="1" smtClean="0">
                <a:solidFill>
                  <a:schemeClr val="tx1"/>
                </a:solidFill>
                <a:latin typeface="+mn-lt"/>
                <a:ea typeface="+mn-ea"/>
                <a:cs typeface="+mn-cs"/>
              </a:rPr>
              <a:t>IgE</a:t>
            </a:r>
            <a:r>
              <a:rPr lang="en-US" sz="1200" b="0" i="0" u="none" strike="noStrike" kern="1200" baseline="0" dirty="0" smtClean="0">
                <a:solidFill>
                  <a:schemeClr val="tx1"/>
                </a:solidFill>
                <a:latin typeface="+mn-lt"/>
                <a:ea typeface="+mn-ea"/>
                <a:cs typeface="+mn-cs"/>
              </a:rPr>
              <a:t>). It has been hypothesized that in non-</a:t>
            </a:r>
            <a:r>
              <a:rPr lang="en-US" sz="1200" b="0" i="0" u="none" strike="noStrike" kern="1200" baseline="0" dirty="0" err="1" smtClean="0">
                <a:solidFill>
                  <a:schemeClr val="tx1"/>
                </a:solidFill>
                <a:latin typeface="+mn-lt"/>
                <a:ea typeface="+mn-ea"/>
                <a:cs typeface="+mn-cs"/>
              </a:rPr>
              <a:t>IgE</a:t>
            </a:r>
            <a:r>
              <a:rPr lang="en-US" sz="1200" b="0" i="0" u="none" strike="noStrike" kern="1200" baseline="0" dirty="0" smtClean="0">
                <a:solidFill>
                  <a:schemeClr val="tx1"/>
                </a:solidFill>
                <a:latin typeface="+mn-lt"/>
                <a:ea typeface="+mn-ea"/>
                <a:cs typeface="+mn-cs"/>
              </a:rPr>
              <a:t>-mediated reactions to food, determination of </a:t>
            </a:r>
            <a:r>
              <a:rPr lang="en-US" sz="1200" b="0" i="0" u="none" strike="noStrike" kern="1200" baseline="0" dirty="0" err="1" smtClean="0">
                <a:solidFill>
                  <a:schemeClr val="tx1"/>
                </a:solidFill>
                <a:latin typeface="+mn-lt"/>
                <a:ea typeface="+mn-ea"/>
                <a:cs typeface="+mn-cs"/>
              </a:rPr>
              <a:t>IgG</a:t>
            </a:r>
            <a:r>
              <a:rPr lang="en-US" sz="1200" b="0" i="0" u="none" strike="noStrike" kern="1200" baseline="0" dirty="0" smtClean="0">
                <a:solidFill>
                  <a:schemeClr val="tx1"/>
                </a:solidFill>
                <a:latin typeface="+mn-lt"/>
                <a:ea typeface="+mn-ea"/>
                <a:cs typeface="+mn-cs"/>
              </a:rPr>
              <a:t> may be a helpful adjunct, and </a:t>
            </a:r>
            <a:r>
              <a:rPr lang="en-US" sz="1200" b="0" i="0" u="none" strike="noStrike" kern="1200" baseline="0" dirty="0" err="1" smtClean="0">
                <a:solidFill>
                  <a:schemeClr val="tx1"/>
                </a:solidFill>
                <a:latin typeface="+mn-lt"/>
                <a:ea typeface="+mn-ea"/>
                <a:cs typeface="+mn-cs"/>
              </a:rPr>
              <a:t>IgG</a:t>
            </a:r>
            <a:r>
              <a:rPr lang="en-US" sz="1200" b="0" i="0" u="none" strike="noStrike" kern="1200" baseline="0" dirty="0" smtClean="0">
                <a:solidFill>
                  <a:schemeClr val="tx1"/>
                </a:solidFill>
                <a:latin typeface="+mn-lt"/>
                <a:ea typeface="+mn-ea"/>
                <a:cs typeface="+mn-cs"/>
              </a:rPr>
              <a:t> blood tests are widely offered to establish a relationship between foods and ADHD symptoms, especially in complementary medicine settings. According to the </a:t>
            </a:r>
            <a:r>
              <a:rPr lang="en-US" sz="1200" b="0" i="0" u="none" strike="noStrike" kern="1200" baseline="0" dirty="0" err="1" smtClean="0">
                <a:solidFill>
                  <a:schemeClr val="tx1"/>
                </a:solidFill>
                <a:latin typeface="+mn-lt"/>
                <a:ea typeface="+mn-ea"/>
                <a:cs typeface="+mn-cs"/>
              </a:rPr>
              <a:t>IgG</a:t>
            </a:r>
            <a:r>
              <a:rPr lang="en-US" sz="1200" b="0" i="0" u="none" strike="noStrike" kern="1200" baseline="0" dirty="0" smtClean="0">
                <a:solidFill>
                  <a:schemeClr val="tx1"/>
                </a:solidFill>
                <a:latin typeface="+mn-lt"/>
                <a:ea typeface="+mn-ea"/>
                <a:cs typeface="+mn-cs"/>
              </a:rPr>
              <a:t>-ADHD theory, foods associated with high </a:t>
            </a:r>
            <a:r>
              <a:rPr lang="en-US" sz="1200" b="0" i="0" u="none" strike="noStrike" kern="1200" baseline="0" dirty="0" err="1" smtClean="0">
                <a:solidFill>
                  <a:schemeClr val="tx1"/>
                </a:solidFill>
                <a:latin typeface="+mn-lt"/>
                <a:ea typeface="+mn-ea"/>
                <a:cs typeface="+mn-cs"/>
              </a:rPr>
              <a:t>IgG</a:t>
            </a:r>
            <a:r>
              <a:rPr lang="en-US" sz="1200" b="0" i="0" u="none" strike="noStrike" kern="1200" baseline="0" dirty="0" smtClean="0">
                <a:solidFill>
                  <a:schemeClr val="tx1"/>
                </a:solidFill>
                <a:latin typeface="+mn-lt"/>
                <a:ea typeface="+mn-ea"/>
                <a:cs typeface="+mn-cs"/>
              </a:rPr>
              <a:t>-levels would result in a significant behavioral deterioration when eating these foods, while foods associated with low </a:t>
            </a:r>
            <a:r>
              <a:rPr lang="en-US" sz="1200" b="0" i="0" u="none" strike="noStrike" kern="1200" baseline="0" dirty="0" err="1" smtClean="0">
                <a:solidFill>
                  <a:schemeClr val="tx1"/>
                </a:solidFill>
                <a:latin typeface="+mn-lt"/>
                <a:ea typeface="+mn-ea"/>
                <a:cs typeface="+mn-cs"/>
              </a:rPr>
              <a:t>IgG</a:t>
            </a:r>
            <a:r>
              <a:rPr lang="en-US" sz="1200" b="0" i="0" u="none" strike="noStrike" kern="1200" baseline="0" dirty="0" smtClean="0">
                <a:solidFill>
                  <a:schemeClr val="tx1"/>
                </a:solidFill>
                <a:latin typeface="+mn-lt"/>
                <a:ea typeface="+mn-ea"/>
                <a:cs typeface="+mn-cs"/>
              </a:rPr>
              <a:t>-levels would not. However, evidence of the value of these tests is lacking. Further, in a restricted elimination study, worsening of ADHD symptoms occurred independently of </a:t>
            </a:r>
            <a:r>
              <a:rPr lang="en-US" sz="1200" b="0" i="0" u="none" strike="noStrike" kern="1200" baseline="0" dirty="0" err="1" smtClean="0">
                <a:solidFill>
                  <a:schemeClr val="tx1"/>
                </a:solidFill>
                <a:latin typeface="+mn-lt"/>
                <a:ea typeface="+mn-ea"/>
                <a:cs typeface="+mn-cs"/>
              </a:rPr>
              <a:t>IgG</a:t>
            </a:r>
            <a:r>
              <a:rPr lang="en-US" sz="1200" b="0" i="0" u="none" strike="noStrike" kern="1200" baseline="0" dirty="0" smtClean="0">
                <a:solidFill>
                  <a:schemeClr val="tx1"/>
                </a:solidFill>
                <a:latin typeface="+mn-lt"/>
                <a:ea typeface="+mn-ea"/>
                <a:cs typeface="+mn-cs"/>
              </a:rPr>
              <a:t> levels of the challenging foods, thus questioning the role of </a:t>
            </a:r>
            <a:r>
              <a:rPr lang="en-US" sz="1200" b="0" i="0" u="none" strike="noStrike" kern="1200" baseline="0" dirty="0" err="1" smtClean="0">
                <a:solidFill>
                  <a:schemeClr val="tx1"/>
                </a:solidFill>
                <a:latin typeface="+mn-lt"/>
                <a:ea typeface="+mn-ea"/>
                <a:cs typeface="+mn-cs"/>
              </a:rPr>
              <a:t>IgG</a:t>
            </a:r>
            <a:r>
              <a:rPr lang="en-US" sz="1200" b="0" i="0" u="none" strike="noStrike" kern="1200" baseline="0" dirty="0" smtClean="0">
                <a:solidFill>
                  <a:schemeClr val="tx1"/>
                </a:solidFill>
                <a:latin typeface="+mn-lt"/>
                <a:ea typeface="+mn-ea"/>
                <a:cs typeface="+mn-cs"/>
              </a:rPr>
              <a:t>-mediated mechanisms (</a:t>
            </a:r>
            <a:r>
              <a:rPr lang="en-US" sz="1200" b="0" i="0" u="none" strike="noStrike" kern="1200" baseline="0" dirty="0" err="1" smtClean="0">
                <a:solidFill>
                  <a:schemeClr val="tx1"/>
                </a:solidFill>
                <a:latin typeface="+mn-lt"/>
                <a:ea typeface="+mn-ea"/>
                <a:cs typeface="+mn-cs"/>
              </a:rPr>
              <a:t>Pelsser</a:t>
            </a:r>
            <a:r>
              <a:rPr lang="en-US" sz="1200" b="0" i="0" u="none" strike="noStrike" kern="1200" baseline="0" dirty="0" smtClean="0">
                <a:solidFill>
                  <a:schemeClr val="tx1"/>
                </a:solidFill>
                <a:latin typeface="+mn-lt"/>
                <a:ea typeface="+mn-ea"/>
                <a:cs typeface="+mn-cs"/>
              </a:rPr>
              <a:t> et al, 2011).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Treatment Delivery and Available Treatments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Restrictive elimination diet interventions typically involve a temporary (2-5 weeks) total change of diet, in which the child is only allowed to consume a few hypo-allergenic foods (e.g., rice, turkey, lettuce, pears, and water). If it results in a substantial decrease in ADHD symptoms (i.e., it shows to be “food sensitive”), a 12-18 month reintroduction phase is conducted to find out which specific foodstuffs trigger ADHD symptoms. The rationale is that a person may show adverse reactions to a variety of foods and that it is important to determine the individual’s susceptibility to the specific foods that cause the adverse reactions.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Effectiveness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 meta-analysis reported an effect size of 0.29 across 6 controlled trials including 195 participants and concluded that about one third of the children with ADHD show an excellent (&gt;40% symptom reduction) response (</a:t>
            </a:r>
            <a:r>
              <a:rPr lang="en-US" sz="1200" b="0" i="0" u="none" strike="noStrike" kern="1200" baseline="0" dirty="0" err="1" smtClean="0">
                <a:solidFill>
                  <a:schemeClr val="tx1"/>
                </a:solidFill>
                <a:latin typeface="+mn-lt"/>
                <a:ea typeface="+mn-ea"/>
                <a:cs typeface="+mn-cs"/>
              </a:rPr>
              <a:t>Nigg</a:t>
            </a:r>
            <a:r>
              <a:rPr lang="en-US" sz="1200" b="0" i="0" u="none" strike="noStrike" kern="1200" baseline="0" dirty="0" smtClean="0">
                <a:solidFill>
                  <a:schemeClr val="tx1"/>
                </a:solidFill>
                <a:latin typeface="+mn-lt"/>
                <a:ea typeface="+mn-ea"/>
                <a:cs typeface="+mn-cs"/>
              </a:rPr>
              <a:t> et al, 2012). Another meta-analysis estimated an effect size of 1.48 for the most proximal assessment (by the person applying the treatment). However, effect size dropped to 0.51 when probably blind raters were used (</a:t>
            </a:r>
            <a:r>
              <a:rPr lang="en-US" sz="1200" b="0" i="0" u="none" strike="noStrike" kern="1200" baseline="0" dirty="0" err="1" smtClean="0">
                <a:solidFill>
                  <a:schemeClr val="tx1"/>
                </a:solidFill>
                <a:latin typeface="+mn-lt"/>
                <a:ea typeface="+mn-ea"/>
                <a:cs typeface="+mn-cs"/>
              </a:rPr>
              <a:t>Sonuga-Barke</a:t>
            </a:r>
            <a:r>
              <a:rPr lang="en-US" sz="1200" b="0" i="0" u="none" strike="noStrike" kern="1200" baseline="0" dirty="0" smtClean="0">
                <a:solidFill>
                  <a:schemeClr val="tx1"/>
                </a:solidFill>
                <a:latin typeface="+mn-lt"/>
                <a:ea typeface="+mn-ea"/>
                <a:cs typeface="+mn-cs"/>
              </a:rPr>
              <a:t> et al, 2013). There was considerable heterogeneity across studies due to different designs and on how strict was the food elimination. Studies included a small number of participants. There are no studies reporting medium to long-term effectiveness and cost-effectiveness.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Clinical Considerations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 strictly supervised elimination diet is a valuable approach to assess whether ADHD in a given child might be food-sensitive. As </a:t>
            </a:r>
            <a:r>
              <a:rPr lang="en-US" sz="1200" b="0" i="0" u="none" strike="noStrike" kern="1200" baseline="0" dirty="0" err="1" smtClean="0">
                <a:solidFill>
                  <a:schemeClr val="tx1"/>
                </a:solidFill>
                <a:latin typeface="+mn-lt"/>
                <a:ea typeface="+mn-ea"/>
                <a:cs typeface="+mn-cs"/>
              </a:rPr>
              <a:t>IgG</a:t>
            </a:r>
            <a:r>
              <a:rPr lang="en-US" sz="1200" b="0" i="0" u="none" strike="noStrike" kern="1200" baseline="0" dirty="0" smtClean="0">
                <a:solidFill>
                  <a:schemeClr val="tx1"/>
                </a:solidFill>
                <a:latin typeface="+mn-lt"/>
                <a:ea typeface="+mn-ea"/>
                <a:cs typeface="+mn-cs"/>
              </a:rPr>
              <a:t> blood tests do not provide information about which foods might provoke ADHD symptoms, the prescription of diets based on these tests should be discouraged </a:t>
            </a:r>
          </a:p>
          <a:p>
            <a:r>
              <a:rPr lang="en-US" sz="1200" b="0" i="0" u="none" strike="noStrike" kern="1200" baseline="0" dirty="0" smtClean="0">
                <a:solidFill>
                  <a:schemeClr val="tx1"/>
                </a:solidFill>
                <a:latin typeface="+mn-lt"/>
                <a:ea typeface="+mn-ea"/>
                <a:cs typeface="+mn-cs"/>
              </a:rPr>
              <a:t>Children with ADHD and their parents who are interested in elimination diets need to be supervised closely because adherence to the diet requires efforts and motivation by the whole family </a:t>
            </a:r>
          </a:p>
          <a:p>
            <a:r>
              <a:rPr lang="en-US" sz="1200" b="0" i="0" u="none" strike="noStrike" kern="1200" baseline="0" dirty="0" smtClean="0">
                <a:solidFill>
                  <a:schemeClr val="tx1"/>
                </a:solidFill>
                <a:latin typeface="+mn-lt"/>
                <a:ea typeface="+mn-ea"/>
                <a:cs typeface="+mn-cs"/>
              </a:rPr>
              <a:t>Implementation of this diet requires a drastic change of lifestyle; success will depend on the family’s organizational skills and parents’ level of control over the child’s diet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Future Directions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Large scale, multisite clinical trials into the feasibility, effectiveness and cost-effectiveness of elimination diets for children with ADHD are needed. These studies should aim to identify predictors of response and establish the long-term effectiveness </a:t>
            </a:r>
          </a:p>
          <a:p>
            <a:r>
              <a:rPr lang="en-US" sz="1200" b="0" i="0" u="none" strike="noStrike" kern="1200" baseline="0" dirty="0" smtClean="0">
                <a:solidFill>
                  <a:schemeClr val="tx1"/>
                </a:solidFill>
                <a:latin typeface="+mn-lt"/>
                <a:ea typeface="+mn-ea"/>
                <a:cs typeface="+mn-cs"/>
              </a:rPr>
              <a:t>Future research might also need to target the gut </a:t>
            </a:r>
            <a:r>
              <a:rPr lang="en-US" sz="1200" b="0" i="0" u="none" strike="noStrike" kern="1200" baseline="0" dirty="0" err="1" smtClean="0">
                <a:solidFill>
                  <a:schemeClr val="tx1"/>
                </a:solidFill>
                <a:latin typeface="+mn-lt"/>
                <a:ea typeface="+mn-ea"/>
                <a:cs typeface="+mn-cs"/>
              </a:rPr>
              <a:t>microbiota</a:t>
            </a:r>
            <a:r>
              <a:rPr lang="en-US" sz="1200" b="0" i="0" u="none" strike="noStrike" kern="1200" baseline="0" dirty="0" smtClean="0">
                <a:solidFill>
                  <a:schemeClr val="tx1"/>
                </a:solidFill>
                <a:latin typeface="+mn-lt"/>
                <a:ea typeface="+mn-ea"/>
                <a:cs typeface="+mn-cs"/>
              </a:rPr>
              <a:t>/brain connection as a potential mechanism underlying the effects of elimination diets </a:t>
            </a:r>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10</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SUPPLEMENTATION WITH OMEGA-3 AND OMEGA-6 FATTY ACIDS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Around 25-30% of all fatty acids in the brain are polyunsaturated. They play an important role in the structure and function of neuronal cell membranes in the brain, retina and myelin sheath. Two fatty acids, also called “essential”, α-</a:t>
            </a:r>
            <a:r>
              <a:rPr lang="en-US" sz="1200" b="0" i="0" u="none" strike="noStrike" kern="1200" baseline="0" dirty="0" err="1" smtClean="0">
                <a:solidFill>
                  <a:schemeClr val="tx1"/>
                </a:solidFill>
                <a:latin typeface="+mn-lt"/>
                <a:ea typeface="+mn-ea"/>
                <a:cs typeface="+mn-cs"/>
              </a:rPr>
              <a:t>linolenic</a:t>
            </a:r>
            <a:r>
              <a:rPr lang="en-US" sz="1200" b="0" i="0" u="none" strike="noStrike" kern="1200" baseline="0" dirty="0" smtClean="0">
                <a:solidFill>
                  <a:schemeClr val="tx1"/>
                </a:solidFill>
                <a:latin typeface="+mn-lt"/>
                <a:ea typeface="+mn-ea"/>
                <a:cs typeface="+mn-cs"/>
              </a:rPr>
              <a:t> (an omega-3 fatty acid) and linoleic (an omega-6 fatty acid) cannot be synthesized by humans and need to be acquired through the ingestion of foods (see Figure D.1.1.1). Whereas α-</a:t>
            </a:r>
            <a:r>
              <a:rPr lang="en-US" sz="1200" b="0" i="0" u="none" strike="noStrike" kern="1200" baseline="0" dirty="0" err="1" smtClean="0">
                <a:solidFill>
                  <a:schemeClr val="tx1"/>
                </a:solidFill>
                <a:latin typeface="+mn-lt"/>
                <a:ea typeface="+mn-ea"/>
                <a:cs typeface="+mn-cs"/>
              </a:rPr>
              <a:t>linolenic</a:t>
            </a:r>
            <a:r>
              <a:rPr lang="en-US" sz="1200" b="0" i="0" u="none" strike="noStrike" kern="1200" baseline="0" dirty="0" smtClean="0">
                <a:solidFill>
                  <a:schemeClr val="tx1"/>
                </a:solidFill>
                <a:latin typeface="+mn-lt"/>
                <a:ea typeface="+mn-ea"/>
                <a:cs typeface="+mn-cs"/>
              </a:rPr>
              <a:t> is sparsely distributed in soybean, canola, and flax seeds oil, linoleic acid is more abundant; over 50% of all fatty acids in soybeans, corn and sunflower oil is linoleic. Omega-6 and omega-3 fatty acids are not interchangeable; the former have anti-inflammatory properties, whereas the latter is pro-inflammatory. </a:t>
            </a:r>
          </a:p>
          <a:p>
            <a:r>
              <a:rPr lang="en-US" sz="1200" b="0" i="0" u="none" strike="noStrike" kern="1200" baseline="0" dirty="0" smtClean="0">
                <a:solidFill>
                  <a:schemeClr val="tx1"/>
                </a:solidFill>
                <a:latin typeface="+mn-lt"/>
                <a:ea typeface="+mn-ea"/>
                <a:cs typeface="+mn-cs"/>
              </a:rPr>
              <a:t>Several studies have reported lower concentrations of omega-3 fatty acids in plasma and erythrocyte membranes in children and adults with ADHD (Bloch 2011). Abnormally low essential fatty acids in children with ADHD may be due to reduced intake, reduced conversion of essential fatty acids to long chain polyunsaturated fatty acids, and increased metabolism of long chain polyunsaturated fatty acids, but none of these alternatives have been properly studied (</a:t>
            </a:r>
            <a:r>
              <a:rPr lang="en-US" sz="1200" b="0" i="0" u="none" strike="noStrike" kern="1200" baseline="0" dirty="0" err="1" smtClean="0">
                <a:solidFill>
                  <a:schemeClr val="tx1"/>
                </a:solidFill>
                <a:latin typeface="+mn-lt"/>
                <a:ea typeface="+mn-ea"/>
                <a:cs typeface="+mn-cs"/>
              </a:rPr>
              <a:t>Millichap</a:t>
            </a:r>
            <a:r>
              <a:rPr lang="en-US" sz="1200" b="0" i="0" u="none" strike="noStrike" kern="1200" baseline="0" dirty="0" smtClean="0">
                <a:solidFill>
                  <a:schemeClr val="tx1"/>
                </a:solidFill>
                <a:latin typeface="+mn-lt"/>
                <a:ea typeface="+mn-ea"/>
                <a:cs typeface="+mn-cs"/>
              </a:rPr>
              <a:t> et al, 2012).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Treatment Delivery and Available Treatments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There are numerous commercial products (gels, capsules, and liquids) available to supplement omega-3 fatty acids in the diet. Most supply </a:t>
            </a:r>
            <a:r>
              <a:rPr lang="en-US" sz="1200" b="0" i="0" u="none" strike="noStrike" kern="1200" baseline="0" dirty="0" err="1" smtClean="0">
                <a:solidFill>
                  <a:schemeClr val="tx1"/>
                </a:solidFill>
                <a:latin typeface="+mn-lt"/>
                <a:ea typeface="+mn-ea"/>
                <a:cs typeface="+mn-cs"/>
              </a:rPr>
              <a:t>eicosapentaenoic</a:t>
            </a:r>
            <a:r>
              <a:rPr lang="en-US" sz="1200" b="0" i="0" u="none" strike="noStrike" kern="1200" baseline="0" dirty="0" smtClean="0">
                <a:solidFill>
                  <a:schemeClr val="tx1"/>
                </a:solidFill>
                <a:latin typeface="+mn-lt"/>
                <a:ea typeface="+mn-ea"/>
                <a:cs typeface="+mn-cs"/>
              </a:rPr>
              <a:t> acid (EPA) and </a:t>
            </a:r>
            <a:r>
              <a:rPr lang="en-US" sz="1200" b="0" i="0" u="none" strike="noStrike" kern="1200" baseline="0" dirty="0" err="1" smtClean="0">
                <a:solidFill>
                  <a:schemeClr val="tx1"/>
                </a:solidFill>
                <a:latin typeface="+mn-lt"/>
                <a:ea typeface="+mn-ea"/>
                <a:cs typeface="+mn-cs"/>
              </a:rPr>
              <a:t>docosahexaenoic</a:t>
            </a:r>
            <a:r>
              <a:rPr lang="en-US" sz="1200" b="0" i="0" u="none" strike="noStrike" kern="1200" baseline="0" dirty="0" smtClean="0">
                <a:solidFill>
                  <a:schemeClr val="tx1"/>
                </a:solidFill>
                <a:latin typeface="+mn-lt"/>
                <a:ea typeface="+mn-ea"/>
                <a:cs typeface="+mn-cs"/>
              </a:rPr>
              <a:t> acid (DHA) (see Figure D.1.1.1) in amounts that vary up to ten-fold. Additionally, many products also contain other micronutrients or vitamins hypothesized to be deficient in patients with behavior disorders.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Effectiveness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Two meta-analyses concluded that supplementation with these fatty acids was associated with a small but reliable reduction of ADHD symptoms, with effect sizes ranging from 0.18 to 0.31 (</a:t>
            </a:r>
            <a:r>
              <a:rPr lang="en-US" sz="1200" b="0" i="0" u="none" strike="noStrike" kern="1200" baseline="0" dirty="0" err="1" smtClean="0">
                <a:solidFill>
                  <a:schemeClr val="tx1"/>
                </a:solidFill>
                <a:latin typeface="+mn-lt"/>
                <a:ea typeface="+mn-ea"/>
                <a:cs typeface="+mn-cs"/>
              </a:rPr>
              <a:t>Sonuga-Barke</a:t>
            </a:r>
            <a:r>
              <a:rPr lang="en-US" sz="1200" b="0" i="0" u="none" strike="noStrike" kern="1200" baseline="0" dirty="0" smtClean="0">
                <a:solidFill>
                  <a:schemeClr val="tx1"/>
                </a:solidFill>
                <a:latin typeface="+mn-lt"/>
                <a:ea typeface="+mn-ea"/>
                <a:cs typeface="+mn-cs"/>
              </a:rPr>
              <a:t> et al, 2013; Bloch, 2011). Higher doses of omega-3 supplements were significantly associated with a larger reduction of ADHD symptoms (Bloch, 2012). A third meta-analysis did not find statistically significant differences on parent and teacher ratings of ADHD symptoms between fatty acids supplementation and placebo (Gilles et al, 2012). None of the studies monitored plasma levels of free fatty acids. This and other methodological limitations should lead to caution when interpreting the significance of these effects. There are no studies on the long-term effectiveness and cost-effectiveness.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Clinical Considerations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clinical relevance of fatty acid supplementation in treating ADHD remains unclear. Some researchers have suggested that fatty acid supplements be considered as an add-on treatment in children who show partial response to medication. If so, the recommended doses are 300 to 600 mg/day of omega-3 and 30-60 mg/day of omega-6 fatty acids for at least 2 or 3 months, or longer if indicated (</a:t>
            </a:r>
            <a:r>
              <a:rPr lang="en-US" sz="1200" b="0" i="0" u="none" strike="noStrike" kern="1200" baseline="0" dirty="0" err="1" smtClean="0">
                <a:solidFill>
                  <a:schemeClr val="tx1"/>
                </a:solidFill>
                <a:latin typeface="+mn-lt"/>
                <a:ea typeface="+mn-ea"/>
                <a:cs typeface="+mn-cs"/>
              </a:rPr>
              <a:t>Millichap</a:t>
            </a:r>
            <a:r>
              <a:rPr lang="en-US" sz="1200" b="0" i="0" u="none" strike="noStrike" kern="1200" baseline="0" dirty="0" smtClean="0">
                <a:solidFill>
                  <a:schemeClr val="tx1"/>
                </a:solidFill>
                <a:latin typeface="+mn-lt"/>
                <a:ea typeface="+mn-ea"/>
                <a:cs typeface="+mn-cs"/>
              </a:rPr>
              <a:t> et al, 2012). Given the low effect sizes, it is important to monitor carefully whether supplements have any benefit and to continue using them only if this is the case </a:t>
            </a:r>
          </a:p>
          <a:p>
            <a:r>
              <a:rPr lang="en-US" sz="1200" b="0" i="0" u="none" strike="noStrike" kern="1200" baseline="0" dirty="0" smtClean="0">
                <a:solidFill>
                  <a:schemeClr val="tx1"/>
                </a:solidFill>
                <a:latin typeface="+mn-lt"/>
                <a:ea typeface="+mn-ea"/>
                <a:cs typeface="+mn-cs"/>
              </a:rPr>
              <a:t>Side effects are minor and include fishy taste and odor, stomach upset, loose stools, and nausea.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Future Directions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There is a need for high-quality, large sample, controlled studies with fatty acid supplementation that include patients with different ages (preschoolers, school age children and adolescents) and monitor the plasma levels of fatty acids at baseline and during treatment. </a:t>
            </a:r>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11</a:t>
            </a:fld>
            <a:endParaRPr lang="en-US"/>
          </a:p>
        </p:txBody>
      </p:sp>
    </p:spTree>
    <p:extLst>
      <p:ext uri="{BB962C8B-B14F-4D97-AF65-F5344CB8AC3E}">
        <p14:creationId xmlns:p14="http://schemas.microsoft.com/office/powerpoint/2010/main" val="2947251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23FF54-3BFC-0043-AC4A-FBEA9026A6CE}"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3564988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23FF54-3BFC-0043-AC4A-FBEA9026A6CE}"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3312279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23FF54-3BFC-0043-AC4A-FBEA9026A6CE}"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8733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23FF54-3BFC-0043-AC4A-FBEA9026A6CE}"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8285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23FF54-3BFC-0043-AC4A-FBEA9026A6CE}"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3027161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23FF54-3BFC-0043-AC4A-FBEA9026A6CE}" type="datetimeFigureOut">
              <a:rPr lang="en-US" smtClean="0"/>
              <a:t>5/25/2016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2544854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23FF54-3BFC-0043-AC4A-FBEA9026A6CE}" type="datetimeFigureOut">
              <a:rPr lang="en-US" smtClean="0"/>
              <a:t>5/25/2016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473267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23FF54-3BFC-0043-AC4A-FBEA9026A6CE}" type="datetimeFigureOut">
              <a:rPr lang="en-US" smtClean="0"/>
              <a:t>5/25/2016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1892033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23FF54-3BFC-0043-AC4A-FBEA9026A6CE}" type="datetimeFigureOut">
              <a:rPr lang="en-US" smtClean="0"/>
              <a:t>5/25/2016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2601717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23FF54-3BFC-0043-AC4A-FBEA9026A6CE}" type="datetimeFigureOut">
              <a:rPr lang="en-US" smtClean="0"/>
              <a:t>5/25/2016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1186598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23FF54-3BFC-0043-AC4A-FBEA9026A6CE}" type="datetimeFigureOut">
              <a:rPr lang="en-US" smtClean="0"/>
              <a:t>5/25/2016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3674040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23FF54-3BFC-0043-AC4A-FBEA9026A6CE}" type="datetimeFigureOut">
              <a:rPr lang="en-US" smtClean="0"/>
              <a:t>5/25/2016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A8CD47-D2B9-DC45-B85A-CB309D742935}" type="slidenum">
              <a:rPr lang="en-US" smtClean="0"/>
              <a:t>‹#›</a:t>
            </a:fld>
            <a:endParaRPr lang="en-US"/>
          </a:p>
        </p:txBody>
      </p:sp>
    </p:spTree>
    <p:extLst>
      <p:ext uri="{BB962C8B-B14F-4D97-AF65-F5344CB8AC3E}">
        <p14:creationId xmlns:p14="http://schemas.microsoft.com/office/powerpoint/2010/main" val="3772631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hyperlink" Target="https://www.youtube.com/watch?v=hNEcNEerEZU&amp;app=desktop" TargetMode="Externa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0.xml"/><Relationship Id="rId5" Type="http://schemas.openxmlformats.org/officeDocument/2006/relationships/hyperlink" Target="http://ccf.buffalo.edu/pdf/school_daily_report_card.pdf" TargetMode="Externa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0.xml"/><Relationship Id="rId5" Type="http://schemas.openxmlformats.org/officeDocument/2006/relationships/hyperlink" Target="https://vimeo.com/137373069" TargetMode="Externa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0.xml"/><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0.xml"/><Relationship Id="rId5" Type="http://schemas.openxmlformats.org/officeDocument/2006/relationships/hyperlink" Target="https://www.youtube.com/watch?v=MRmqTNQOV0c&amp;app=desktop" TargetMode="Externa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0.xml"/><Relationship Id="rId5" Type="http://schemas.openxmlformats.org/officeDocument/2006/relationships/hyperlink" Target="https://www.youtube.com/watch?v=H276cfkL5Lo&amp;app=desktop" TargetMode="Externa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hyperlink" Target="http://www.webmd.com/add-adhd/childhood-adhd/video/psychiatry-minute-yellowlees-adult-adhd" TargetMode="Externa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flipH="1">
            <a:off x="5662980" y="4201319"/>
            <a:ext cx="3481020" cy="637381"/>
          </a:xfr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a:normAutofit fontScale="25000" lnSpcReduction="20000"/>
          </a:bodyPr>
          <a:lstStyle/>
          <a:p>
            <a:r>
              <a:rPr lang="en-US" sz="7200" dirty="0" smtClean="0"/>
              <a:t> </a:t>
            </a:r>
            <a:endParaRPr lang="en-US" sz="9600" dirty="0" smtClean="0"/>
          </a:p>
          <a:p>
            <a:r>
              <a:rPr lang="en-US" dirty="0" smtClean="0">
                <a:solidFill>
                  <a:schemeClr val="bg1"/>
                </a:solidFill>
              </a:rPr>
              <a:t>DEPRESSION IN CHILDREN AND</a:t>
            </a:r>
          </a:p>
          <a:p>
            <a:r>
              <a:rPr lang="en-US" dirty="0" smtClean="0">
                <a:solidFill>
                  <a:schemeClr val="bg1"/>
                </a:solidFill>
              </a:rPr>
              <a:t>ADOLESCENTS</a:t>
            </a:r>
            <a:endParaRPr lang="en-US" dirty="0">
              <a:solidFill>
                <a:schemeClr val="bg1"/>
              </a:solidFill>
            </a:endParaRPr>
          </a:p>
          <a:p>
            <a:endParaRPr lang="en-US" dirty="0" smtClean="0"/>
          </a:p>
          <a:p>
            <a:endParaRPr lang="en-US" dirty="0"/>
          </a:p>
          <a:p>
            <a:endParaRPr lang="en-US" dirty="0" smtClean="0"/>
          </a:p>
        </p:txBody>
      </p:sp>
      <p:sp>
        <p:nvSpPr>
          <p:cNvPr id="4" name="Title 1"/>
          <p:cNvSpPr>
            <a:spLocks noGrp="1"/>
          </p:cNvSpPr>
          <p:nvPr>
            <p:ph type="ctrTitle"/>
          </p:nvPr>
        </p:nvSpPr>
        <p:spPr>
          <a:xfrm>
            <a:off x="-94883" y="190500"/>
            <a:ext cx="5757863" cy="6465888"/>
          </a:xfrm>
        </p:spPr>
        <p:txBody>
          <a:bodyPr>
            <a:normAutofit/>
          </a:bodyPr>
          <a:lstStyle/>
          <a:p>
            <a:endParaRPr lang="en-US" sz="2000" b="1" dirty="0">
              <a:cs typeface="Arial"/>
            </a:endParaRPr>
          </a:p>
        </p:txBody>
      </p:sp>
      <p:sp>
        <p:nvSpPr>
          <p:cNvPr id="7" name="TextBox 6"/>
          <p:cNvSpPr txBox="1"/>
          <p:nvPr/>
        </p:nvSpPr>
        <p:spPr>
          <a:xfrm>
            <a:off x="5662980" y="-46548"/>
            <a:ext cx="3481020" cy="369332"/>
          </a:xfrm>
          <a:prstGeom prst="rect">
            <a:avLst/>
          </a:prstGeom>
          <a:solidFill>
            <a:srgbClr val="008000"/>
          </a:solidFill>
          <a:ln>
            <a:noFill/>
          </a:ln>
        </p:spPr>
        <p:txBody>
          <a:bodyPr wrap="square" rtlCol="0">
            <a:spAutoFit/>
          </a:bodyPr>
          <a:lstStyle/>
          <a:p>
            <a:pPr algn="ctr"/>
            <a:r>
              <a:rPr lang="en-US" dirty="0" smtClean="0">
                <a:solidFill>
                  <a:schemeClr val="bg1"/>
                </a:solidFill>
              </a:rPr>
              <a:t>EXTERNALIZING </a:t>
            </a:r>
            <a:r>
              <a:rPr lang="en-US" dirty="0">
                <a:solidFill>
                  <a:schemeClr val="bg1"/>
                </a:solidFill>
              </a:rPr>
              <a:t>DISORDERS</a:t>
            </a:r>
          </a:p>
        </p:txBody>
      </p:sp>
      <p:sp>
        <p:nvSpPr>
          <p:cNvPr id="8" name="TextBox 7"/>
          <p:cNvSpPr txBox="1"/>
          <p:nvPr/>
        </p:nvSpPr>
        <p:spPr>
          <a:xfrm>
            <a:off x="5662980" y="877332"/>
            <a:ext cx="3481020" cy="3046988"/>
          </a:xfrm>
          <a:prstGeom prst="rect">
            <a:avLst/>
          </a:prstGeom>
          <a:noFill/>
        </p:spPr>
        <p:txBody>
          <a:bodyPr wrap="square" rtlCol="0">
            <a:spAutoFit/>
          </a:bodyPr>
          <a:lstStyle/>
          <a:p>
            <a:pPr algn="ctr"/>
            <a:r>
              <a:rPr lang="en-US" sz="3200" dirty="0" smtClean="0">
                <a:solidFill>
                  <a:schemeClr val="accent3">
                    <a:lumMod val="75000"/>
                  </a:schemeClr>
                </a:solidFill>
              </a:rPr>
              <a:t>Non-Pharmacologic Treatments for Attention Deficit Hyperactivity Disorder </a:t>
            </a:r>
          </a:p>
          <a:p>
            <a:pPr algn="ctr"/>
            <a:r>
              <a:rPr lang="en-US" sz="3200" dirty="0" smtClean="0">
                <a:solidFill>
                  <a:schemeClr val="accent3">
                    <a:lumMod val="75000"/>
                  </a:schemeClr>
                </a:solidFill>
              </a:rPr>
              <a:t>(ADHD) </a:t>
            </a:r>
            <a:endParaRPr lang="en-US" sz="3200" dirty="0">
              <a:solidFill>
                <a:schemeClr val="accent3">
                  <a:lumMod val="75000"/>
                </a:schemeClr>
              </a:solidFill>
            </a:endParaRPr>
          </a:p>
        </p:txBody>
      </p:sp>
      <p:sp>
        <p:nvSpPr>
          <p:cNvPr id="9" name="TextBox 8"/>
          <p:cNvSpPr txBox="1"/>
          <p:nvPr/>
        </p:nvSpPr>
        <p:spPr>
          <a:xfrm>
            <a:off x="5662980" y="6550223"/>
            <a:ext cx="3481020" cy="307777"/>
          </a:xfrm>
          <a:prstGeom prst="rect">
            <a:avLst/>
          </a:prstGeom>
          <a:solidFill>
            <a:srgbClr val="008000"/>
          </a:solidFill>
        </p:spPr>
        <p:txBody>
          <a:bodyPr wrap="square" rtlCol="0">
            <a:spAutoFit/>
          </a:bodyPr>
          <a:lstStyle/>
          <a:p>
            <a:pPr algn="ctr"/>
            <a:r>
              <a:rPr lang="en-US" sz="1400" dirty="0" smtClean="0">
                <a:solidFill>
                  <a:schemeClr val="bg1"/>
                </a:solidFill>
              </a:rPr>
              <a:t>Adapted by Julie Chilton</a:t>
            </a:r>
          </a:p>
        </p:txBody>
      </p:sp>
      <p:sp>
        <p:nvSpPr>
          <p:cNvPr id="10" name="TextBox 9"/>
          <p:cNvSpPr txBox="1"/>
          <p:nvPr/>
        </p:nvSpPr>
        <p:spPr>
          <a:xfrm>
            <a:off x="5662980" y="322784"/>
            <a:ext cx="3481020" cy="369332"/>
          </a:xfrm>
          <a:prstGeom prst="rect">
            <a:avLst/>
          </a:prstGeom>
          <a:solidFill>
            <a:schemeClr val="bg1">
              <a:lumMod val="65000"/>
            </a:schemeClr>
          </a:solidFill>
          <a:ln>
            <a:solidFill>
              <a:schemeClr val="bg1">
                <a:lumMod val="65000"/>
              </a:schemeClr>
            </a:solidFill>
          </a:ln>
        </p:spPr>
        <p:txBody>
          <a:bodyPr wrap="square" rtlCol="0">
            <a:spAutoFit/>
          </a:bodyPr>
          <a:lstStyle/>
          <a:p>
            <a:pPr algn="ctr"/>
            <a:r>
              <a:rPr lang="en-US" dirty="0" smtClean="0">
                <a:solidFill>
                  <a:schemeClr val="bg1"/>
                </a:solidFill>
              </a:rPr>
              <a:t>Chapter D.1.1 </a:t>
            </a:r>
          </a:p>
        </p:txBody>
      </p:sp>
      <p:sp>
        <p:nvSpPr>
          <p:cNvPr id="11" name="TextBox 10"/>
          <p:cNvSpPr txBox="1"/>
          <p:nvPr/>
        </p:nvSpPr>
        <p:spPr>
          <a:xfrm>
            <a:off x="5662980" y="5900675"/>
            <a:ext cx="3481020" cy="646331"/>
          </a:xfrm>
          <a:prstGeom prst="rect">
            <a:avLst/>
          </a:prstGeom>
          <a:solidFill>
            <a:schemeClr val="bg1">
              <a:lumMod val="50000"/>
            </a:schemeClr>
          </a:solidFill>
          <a:ln>
            <a:solidFill>
              <a:schemeClr val="bg1"/>
            </a:solidFill>
          </a:ln>
        </p:spPr>
        <p:txBody>
          <a:bodyPr wrap="square" rtlCol="0">
            <a:spAutoFit/>
          </a:bodyPr>
          <a:lstStyle/>
          <a:p>
            <a:pPr algn="ctr"/>
            <a:r>
              <a:rPr lang="en-US"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Companion </a:t>
            </a:r>
            <a:r>
              <a:rPr lang="en-US"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PowerPoint </a:t>
            </a:r>
            <a:r>
              <a:rPr lang="en-US"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Presentation</a:t>
            </a:r>
            <a:endParaRPr lang="en-US"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pic>
        <p:nvPicPr>
          <p:cNvPr id="6" name="Picture 5" descr="Screen Shot 2015-04-25 at 5.22.5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5662980" cy="6858000"/>
          </a:xfrm>
          <a:prstGeom prst="rect">
            <a:avLst/>
          </a:prstGeom>
        </p:spPr>
      </p:pic>
      <p:sp>
        <p:nvSpPr>
          <p:cNvPr id="5" name="TextBox 4"/>
          <p:cNvSpPr txBox="1"/>
          <p:nvPr/>
        </p:nvSpPr>
        <p:spPr>
          <a:xfrm>
            <a:off x="5662981" y="4615613"/>
            <a:ext cx="3481019" cy="1323439"/>
          </a:xfrm>
          <a:prstGeom prst="rect">
            <a:avLst/>
          </a:prstGeom>
          <a:noFill/>
          <a:ln>
            <a:solidFill>
              <a:schemeClr val="bg1">
                <a:lumMod val="75000"/>
              </a:schemeClr>
            </a:solidFill>
          </a:ln>
        </p:spPr>
        <p:txBody>
          <a:bodyPr wrap="square" rtlCol="0">
            <a:spAutoFit/>
          </a:bodyPr>
          <a:lstStyle/>
          <a:p>
            <a:pPr algn="ctr"/>
            <a:r>
              <a:rPr lang="en-US" sz="2000" dirty="0" err="1" smtClean="0"/>
              <a:t>Maite</a:t>
            </a:r>
            <a:r>
              <a:rPr lang="en-US" sz="2000" dirty="0" smtClean="0"/>
              <a:t> </a:t>
            </a:r>
            <a:r>
              <a:rPr lang="en-US" sz="2000" dirty="0" err="1" smtClean="0"/>
              <a:t>Ferrin</a:t>
            </a:r>
            <a:r>
              <a:rPr lang="en-US" sz="2000" dirty="0" smtClean="0"/>
              <a:t>, Edmund </a:t>
            </a:r>
            <a:r>
              <a:rPr lang="en-US" sz="2000" dirty="0" err="1" smtClean="0"/>
              <a:t>Sonuga-Barke</a:t>
            </a:r>
            <a:r>
              <a:rPr lang="en-US" sz="2000" dirty="0" smtClean="0"/>
              <a:t>, David Daley, Marina </a:t>
            </a:r>
            <a:r>
              <a:rPr lang="en-US" sz="2000" dirty="0" err="1" smtClean="0"/>
              <a:t>Danckaerts</a:t>
            </a:r>
            <a:r>
              <a:rPr lang="en-US" sz="2000" dirty="0" smtClean="0"/>
              <a:t>, </a:t>
            </a:r>
            <a:r>
              <a:rPr lang="en-US" sz="2000" dirty="0" err="1" smtClean="0"/>
              <a:t>Saskia</a:t>
            </a:r>
            <a:r>
              <a:rPr lang="en-US" sz="2000" dirty="0" smtClean="0"/>
              <a:t> van der </a:t>
            </a:r>
            <a:r>
              <a:rPr lang="en-US" sz="2000" dirty="0" err="1" smtClean="0"/>
              <a:t>Oord</a:t>
            </a:r>
            <a:r>
              <a:rPr lang="en-US" sz="2000" dirty="0" smtClean="0"/>
              <a:t>, Jan K. </a:t>
            </a:r>
            <a:r>
              <a:rPr lang="en-US" sz="2000" dirty="0" err="1" smtClean="0"/>
              <a:t>Buitelaar</a:t>
            </a:r>
            <a:endParaRPr lang="en-US" sz="2000" dirty="0"/>
          </a:p>
        </p:txBody>
      </p:sp>
    </p:spTree>
    <p:extLst>
      <p:ext uri="{BB962C8B-B14F-4D97-AF65-F5344CB8AC3E}">
        <p14:creationId xmlns:p14="http://schemas.microsoft.com/office/powerpoint/2010/main" val="39870828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Non-Pharmacologic Treatments for </a:t>
            </a:r>
            <a:r>
              <a:rPr lang="en-AU" sz="1800" b="1" spc="150" dirty="0" smtClean="0">
                <a:ln w="11430"/>
                <a:solidFill>
                  <a:schemeClr val="bg1">
                    <a:lumMod val="75000"/>
                  </a:schemeClr>
                </a:solidFill>
                <a:effectLst>
                  <a:outerShdw blurRad="25400" algn="tl" rotWithShape="0">
                    <a:srgbClr val="000000">
                      <a:alpha val="43000"/>
                    </a:srgbClr>
                  </a:outerShdw>
                </a:effectLst>
              </a:rPr>
              <a:t>ADHD</a:t>
            </a:r>
            <a:br>
              <a:rPr lang="en-AU" sz="1800" b="1" spc="150" dirty="0" smtClean="0">
                <a:ln w="11430"/>
                <a:solidFill>
                  <a:schemeClr val="bg1">
                    <a:lumMod val="75000"/>
                  </a:schemeClr>
                </a:solidFill>
                <a:effectLst>
                  <a:outerShdw blurRad="25400" algn="tl" rotWithShape="0">
                    <a:srgbClr val="000000">
                      <a:alpha val="43000"/>
                    </a:srgbClr>
                  </a:outerShdw>
                </a:effectLst>
              </a:rPr>
            </a:br>
            <a:r>
              <a:rPr lang="en-US" sz="2800" b="1" spc="150" dirty="0" smtClean="0">
                <a:ln w="11430"/>
                <a:solidFill>
                  <a:srgbClr val="F8F8F8"/>
                </a:solidFill>
                <a:effectLst>
                  <a:outerShdw blurRad="25400" algn="tl" rotWithShape="0">
                    <a:srgbClr val="000000">
                      <a:alpha val="43000"/>
                    </a:srgbClr>
                  </a:outerShdw>
                </a:effectLst>
              </a:rPr>
              <a:t>Restrictive Elimination or </a:t>
            </a:r>
            <a:r>
              <a:rPr lang="en-US" sz="2800" b="1" spc="150" dirty="0" err="1" smtClean="0">
                <a:ln w="11430"/>
                <a:solidFill>
                  <a:srgbClr val="F8F8F8"/>
                </a:solidFill>
                <a:effectLst>
                  <a:outerShdw blurRad="25400" algn="tl" rotWithShape="0">
                    <a:srgbClr val="000000">
                      <a:alpha val="43000"/>
                    </a:srgbClr>
                  </a:outerShdw>
                </a:effectLst>
              </a:rPr>
              <a:t>Oligoantigenic</a:t>
            </a:r>
            <a:r>
              <a:rPr lang="en-US" sz="2800" b="1" spc="150" dirty="0" smtClean="0">
                <a:ln w="11430"/>
                <a:solidFill>
                  <a:srgbClr val="F8F8F8"/>
                </a:solidFill>
                <a:effectLst>
                  <a:outerShdw blurRad="25400" algn="tl" rotWithShape="0">
                    <a:srgbClr val="000000">
                      <a:alpha val="43000"/>
                    </a:srgbClr>
                  </a:outerShdw>
                </a:effectLst>
              </a:rPr>
              <a:t> Diets</a:t>
            </a:r>
            <a:endParaRPr lang="en-US" sz="2800" b="1"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a:xfrm>
            <a:off x="457200" y="1600200"/>
            <a:ext cx="6096000" cy="4525963"/>
          </a:xfrm>
        </p:spPr>
        <p:txBody>
          <a:bodyPr vert="horz">
            <a:normAutofit fontScale="85000" lnSpcReduction="10000"/>
          </a:bodyPr>
          <a:lstStyle/>
          <a:p>
            <a:r>
              <a:rPr lang="en-US" dirty="0" smtClean="0"/>
              <a:t>Focus on elimination of foods that may act as antigens or allergens</a:t>
            </a:r>
          </a:p>
          <a:p>
            <a:pPr lvl="1"/>
            <a:r>
              <a:rPr lang="en-US" dirty="0"/>
              <a:t>c</a:t>
            </a:r>
            <a:r>
              <a:rPr lang="en-US" dirty="0" smtClean="0"/>
              <a:t>ow’s milk, cheese, eggs, chocolate, nuts</a:t>
            </a:r>
          </a:p>
          <a:p>
            <a:r>
              <a:rPr lang="en-US" dirty="0" smtClean="0"/>
              <a:t>Temporary 2-5 week change of diet to only hypo-allergenic foods</a:t>
            </a:r>
          </a:p>
          <a:p>
            <a:pPr lvl="1"/>
            <a:r>
              <a:rPr lang="en-US" dirty="0"/>
              <a:t>r</a:t>
            </a:r>
            <a:r>
              <a:rPr lang="en-US" dirty="0" smtClean="0"/>
              <a:t>ice, turkey, pears, lettuce, water</a:t>
            </a:r>
          </a:p>
          <a:p>
            <a:r>
              <a:rPr lang="en-US" dirty="0" smtClean="0"/>
              <a:t>Followed by 12-18 month reintroduction phase</a:t>
            </a:r>
          </a:p>
          <a:p>
            <a:r>
              <a:rPr lang="en-US" dirty="0" smtClean="0"/>
              <a:t>Based on </a:t>
            </a:r>
            <a:r>
              <a:rPr lang="en-US" dirty="0" err="1" smtClean="0"/>
              <a:t>IgG</a:t>
            </a:r>
            <a:r>
              <a:rPr lang="en-US" dirty="0"/>
              <a:t>-</a:t>
            </a:r>
            <a:r>
              <a:rPr lang="en-US" dirty="0" smtClean="0"/>
              <a:t>mediated ADHD theory</a:t>
            </a:r>
          </a:p>
          <a:p>
            <a:r>
              <a:rPr lang="en-US" dirty="0" smtClean="0"/>
              <a:t>Consistent evidence lacking</a:t>
            </a:r>
          </a:p>
          <a:p>
            <a:endParaRPr lang="en-US" dirty="0" smtClean="0"/>
          </a:p>
          <a:p>
            <a:pPr marL="0" indent="0">
              <a:buNone/>
            </a:pPr>
            <a:endParaRPr lang="en-US" dirty="0"/>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3" name="Picture 2" descr="Screen Shot 2016-05-22 at 7.41.1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8500" y="2082800"/>
            <a:ext cx="1600200" cy="2133600"/>
          </a:xfrm>
          <a:prstGeom prst="rect">
            <a:avLst/>
          </a:prstGeom>
        </p:spPr>
      </p:pic>
      <p:sp>
        <p:nvSpPr>
          <p:cNvPr id="7" name="TextBox 6"/>
          <p:cNvSpPr txBox="1"/>
          <p:nvPr/>
        </p:nvSpPr>
        <p:spPr>
          <a:xfrm>
            <a:off x="6957464" y="4216400"/>
            <a:ext cx="1928302" cy="338554"/>
          </a:xfrm>
          <a:prstGeom prst="rect">
            <a:avLst/>
          </a:prstGeom>
          <a:noFill/>
        </p:spPr>
        <p:txBody>
          <a:bodyPr wrap="square" rtlCol="0">
            <a:spAutoFit/>
          </a:bodyPr>
          <a:lstStyle/>
          <a:p>
            <a:pPr algn="ctr"/>
            <a:r>
              <a:rPr lang="en-US" sz="800" dirty="0" smtClean="0">
                <a:hlinkClick r:id="rId5"/>
              </a:rPr>
              <a:t>https://www.youtube.com/watch?v=hNEcNEerEZU&amp;app=desktop</a:t>
            </a:r>
            <a:endParaRPr lang="en-US" sz="800" dirty="0"/>
          </a:p>
        </p:txBody>
      </p:sp>
    </p:spTree>
    <p:extLst>
      <p:ext uri="{BB962C8B-B14F-4D97-AF65-F5344CB8AC3E}">
        <p14:creationId xmlns:p14="http://schemas.microsoft.com/office/powerpoint/2010/main" val="1094580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Non-Pharmacologic Treatments for </a:t>
            </a:r>
            <a:r>
              <a:rPr lang="en-AU" sz="1800" b="1" spc="150" dirty="0" smtClean="0">
                <a:ln w="11430"/>
                <a:solidFill>
                  <a:schemeClr val="bg1">
                    <a:lumMod val="75000"/>
                  </a:schemeClr>
                </a:solidFill>
                <a:effectLst>
                  <a:outerShdw blurRad="25400" algn="tl" rotWithShape="0">
                    <a:srgbClr val="000000">
                      <a:alpha val="43000"/>
                    </a:srgbClr>
                  </a:outerShdw>
                </a:effectLst>
              </a:rPr>
              <a:t>ADHD</a:t>
            </a:r>
            <a:br>
              <a:rPr lang="en-AU" sz="1800" b="1" spc="150" dirty="0" smtClean="0">
                <a:ln w="11430"/>
                <a:solidFill>
                  <a:schemeClr val="bg1">
                    <a:lumMod val="75000"/>
                  </a:schemeClr>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Fatty Acid Supplementation</a:t>
            </a:r>
            <a:endParaRPr lang="en-US" sz="3600" b="1" spc="150" dirty="0">
              <a:ln w="11430"/>
              <a:solidFill>
                <a:srgbClr val="F8F8F8"/>
              </a:solidFill>
              <a:effectLst>
                <a:outerShdw blurRad="25400" algn="tl" rotWithShape="0">
                  <a:srgbClr val="000000">
                    <a:alpha val="43000"/>
                  </a:srgbClr>
                </a:outerShdw>
              </a:effectLst>
            </a:endParaRPr>
          </a:p>
        </p:txBody>
      </p:sp>
      <p:sp>
        <p:nvSpPr>
          <p:cNvPr id="2" name="Content Placeholder 1"/>
          <p:cNvSpPr>
            <a:spLocks noGrp="1"/>
          </p:cNvSpPr>
          <p:nvPr>
            <p:ph sz="half" idx="1"/>
          </p:nvPr>
        </p:nvSpPr>
        <p:spPr>
          <a:xfrm>
            <a:off x="457200" y="1600200"/>
            <a:ext cx="8229600" cy="4525963"/>
          </a:xfrm>
        </p:spPr>
        <p:txBody>
          <a:bodyPr>
            <a:normAutofit fontScale="92500" lnSpcReduction="10000"/>
          </a:bodyPr>
          <a:lstStyle/>
          <a:p>
            <a:r>
              <a:rPr lang="en-US" dirty="0" smtClean="0"/>
              <a:t>Alpha </a:t>
            </a:r>
            <a:r>
              <a:rPr lang="en-US" dirty="0" smtClean="0"/>
              <a:t>linolenic </a:t>
            </a:r>
            <a:r>
              <a:rPr lang="en-US" dirty="0" smtClean="0"/>
              <a:t>(Omega 3) and linoleic (Omega 6) acquired only through diet</a:t>
            </a:r>
          </a:p>
          <a:p>
            <a:r>
              <a:rPr lang="en-US" dirty="0" smtClean="0"/>
              <a:t>Important in structure and function of neuronal cell membranes in brain, retina, myelin sheath</a:t>
            </a:r>
          </a:p>
          <a:p>
            <a:r>
              <a:rPr lang="en-US" dirty="0" smtClean="0"/>
              <a:t>Lower concentrations of Omega 3 in ADHD</a:t>
            </a:r>
          </a:p>
          <a:p>
            <a:r>
              <a:rPr lang="en-US" dirty="0" smtClean="0"/>
              <a:t>Varying results in 3 meta-analyses: 2 positive, 1 not</a:t>
            </a:r>
          </a:p>
          <a:p>
            <a:r>
              <a:rPr lang="en-US" dirty="0" smtClean="0"/>
              <a:t>Unclear clinical relevance; possible as add-on</a:t>
            </a:r>
          </a:p>
          <a:p>
            <a:pPr lvl="1"/>
            <a:r>
              <a:rPr lang="en-US" dirty="0" smtClean="0"/>
              <a:t>300-600mg/day omega-3</a:t>
            </a:r>
          </a:p>
          <a:p>
            <a:pPr lvl="1"/>
            <a:r>
              <a:rPr lang="en-US" dirty="0" smtClean="0"/>
              <a:t>30-60 mg/day omega 6</a:t>
            </a:r>
          </a:p>
          <a:p>
            <a:r>
              <a:rPr lang="en-US" dirty="0" smtClean="0"/>
              <a:t>Minor side effects: fishy taste/odor, stomach upset, loose stools, nausea</a:t>
            </a:r>
            <a:endParaRPr lang="en-US" dirty="0"/>
          </a:p>
          <a:p>
            <a:endParaRPr lang="en-US" dirty="0"/>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9873947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Non-Pharmacologic Treatments for ADHD</a:t>
            </a:r>
            <a:r>
              <a:rPr lang="en-US" sz="3600" b="1" spc="150" dirty="0">
                <a:ln w="11430"/>
                <a:solidFill>
                  <a:srgbClr val="FFFF00"/>
                </a:solidFill>
                <a:effectLst>
                  <a:outerShdw blurRad="25400" algn="tl" rotWithShape="0">
                    <a:srgbClr val="000000">
                      <a:alpha val="43000"/>
                    </a:srgbClr>
                  </a:outerShdw>
                </a:effectLst>
              </a:rPr>
              <a:t/>
            </a:r>
            <a:br>
              <a:rPr lang="en-US" sz="3600" b="1" spc="150" dirty="0">
                <a:ln w="11430"/>
                <a:solidFill>
                  <a:srgbClr val="FFFF00"/>
                </a:solidFill>
                <a:effectLst>
                  <a:outerShdw blurRad="25400" algn="tl" rotWithShape="0">
                    <a:srgbClr val="000000">
                      <a:alpha val="43000"/>
                    </a:srgbClr>
                  </a:outerShdw>
                </a:effectLst>
              </a:rPr>
            </a:br>
            <a:r>
              <a:rPr lang="en-US" sz="3600" b="1" spc="150" dirty="0" smtClean="0">
                <a:ln w="11430"/>
                <a:solidFill>
                  <a:schemeClr val="bg1"/>
                </a:solidFill>
                <a:effectLst>
                  <a:outerShdw blurRad="25400" algn="tl" rotWithShape="0">
                    <a:srgbClr val="000000">
                      <a:alpha val="43000"/>
                    </a:srgbClr>
                  </a:outerShdw>
                </a:effectLst>
              </a:rPr>
              <a:t>Micronutrient </a:t>
            </a:r>
            <a:r>
              <a:rPr lang="en-US" sz="3600" b="1" spc="150" dirty="0" smtClean="0">
                <a:ln w="11430"/>
                <a:solidFill>
                  <a:srgbClr val="F8F8F8"/>
                </a:solidFill>
                <a:effectLst>
                  <a:outerShdw blurRad="25400" algn="tl" rotWithShape="0">
                    <a:srgbClr val="000000">
                      <a:alpha val="43000"/>
                    </a:srgbClr>
                  </a:outerShdw>
                </a:effectLst>
              </a:rPr>
              <a:t>Supplementation </a:t>
            </a:r>
            <a:endParaRPr lang="en-US" sz="3600" b="1" spc="150" dirty="0">
              <a:ln w="11430"/>
              <a:solidFill>
                <a:srgbClr val="F8F8F8"/>
              </a:solidFill>
              <a:effectLst>
                <a:outerShdw blurRad="25400" algn="tl" rotWithShape="0">
                  <a:srgbClr val="000000">
                    <a:alpha val="43000"/>
                  </a:srgbClr>
                </a:outerShdw>
              </a:effectLst>
            </a:endParaRPr>
          </a:p>
        </p:txBody>
      </p:sp>
      <p:sp>
        <p:nvSpPr>
          <p:cNvPr id="5" name="Content Placeholder 4"/>
          <p:cNvSpPr>
            <a:spLocks noGrp="1"/>
          </p:cNvSpPr>
          <p:nvPr>
            <p:ph idx="1"/>
          </p:nvPr>
        </p:nvSpPr>
        <p:spPr>
          <a:xfrm>
            <a:off x="457200" y="1600200"/>
            <a:ext cx="8229600" cy="4525963"/>
          </a:xfrm>
        </p:spPr>
        <p:txBody>
          <a:bodyPr>
            <a:normAutofit fontScale="92500" lnSpcReduction="20000"/>
          </a:bodyPr>
          <a:lstStyle/>
          <a:p>
            <a:r>
              <a:rPr lang="en-US" dirty="0" smtClean="0"/>
              <a:t>Vitamins and minerals necessary for enzyme function in neurotransmitter metabolism</a:t>
            </a:r>
          </a:p>
          <a:p>
            <a:r>
              <a:rPr lang="en-US" dirty="0" smtClean="0"/>
              <a:t>ADHD may be associated with related metabolic dysfunction</a:t>
            </a:r>
          </a:p>
          <a:p>
            <a:r>
              <a:rPr lang="en-US" dirty="0" smtClean="0"/>
              <a:t>Modest to negligible effects in trials with </a:t>
            </a:r>
          </a:p>
          <a:p>
            <a:pPr marL="0" indent="0">
              <a:buNone/>
            </a:pPr>
            <a:r>
              <a:rPr lang="en-US" dirty="0"/>
              <a:t> </a:t>
            </a:r>
            <a:r>
              <a:rPr lang="en-US" dirty="0" smtClean="0"/>
              <a:t>   Fe, Mg, Zn</a:t>
            </a:r>
          </a:p>
          <a:p>
            <a:r>
              <a:rPr lang="en-US" dirty="0" smtClean="0"/>
              <a:t>Better evidence for broad spectrum vitamin-mineral treatment in ADHD</a:t>
            </a:r>
          </a:p>
          <a:p>
            <a:r>
              <a:rPr lang="en-US" dirty="0" smtClean="0"/>
              <a:t>No clear data for specific dose and ingredients</a:t>
            </a:r>
          </a:p>
          <a:p>
            <a:r>
              <a:rPr lang="en-US" dirty="0" smtClean="0"/>
              <a:t>High doses may be toxic</a:t>
            </a:r>
            <a:endParaRPr lang="en-US" dirty="0"/>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21214301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Non-Pharmacologic Treatments for ADHD</a:t>
            </a:r>
            <a:r>
              <a:rPr lang="en-US" sz="3600" b="1" spc="150" dirty="0">
                <a:ln w="11430"/>
                <a:solidFill>
                  <a:srgbClr val="FFFF00"/>
                </a:solidFill>
                <a:effectLst>
                  <a:outerShdw blurRad="25400" algn="tl" rotWithShape="0">
                    <a:srgbClr val="000000">
                      <a:alpha val="43000"/>
                    </a:srgbClr>
                  </a:outerShdw>
                </a:effectLst>
              </a:rPr>
              <a:t/>
            </a:r>
            <a:br>
              <a:rPr lang="en-US" sz="3600" b="1" spc="150" dirty="0">
                <a:ln w="11430"/>
                <a:solidFill>
                  <a:srgbClr val="FFFF00"/>
                </a:solidFill>
                <a:effectLst>
                  <a:outerShdw blurRad="25400" algn="tl" rotWithShape="0">
                    <a:srgbClr val="000000">
                      <a:alpha val="43000"/>
                    </a:srgbClr>
                  </a:outerShdw>
                </a:effectLst>
              </a:rPr>
            </a:br>
            <a:r>
              <a:rPr lang="en-US" sz="3600" b="1" spc="150" dirty="0">
                <a:ln w="11430"/>
                <a:solidFill>
                  <a:schemeClr val="bg1"/>
                </a:solidFill>
                <a:effectLst>
                  <a:outerShdw blurRad="25400" algn="tl" rotWithShape="0">
                    <a:srgbClr val="000000">
                      <a:alpha val="43000"/>
                    </a:srgbClr>
                  </a:outerShdw>
                </a:effectLst>
              </a:rPr>
              <a:t>Summary for Dietary Interventions</a:t>
            </a:r>
            <a:endParaRPr lang="en-US" sz="3600" b="1" spc="150" dirty="0">
              <a:ln w="11430"/>
              <a:solidFill>
                <a:srgbClr val="F8F8F8"/>
              </a:solidFill>
              <a:effectLst>
                <a:outerShdw blurRad="25400" algn="tl" rotWithShape="0">
                  <a:srgbClr val="000000">
                    <a:alpha val="43000"/>
                  </a:srgbClr>
                </a:outerShdw>
              </a:effectLst>
            </a:endParaRPr>
          </a:p>
        </p:txBody>
      </p:sp>
      <p:sp>
        <p:nvSpPr>
          <p:cNvPr id="5" name="Content Placeholder 4"/>
          <p:cNvSpPr>
            <a:spLocks noGrp="1"/>
          </p:cNvSpPr>
          <p:nvPr>
            <p:ph idx="1"/>
          </p:nvPr>
        </p:nvSpPr>
        <p:spPr>
          <a:xfrm>
            <a:off x="457200" y="1600200"/>
            <a:ext cx="8229600" cy="4525963"/>
          </a:xfrm>
        </p:spPr>
        <p:txBody>
          <a:bodyPr>
            <a:normAutofit fontScale="92500"/>
          </a:bodyPr>
          <a:lstStyle/>
          <a:p>
            <a:r>
              <a:rPr lang="en-AU" dirty="0"/>
              <a:t>Restricted elimination diets may be beneficial, but larger-scale studies are needed on unselected children, using blind assessment and including assessment of long-term outcome</a:t>
            </a:r>
          </a:p>
          <a:p>
            <a:r>
              <a:rPr lang="en-AU" dirty="0"/>
              <a:t>Artificial food colour elimination is a potentially valuable treatment but its effect size is </a:t>
            </a:r>
            <a:r>
              <a:rPr lang="en-AU" dirty="0" smtClean="0"/>
              <a:t>small </a:t>
            </a:r>
            <a:r>
              <a:rPr lang="en-AU" dirty="0"/>
              <a:t>and it is uncertain which children may benefit from it </a:t>
            </a:r>
          </a:p>
          <a:p>
            <a:r>
              <a:rPr lang="en-AU" dirty="0"/>
              <a:t>There is evidence from well-conducted studies for a small effect of supplementation with </a:t>
            </a:r>
            <a:r>
              <a:rPr lang="en-AU" dirty="0" smtClean="0"/>
              <a:t>fatty </a:t>
            </a:r>
            <a:r>
              <a:rPr lang="en-AU" dirty="0"/>
              <a:t>acids.</a:t>
            </a:r>
          </a:p>
        </p:txBody>
      </p:sp>
    </p:spTree>
    <p:extLst>
      <p:ext uri="{BB962C8B-B14F-4D97-AF65-F5344CB8AC3E}">
        <p14:creationId xmlns:p14="http://schemas.microsoft.com/office/powerpoint/2010/main" val="23566248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143000"/>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Non-Pharmacologic Treatments for </a:t>
            </a:r>
            <a:r>
              <a:rPr lang="en-AU" sz="1800" b="1" spc="150" dirty="0" smtClean="0">
                <a:ln w="11430"/>
                <a:solidFill>
                  <a:schemeClr val="bg1">
                    <a:lumMod val="75000"/>
                  </a:schemeClr>
                </a:solidFill>
                <a:effectLst>
                  <a:outerShdw blurRad="25400" algn="tl" rotWithShape="0">
                    <a:srgbClr val="000000">
                      <a:alpha val="43000"/>
                    </a:srgbClr>
                  </a:outerShdw>
                </a:effectLst>
              </a:rPr>
              <a:t>ADHD</a:t>
            </a:r>
            <a:r>
              <a:rPr lang="en-US" sz="3600" b="1" spc="150" dirty="0">
                <a:ln w="11430"/>
                <a:solidFill>
                  <a:srgbClr val="FFFF00"/>
                </a:solidFill>
                <a:effectLst>
                  <a:outerShdw blurRad="25400" algn="tl" rotWithShape="0">
                    <a:srgbClr val="000000">
                      <a:alpha val="43000"/>
                    </a:srgbClr>
                  </a:outerShdw>
                </a:effectLst>
              </a:rPr>
              <a:t/>
            </a:r>
            <a:br>
              <a:rPr lang="en-US" sz="3600" b="1" spc="150" dirty="0">
                <a:ln w="11430"/>
                <a:solidFill>
                  <a:srgbClr val="FFFF00"/>
                </a:solidFill>
                <a:effectLst>
                  <a:outerShdw blurRad="25400" algn="tl" rotWithShape="0">
                    <a:srgbClr val="000000">
                      <a:alpha val="43000"/>
                    </a:srgbClr>
                  </a:outerShdw>
                </a:effectLst>
              </a:rPr>
            </a:br>
            <a:r>
              <a:rPr lang="en-US" sz="2800" b="1" spc="150" dirty="0" smtClean="0">
                <a:ln w="11430"/>
                <a:solidFill>
                  <a:srgbClr val="F8F8F8"/>
                </a:solidFill>
                <a:effectLst>
                  <a:outerShdw blurRad="25400" algn="tl" rotWithShape="0">
                    <a:srgbClr val="000000">
                      <a:alpha val="43000"/>
                    </a:srgbClr>
                  </a:outerShdw>
                </a:effectLst>
              </a:rPr>
              <a:t>Psychosocial Treatments: </a:t>
            </a:r>
            <a:br>
              <a:rPr lang="en-US" sz="2800" b="1" spc="150" dirty="0" smtClean="0">
                <a:ln w="11430"/>
                <a:solidFill>
                  <a:srgbClr val="F8F8F8"/>
                </a:solidFill>
                <a:effectLst>
                  <a:outerShdw blurRad="25400" algn="tl" rotWithShape="0">
                    <a:srgbClr val="000000">
                      <a:alpha val="43000"/>
                    </a:srgbClr>
                  </a:outerShdw>
                </a:effectLst>
              </a:rPr>
            </a:br>
            <a:r>
              <a:rPr lang="en-US" sz="2800" b="1" spc="150" dirty="0" smtClean="0">
                <a:ln w="11430"/>
                <a:solidFill>
                  <a:srgbClr val="F8F8F8"/>
                </a:solidFill>
                <a:effectLst>
                  <a:outerShdw blurRad="25400" algn="tl" rotWithShape="0">
                    <a:srgbClr val="000000">
                      <a:alpha val="43000"/>
                    </a:srgbClr>
                  </a:outerShdw>
                </a:effectLst>
              </a:rPr>
              <a:t>Behavioral Interventions</a:t>
            </a:r>
            <a:endParaRPr lang="en-US" sz="2800" b="1"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a:xfrm>
            <a:off x="457200" y="1600200"/>
            <a:ext cx="8229600" cy="5130800"/>
          </a:xfrm>
        </p:spPr>
        <p:txBody>
          <a:bodyPr vert="horz">
            <a:noAutofit/>
          </a:bodyPr>
          <a:lstStyle/>
          <a:p>
            <a:r>
              <a:rPr lang="en-US" sz="2200" dirty="0" smtClean="0"/>
              <a:t>Delivered by therapists, parents, teachers, </a:t>
            </a:r>
            <a:r>
              <a:rPr lang="en-US" sz="2200" dirty="0" err="1" smtClean="0"/>
              <a:t>etc</a:t>
            </a:r>
            <a:endParaRPr lang="en-US" sz="2200" dirty="0" smtClean="0"/>
          </a:p>
          <a:p>
            <a:r>
              <a:rPr lang="en-US" sz="2200" dirty="0"/>
              <a:t>Aimed </a:t>
            </a:r>
            <a:r>
              <a:rPr lang="en-US" sz="2200" dirty="0" smtClean="0"/>
              <a:t>mostly at </a:t>
            </a:r>
            <a:r>
              <a:rPr lang="en-US" sz="2200" dirty="0"/>
              <a:t>pre-school and primary school </a:t>
            </a:r>
            <a:r>
              <a:rPr lang="en-US" sz="2200" dirty="0" smtClean="0"/>
              <a:t>age</a:t>
            </a:r>
          </a:p>
          <a:p>
            <a:r>
              <a:rPr lang="en-US" sz="2200" dirty="0" smtClean="0"/>
              <a:t>Basic operant conditioning model: praise for positive and ignoring negative</a:t>
            </a:r>
          </a:p>
          <a:p>
            <a:r>
              <a:rPr lang="en-US" sz="2200" dirty="0" smtClean="0"/>
              <a:t>Enhance enjoyable parenting and positive parent-child interaction</a:t>
            </a:r>
          </a:p>
          <a:p>
            <a:r>
              <a:rPr lang="en-US" sz="2200" dirty="0" smtClean="0"/>
              <a:t>Daily report card from school to home and back</a:t>
            </a:r>
          </a:p>
          <a:p>
            <a:r>
              <a:rPr lang="en-US" sz="2200" dirty="0" smtClean="0"/>
              <a:t>Increase structure: clear instructions, one at a time, and review daily plan </a:t>
            </a:r>
          </a:p>
          <a:p>
            <a:r>
              <a:rPr lang="en-US" sz="2200" dirty="0" smtClean="0"/>
              <a:t>Skill building in school or clinic: planning, organizing, social interaction (also for adolescents)</a:t>
            </a:r>
          </a:p>
          <a:p>
            <a:r>
              <a:rPr lang="en-US" sz="2200" dirty="0" smtClean="0"/>
              <a:t>Cognitive interventions for negative schemas or thoughts (especially for adolescents)</a:t>
            </a:r>
          </a:p>
          <a:p>
            <a:r>
              <a:rPr lang="en-US" sz="2200" dirty="0" smtClean="0"/>
              <a:t>Individual </a:t>
            </a:r>
            <a:r>
              <a:rPr lang="en-US" sz="2200" dirty="0" err="1" smtClean="0"/>
              <a:t>vs</a:t>
            </a:r>
            <a:r>
              <a:rPr lang="en-US" sz="2200" dirty="0" smtClean="0"/>
              <a:t> group-based parent training</a:t>
            </a:r>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13427211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143000"/>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Non-Pharmacologic Treatments for </a:t>
            </a:r>
            <a:r>
              <a:rPr lang="en-AU" sz="1800" b="1" spc="150" dirty="0" smtClean="0">
                <a:ln w="11430"/>
                <a:solidFill>
                  <a:schemeClr val="bg1">
                    <a:lumMod val="75000"/>
                  </a:schemeClr>
                </a:solidFill>
                <a:effectLst>
                  <a:outerShdw blurRad="25400" algn="tl" rotWithShape="0">
                    <a:srgbClr val="000000">
                      <a:alpha val="43000"/>
                    </a:srgbClr>
                  </a:outerShdw>
                </a:effectLst>
              </a:rPr>
              <a:t>ADHD</a:t>
            </a:r>
            <a:r>
              <a:rPr lang="en-US" sz="3600" b="1" spc="150" dirty="0">
                <a:ln w="11430"/>
                <a:solidFill>
                  <a:srgbClr val="FFFF00"/>
                </a:solidFill>
                <a:effectLst>
                  <a:outerShdw blurRad="25400" algn="tl" rotWithShape="0">
                    <a:srgbClr val="000000">
                      <a:alpha val="43000"/>
                    </a:srgbClr>
                  </a:outerShdw>
                </a:effectLst>
              </a:rPr>
              <a:t/>
            </a:r>
            <a:br>
              <a:rPr lang="en-US" sz="3600" b="1" spc="150" dirty="0">
                <a:ln w="11430"/>
                <a:solidFill>
                  <a:srgbClr val="FFFF00"/>
                </a:solidFill>
                <a:effectLst>
                  <a:outerShdw blurRad="25400" algn="tl" rotWithShape="0">
                    <a:srgbClr val="000000">
                      <a:alpha val="43000"/>
                    </a:srgbClr>
                  </a:outerShdw>
                </a:effectLst>
              </a:rPr>
            </a:br>
            <a:r>
              <a:rPr lang="en-US" sz="2800" b="1" spc="150" dirty="0" smtClean="0">
                <a:ln w="11430"/>
                <a:solidFill>
                  <a:srgbClr val="F8F8F8"/>
                </a:solidFill>
                <a:effectLst>
                  <a:outerShdw blurRad="25400" algn="tl" rotWithShape="0">
                    <a:srgbClr val="000000">
                      <a:alpha val="43000"/>
                    </a:srgbClr>
                  </a:outerShdw>
                </a:effectLst>
              </a:rPr>
              <a:t>Psychosocial Treatments: </a:t>
            </a:r>
            <a:br>
              <a:rPr lang="en-US" sz="2800" b="1" spc="150" dirty="0" smtClean="0">
                <a:ln w="11430"/>
                <a:solidFill>
                  <a:srgbClr val="F8F8F8"/>
                </a:solidFill>
                <a:effectLst>
                  <a:outerShdw blurRad="25400" algn="tl" rotWithShape="0">
                    <a:srgbClr val="000000">
                      <a:alpha val="43000"/>
                    </a:srgbClr>
                  </a:outerShdw>
                </a:effectLst>
              </a:rPr>
            </a:br>
            <a:r>
              <a:rPr lang="en-US" sz="2800" b="1" spc="150" dirty="0" smtClean="0">
                <a:ln w="11430"/>
                <a:solidFill>
                  <a:srgbClr val="F8F8F8"/>
                </a:solidFill>
                <a:effectLst>
                  <a:outerShdw blurRad="25400" algn="tl" rotWithShape="0">
                    <a:srgbClr val="000000">
                      <a:alpha val="43000"/>
                    </a:srgbClr>
                  </a:outerShdw>
                </a:effectLst>
              </a:rPr>
              <a:t>Behavioral Interventions</a:t>
            </a:r>
            <a:endParaRPr lang="en-US" sz="2800" b="1" spc="150" dirty="0">
              <a:ln w="11430"/>
              <a:solidFill>
                <a:srgbClr val="F8F8F8"/>
              </a:solidFill>
              <a:effectLst>
                <a:outerShdw blurRad="25400" algn="tl" rotWithShape="0">
                  <a:srgbClr val="000000">
                    <a:alpha val="43000"/>
                  </a:srgbClr>
                </a:outerShdw>
              </a:effectLst>
            </a:endParaRPr>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2" name="Picture 1" descr="Screen Shot 2016-05-22 at 7.54.4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3526" y="1993900"/>
            <a:ext cx="6315073" cy="2971800"/>
          </a:xfrm>
          <a:prstGeom prst="rect">
            <a:avLst/>
          </a:prstGeom>
        </p:spPr>
      </p:pic>
      <p:sp>
        <p:nvSpPr>
          <p:cNvPr id="7" name="TextBox 6"/>
          <p:cNvSpPr txBox="1"/>
          <p:nvPr/>
        </p:nvSpPr>
        <p:spPr>
          <a:xfrm>
            <a:off x="1528519" y="5231368"/>
            <a:ext cx="6558206" cy="646331"/>
          </a:xfrm>
          <a:prstGeom prst="rect">
            <a:avLst/>
          </a:prstGeom>
          <a:noFill/>
        </p:spPr>
        <p:txBody>
          <a:bodyPr wrap="none" rtlCol="0">
            <a:spAutoFit/>
          </a:bodyPr>
          <a:lstStyle/>
          <a:p>
            <a:r>
              <a:rPr lang="en-US" dirty="0"/>
              <a:t>Click here for advice to teachers on how to design daily report </a:t>
            </a:r>
            <a:r>
              <a:rPr lang="en-US" dirty="0" smtClean="0"/>
              <a:t>cards</a:t>
            </a:r>
          </a:p>
          <a:p>
            <a:pPr algn="ctr"/>
            <a:r>
              <a:rPr lang="en-US" dirty="0" smtClean="0">
                <a:hlinkClick r:id="rId5"/>
              </a:rPr>
              <a:t>http://ccf.buffalo.edu/pdf/school_daily_report_card.pdf</a:t>
            </a:r>
            <a:r>
              <a:rPr lang="en-US" dirty="0" smtClean="0"/>
              <a:t> </a:t>
            </a:r>
            <a:endParaRPr lang="en-US" dirty="0"/>
          </a:p>
        </p:txBody>
      </p:sp>
    </p:spTree>
    <p:extLst>
      <p:ext uri="{BB962C8B-B14F-4D97-AF65-F5344CB8AC3E}">
        <p14:creationId xmlns:p14="http://schemas.microsoft.com/office/powerpoint/2010/main" val="41413946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Non-Pharmacologic Treatments for ADHD</a:t>
            </a:r>
            <a:r>
              <a:rPr lang="en-US" sz="3600" b="1" spc="150" dirty="0">
                <a:ln w="11430"/>
                <a:solidFill>
                  <a:srgbClr val="FFFF00"/>
                </a:solidFill>
                <a:effectLst>
                  <a:outerShdw blurRad="25400" algn="tl" rotWithShape="0">
                    <a:srgbClr val="000000">
                      <a:alpha val="43000"/>
                    </a:srgbClr>
                  </a:outerShdw>
                </a:effectLst>
              </a:rPr>
              <a:t/>
            </a:r>
            <a:br>
              <a:rPr lang="en-US" sz="3600" b="1" spc="150" dirty="0">
                <a:ln w="11430"/>
                <a:solidFill>
                  <a:srgbClr val="FFFF00"/>
                </a:solidFill>
                <a:effectLst>
                  <a:outerShdw blurRad="25400" algn="tl" rotWithShape="0">
                    <a:srgbClr val="000000">
                      <a:alpha val="43000"/>
                    </a:srgbClr>
                  </a:outerShdw>
                </a:effectLst>
              </a:rPr>
            </a:br>
            <a:r>
              <a:rPr lang="en-US" sz="3600" b="1" spc="150" dirty="0" smtClean="0">
                <a:ln w="11430"/>
                <a:solidFill>
                  <a:schemeClr val="bg1"/>
                </a:solidFill>
                <a:effectLst>
                  <a:outerShdw blurRad="25400" algn="tl" rotWithShape="0">
                    <a:srgbClr val="000000">
                      <a:alpha val="43000"/>
                    </a:srgbClr>
                  </a:outerShdw>
                </a:effectLst>
              </a:rPr>
              <a:t>School-Based Behavioral Interventions</a:t>
            </a:r>
            <a:endParaRPr lang="en-US" sz="3600" b="1" spc="150" dirty="0">
              <a:ln w="11430"/>
              <a:solidFill>
                <a:schemeClr val="bg1"/>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a:xfrm>
            <a:off x="457200" y="1600200"/>
            <a:ext cx="6705600" cy="4525963"/>
          </a:xfrm>
        </p:spPr>
        <p:txBody>
          <a:bodyPr vert="horz">
            <a:normAutofit fontScale="62500" lnSpcReduction="20000"/>
          </a:bodyPr>
          <a:lstStyle/>
          <a:p>
            <a:pPr marL="0" indent="0">
              <a:buNone/>
            </a:pPr>
            <a:r>
              <a:rPr lang="en-US" dirty="0" smtClean="0"/>
              <a:t>All may be beneficial but not studied in controlled designs:</a:t>
            </a:r>
          </a:p>
          <a:p>
            <a:r>
              <a:rPr lang="en-US" dirty="0" smtClean="0"/>
              <a:t>Sitting closer to teacher</a:t>
            </a:r>
          </a:p>
          <a:p>
            <a:r>
              <a:rPr lang="en-US" dirty="0" smtClean="0"/>
              <a:t>Shorter assignments</a:t>
            </a:r>
          </a:p>
          <a:p>
            <a:r>
              <a:rPr lang="en-US" dirty="0" smtClean="0"/>
              <a:t>Note-taking training</a:t>
            </a:r>
          </a:p>
          <a:p>
            <a:r>
              <a:rPr lang="en-US" dirty="0" smtClean="0"/>
              <a:t>Assisted oral reading</a:t>
            </a:r>
          </a:p>
          <a:p>
            <a:r>
              <a:rPr lang="en-US" dirty="0" smtClean="0"/>
              <a:t>Structured schedules and rules</a:t>
            </a:r>
          </a:p>
          <a:p>
            <a:r>
              <a:rPr lang="en-US" dirty="0" smtClean="0"/>
              <a:t>Alternating easier with harder exercises</a:t>
            </a:r>
          </a:p>
          <a:p>
            <a:r>
              <a:rPr lang="en-US" dirty="0" smtClean="0"/>
              <a:t>Regular breaks</a:t>
            </a:r>
          </a:p>
          <a:p>
            <a:r>
              <a:rPr lang="en-US" dirty="0" smtClean="0"/>
              <a:t>Intra-task stimulation</a:t>
            </a:r>
          </a:p>
          <a:p>
            <a:r>
              <a:rPr lang="en-US" dirty="0" smtClean="0"/>
              <a:t>Peer tutoring</a:t>
            </a:r>
          </a:p>
          <a:p>
            <a:r>
              <a:rPr lang="en-US" dirty="0" smtClean="0"/>
              <a:t>Computer-enhanced learning</a:t>
            </a:r>
          </a:p>
          <a:p>
            <a:r>
              <a:rPr lang="en-US" dirty="0" smtClean="0"/>
              <a:t>Multi-sensory approach</a:t>
            </a:r>
          </a:p>
          <a:p>
            <a:r>
              <a:rPr lang="en-US" dirty="0" smtClean="0"/>
              <a:t>Immediate feedback</a:t>
            </a:r>
          </a:p>
          <a:p>
            <a:pPr marL="0" indent="0">
              <a:buNone/>
            </a:pPr>
            <a:endParaRPr lang="en-US" dirty="0" smtClean="0"/>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2" name="Picture 1" descr="Screen Shot 2016-05-22 at 7.47.4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0766" y="2090760"/>
            <a:ext cx="2451100" cy="3031624"/>
          </a:xfrm>
          <a:prstGeom prst="rect">
            <a:avLst/>
          </a:prstGeom>
        </p:spPr>
      </p:pic>
      <p:sp>
        <p:nvSpPr>
          <p:cNvPr id="7" name="TextBox 6"/>
          <p:cNvSpPr txBox="1"/>
          <p:nvPr/>
        </p:nvSpPr>
        <p:spPr>
          <a:xfrm>
            <a:off x="6102008" y="5147556"/>
            <a:ext cx="1479892" cy="215444"/>
          </a:xfrm>
          <a:prstGeom prst="rect">
            <a:avLst/>
          </a:prstGeom>
          <a:noFill/>
        </p:spPr>
        <p:txBody>
          <a:bodyPr wrap="none" rtlCol="0">
            <a:spAutoFit/>
          </a:bodyPr>
          <a:lstStyle/>
          <a:p>
            <a:r>
              <a:rPr lang="pt-BR" sz="800" dirty="0" smtClean="0">
                <a:hlinkClick r:id="rId5"/>
              </a:rPr>
              <a:t>https://vimeo.com/137373069</a:t>
            </a:r>
            <a:endParaRPr lang="en-US" sz="800" dirty="0"/>
          </a:p>
        </p:txBody>
      </p:sp>
    </p:spTree>
    <p:extLst>
      <p:ext uri="{BB962C8B-B14F-4D97-AF65-F5344CB8AC3E}">
        <p14:creationId xmlns:p14="http://schemas.microsoft.com/office/powerpoint/2010/main" val="1854388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Non-Pharmacologic Treatments for ADHD</a:t>
            </a:r>
            <a:r>
              <a:rPr lang="en-US" sz="3600" b="1" spc="150" dirty="0">
                <a:ln w="11430"/>
                <a:solidFill>
                  <a:srgbClr val="FFFF00"/>
                </a:solidFill>
                <a:effectLst>
                  <a:outerShdw blurRad="25400" algn="tl" rotWithShape="0">
                    <a:srgbClr val="000000">
                      <a:alpha val="43000"/>
                    </a:srgbClr>
                  </a:outerShdw>
                </a:effectLst>
              </a:rPr>
              <a:t/>
            </a:r>
            <a:br>
              <a:rPr lang="en-US" sz="3600" b="1" spc="150" dirty="0">
                <a:ln w="11430"/>
                <a:solidFill>
                  <a:srgbClr val="FFFF00"/>
                </a:solidFill>
                <a:effectLst>
                  <a:outerShdw blurRad="25400" algn="tl" rotWithShape="0">
                    <a:srgbClr val="000000">
                      <a:alpha val="43000"/>
                    </a:srgbClr>
                  </a:outerShdw>
                </a:effectLst>
              </a:rPr>
            </a:br>
            <a:r>
              <a:rPr lang="en-US" sz="3200" b="1" spc="150" dirty="0" smtClean="0">
                <a:ln w="11430"/>
                <a:solidFill>
                  <a:schemeClr val="bg1"/>
                </a:solidFill>
                <a:effectLst>
                  <a:outerShdw blurRad="25400" algn="tl" rotWithShape="0">
                    <a:srgbClr val="000000">
                      <a:alpha val="43000"/>
                    </a:srgbClr>
                  </a:outerShdw>
                </a:effectLst>
              </a:rPr>
              <a:t>Effectiveness of Behavioral Interventions</a:t>
            </a:r>
            <a:endParaRPr lang="en-US" sz="3200" b="1" spc="150" dirty="0">
              <a:ln w="11430"/>
              <a:solidFill>
                <a:schemeClr val="bg1"/>
              </a:solidFill>
              <a:effectLst>
                <a:outerShdw blurRad="25400" algn="tl" rotWithShape="0">
                  <a:srgbClr val="000000">
                    <a:alpha val="43000"/>
                  </a:srgbClr>
                </a:outerShdw>
              </a:effectLst>
            </a:endParaRPr>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3" name="Picture 2" descr="Screen Shot 2016-05-22 at 8.10.3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05" y="1955800"/>
            <a:ext cx="4617720" cy="3200400"/>
          </a:xfrm>
          <a:prstGeom prst="rect">
            <a:avLst/>
          </a:prstGeom>
        </p:spPr>
      </p:pic>
      <p:pic>
        <p:nvPicPr>
          <p:cNvPr id="10" name="Picture 9" descr="Screen Shot 2016-05-22 at 8.12.36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0425" y="1981200"/>
            <a:ext cx="4365625" cy="3175000"/>
          </a:xfrm>
          <a:prstGeom prst="rect">
            <a:avLst/>
          </a:prstGeom>
        </p:spPr>
      </p:pic>
    </p:spTree>
    <p:extLst>
      <p:ext uri="{BB962C8B-B14F-4D97-AF65-F5344CB8AC3E}">
        <p14:creationId xmlns:p14="http://schemas.microsoft.com/office/powerpoint/2010/main" val="1051109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Non-Pharmacologic Treatments for ADHD</a:t>
            </a:r>
            <a:r>
              <a:rPr lang="en-US" sz="3600" b="1" spc="150" dirty="0">
                <a:ln w="11430"/>
                <a:solidFill>
                  <a:srgbClr val="FFFF00"/>
                </a:solidFill>
                <a:effectLst>
                  <a:outerShdw blurRad="25400" algn="tl" rotWithShape="0">
                    <a:srgbClr val="000000">
                      <a:alpha val="43000"/>
                    </a:srgbClr>
                  </a:outerShdw>
                </a:effectLst>
              </a:rPr>
              <a:t/>
            </a:r>
            <a:br>
              <a:rPr lang="en-US" sz="3600" b="1" spc="150" dirty="0">
                <a:ln w="11430"/>
                <a:solidFill>
                  <a:srgbClr val="FFFF00"/>
                </a:solidFill>
                <a:effectLst>
                  <a:outerShdw blurRad="25400" algn="tl" rotWithShape="0">
                    <a:srgbClr val="000000">
                      <a:alpha val="43000"/>
                    </a:srgbClr>
                  </a:outerShdw>
                </a:effectLst>
              </a:rPr>
            </a:br>
            <a:r>
              <a:rPr lang="en-US" sz="2800" b="1" spc="150" dirty="0" smtClean="0">
                <a:ln w="11430"/>
                <a:solidFill>
                  <a:schemeClr val="bg1"/>
                </a:solidFill>
                <a:effectLst>
                  <a:outerShdw blurRad="25400" algn="tl" rotWithShape="0">
                    <a:srgbClr val="000000">
                      <a:alpha val="43000"/>
                    </a:srgbClr>
                  </a:outerShdw>
                </a:effectLst>
              </a:rPr>
              <a:t>Behavioral Interventions: Clinical Considerations</a:t>
            </a:r>
            <a:endParaRPr lang="en-US" sz="2800" b="1" spc="150" dirty="0">
              <a:ln w="11430"/>
              <a:solidFill>
                <a:schemeClr val="bg1"/>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a:xfrm>
            <a:off x="457200" y="1430338"/>
            <a:ext cx="8229600" cy="4525963"/>
          </a:xfrm>
        </p:spPr>
        <p:txBody>
          <a:bodyPr vert="horz">
            <a:normAutofit fontScale="70000" lnSpcReduction="20000"/>
          </a:bodyPr>
          <a:lstStyle/>
          <a:p>
            <a:endParaRPr lang="en-US" dirty="0" smtClean="0"/>
          </a:p>
          <a:p>
            <a:r>
              <a:rPr lang="es-ES" dirty="0" err="1" smtClean="0"/>
              <a:t>Lack</a:t>
            </a:r>
            <a:r>
              <a:rPr lang="es-ES" dirty="0" smtClean="0"/>
              <a:t> </a:t>
            </a:r>
            <a:r>
              <a:rPr lang="es-ES" dirty="0"/>
              <a:t>of </a:t>
            </a:r>
            <a:r>
              <a:rPr lang="es-ES" dirty="0" err="1" smtClean="0"/>
              <a:t>evidence</a:t>
            </a:r>
            <a:r>
              <a:rPr lang="es-ES" dirty="0" smtClean="0"/>
              <a:t> of </a:t>
            </a:r>
            <a:r>
              <a:rPr lang="es-ES" dirty="0" err="1" smtClean="0"/>
              <a:t>effectiveness</a:t>
            </a:r>
            <a:r>
              <a:rPr lang="es-ES" dirty="0" smtClean="0"/>
              <a:t> </a:t>
            </a:r>
            <a:r>
              <a:rPr lang="es-ES" dirty="0" err="1" smtClean="0"/>
              <a:t>on</a:t>
            </a:r>
            <a:r>
              <a:rPr lang="es-ES" dirty="0" smtClean="0"/>
              <a:t> </a:t>
            </a:r>
            <a:r>
              <a:rPr lang="es-ES" dirty="0" err="1" smtClean="0"/>
              <a:t>core</a:t>
            </a:r>
            <a:r>
              <a:rPr lang="es-ES" dirty="0" smtClean="0"/>
              <a:t> ADHD </a:t>
            </a:r>
            <a:r>
              <a:rPr lang="es-ES" dirty="0" err="1" smtClean="0"/>
              <a:t>symptoms</a:t>
            </a:r>
            <a:r>
              <a:rPr lang="es-ES" dirty="0" smtClean="0"/>
              <a:t> </a:t>
            </a:r>
          </a:p>
          <a:p>
            <a:r>
              <a:rPr lang="es-ES" dirty="0" err="1" smtClean="0"/>
              <a:t>Evidence</a:t>
            </a:r>
            <a:r>
              <a:rPr lang="es-ES" dirty="0" smtClean="0"/>
              <a:t> </a:t>
            </a:r>
            <a:r>
              <a:rPr lang="es-ES" dirty="0" err="1"/>
              <a:t>that</a:t>
            </a:r>
            <a:r>
              <a:rPr lang="es-ES" dirty="0"/>
              <a:t> </a:t>
            </a:r>
            <a:r>
              <a:rPr lang="es-ES" dirty="0" err="1"/>
              <a:t>they</a:t>
            </a:r>
            <a:r>
              <a:rPr lang="es-ES" dirty="0"/>
              <a:t> </a:t>
            </a:r>
            <a:r>
              <a:rPr lang="es-ES" dirty="0" err="1" smtClean="0"/>
              <a:t>improve</a:t>
            </a:r>
            <a:r>
              <a:rPr lang="es-ES" dirty="0"/>
              <a:t> </a:t>
            </a:r>
            <a:r>
              <a:rPr lang="es-ES" dirty="0" err="1" smtClean="0"/>
              <a:t>parenting</a:t>
            </a:r>
            <a:r>
              <a:rPr lang="es-ES" dirty="0" smtClean="0"/>
              <a:t> </a:t>
            </a:r>
            <a:r>
              <a:rPr lang="es-ES" dirty="0"/>
              <a:t>and </a:t>
            </a:r>
            <a:r>
              <a:rPr lang="es-ES" dirty="0" err="1"/>
              <a:t>decrease</a:t>
            </a:r>
            <a:r>
              <a:rPr lang="es-ES" dirty="0"/>
              <a:t> </a:t>
            </a:r>
            <a:r>
              <a:rPr lang="es-ES" dirty="0" err="1"/>
              <a:t>childhood</a:t>
            </a:r>
            <a:r>
              <a:rPr lang="es-ES" dirty="0"/>
              <a:t> </a:t>
            </a:r>
            <a:r>
              <a:rPr lang="es-ES" dirty="0" err="1"/>
              <a:t>conduct</a:t>
            </a:r>
            <a:r>
              <a:rPr lang="es-ES" dirty="0"/>
              <a:t> </a:t>
            </a:r>
            <a:r>
              <a:rPr lang="es-ES" dirty="0" err="1" smtClean="0"/>
              <a:t>problems</a:t>
            </a:r>
            <a:endParaRPr lang="es-ES" dirty="0" smtClean="0"/>
          </a:p>
          <a:p>
            <a:r>
              <a:rPr lang="es-ES" dirty="0" smtClean="0"/>
              <a:t>ADHD cases </a:t>
            </a:r>
            <a:r>
              <a:rPr lang="es-ES" dirty="0" err="1" smtClean="0"/>
              <a:t>with</a:t>
            </a:r>
            <a:r>
              <a:rPr lang="es-ES" dirty="0" smtClean="0"/>
              <a:t> </a:t>
            </a:r>
            <a:r>
              <a:rPr lang="en-US" dirty="0"/>
              <a:t>c</a:t>
            </a:r>
            <a:r>
              <a:rPr lang="en-US" dirty="0" smtClean="0"/>
              <a:t>omorbid ODD/CD and anxiety most likely to benefit</a:t>
            </a:r>
          </a:p>
          <a:p>
            <a:r>
              <a:rPr lang="en-US" dirty="0" smtClean="0"/>
              <a:t>Larger effect size in </a:t>
            </a:r>
            <a:r>
              <a:rPr lang="en-US" dirty="0" smtClean="0"/>
              <a:t>non-</a:t>
            </a:r>
            <a:r>
              <a:rPr lang="en-US" dirty="0" smtClean="0"/>
              <a:t>medicated </a:t>
            </a:r>
            <a:r>
              <a:rPr lang="en-US" dirty="0" smtClean="0"/>
              <a:t>and pre-school age </a:t>
            </a:r>
            <a:r>
              <a:rPr lang="en-US" dirty="0" smtClean="0"/>
              <a:t>children</a:t>
            </a:r>
            <a:endParaRPr lang="en-US" dirty="0" smtClean="0"/>
          </a:p>
          <a:p>
            <a:r>
              <a:rPr lang="en-US" dirty="0" smtClean="0"/>
              <a:t>Worse outcomes with lower parental education, greater parental mental health problems, greater </a:t>
            </a:r>
            <a:r>
              <a:rPr lang="en-US" dirty="0" smtClean="0"/>
              <a:t>complexity </a:t>
            </a:r>
            <a:r>
              <a:rPr lang="en-US" dirty="0" smtClean="0"/>
              <a:t>of symptoms and </a:t>
            </a:r>
            <a:r>
              <a:rPr lang="en-US" dirty="0"/>
              <a:t>comorbidity </a:t>
            </a:r>
            <a:endParaRPr lang="en-US" dirty="0" smtClean="0"/>
          </a:p>
          <a:p>
            <a:r>
              <a:rPr lang="en-US" dirty="0" smtClean="0"/>
              <a:t>Barriers to treatment: time, expense, parental motivation</a:t>
            </a:r>
          </a:p>
          <a:p>
            <a:r>
              <a:rPr lang="en-US" dirty="0" smtClean="0"/>
              <a:t>Evidence supports educational interventions with parents and self help interventions</a:t>
            </a:r>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4272673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Non-Pharmacologic Treatments for ADHD</a:t>
            </a:r>
            <a:r>
              <a:rPr lang="en-US" sz="3600" b="1" spc="150" dirty="0">
                <a:ln w="11430"/>
                <a:solidFill>
                  <a:srgbClr val="FFFF00"/>
                </a:solidFill>
                <a:effectLst>
                  <a:outerShdw blurRad="25400" algn="tl" rotWithShape="0">
                    <a:srgbClr val="000000">
                      <a:alpha val="43000"/>
                    </a:srgbClr>
                  </a:outerShdw>
                </a:effectLst>
              </a:rPr>
              <a:t/>
            </a:r>
            <a:br>
              <a:rPr lang="en-US" sz="3600" b="1" spc="150" dirty="0">
                <a:ln w="11430"/>
                <a:solidFill>
                  <a:srgbClr val="FFFF00"/>
                </a:solidFill>
                <a:effectLst>
                  <a:outerShdw blurRad="25400" algn="tl" rotWithShape="0">
                    <a:srgbClr val="000000">
                      <a:alpha val="43000"/>
                    </a:srgbClr>
                  </a:outerShdw>
                </a:effectLst>
              </a:rPr>
            </a:br>
            <a:r>
              <a:rPr lang="en-US" sz="3600" b="1" spc="150" dirty="0" smtClean="0">
                <a:ln w="11430"/>
                <a:solidFill>
                  <a:schemeClr val="bg1"/>
                </a:solidFill>
                <a:effectLst>
                  <a:outerShdw blurRad="25400" algn="tl" rotWithShape="0">
                    <a:srgbClr val="000000">
                      <a:alpha val="43000"/>
                    </a:srgbClr>
                  </a:outerShdw>
                </a:effectLst>
              </a:rPr>
              <a:t>Cognitive Training</a:t>
            </a:r>
            <a:endParaRPr lang="en-US" sz="3600" b="1" spc="150" dirty="0">
              <a:ln w="11430"/>
              <a:solidFill>
                <a:schemeClr val="bg1"/>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a:xfrm>
            <a:off x="457200" y="1600200"/>
            <a:ext cx="6172200" cy="4622800"/>
          </a:xfrm>
        </p:spPr>
        <p:txBody>
          <a:bodyPr vert="horz">
            <a:noAutofit/>
          </a:bodyPr>
          <a:lstStyle/>
          <a:p>
            <a:r>
              <a:rPr lang="en-US" sz="2200" dirty="0" smtClean="0"/>
              <a:t>Based on notions of:</a:t>
            </a:r>
          </a:p>
          <a:p>
            <a:pPr lvl="1"/>
            <a:r>
              <a:rPr lang="en-US" sz="2000" dirty="0" smtClean="0"/>
              <a:t>neural plasticity and potential for reorganization of brain structure and function</a:t>
            </a:r>
          </a:p>
          <a:p>
            <a:pPr lvl="1"/>
            <a:r>
              <a:rPr lang="en-US" sz="2000" dirty="0"/>
              <a:t>r</a:t>
            </a:r>
            <a:r>
              <a:rPr lang="en-US" sz="2000" dirty="0" smtClean="0"/>
              <a:t>epeated loading of limited cognitive resource leads to strengthening and and improved function</a:t>
            </a:r>
          </a:p>
          <a:p>
            <a:pPr marL="514350" indent="-457200"/>
            <a:r>
              <a:rPr lang="en-US" sz="2200" dirty="0" smtClean="0"/>
              <a:t>Targets different neuropsychological deficits: working memory, attention, inhibition</a:t>
            </a:r>
          </a:p>
          <a:p>
            <a:pPr marL="514350" indent="-457200"/>
            <a:r>
              <a:rPr lang="en-US" sz="2200" dirty="0" smtClean="0"/>
              <a:t>Usually </a:t>
            </a:r>
            <a:r>
              <a:rPr lang="en-US" sz="2200" dirty="0" smtClean="0"/>
              <a:t>computer-delivered, </a:t>
            </a:r>
            <a:r>
              <a:rPr lang="en-US" sz="2200" dirty="0" smtClean="0"/>
              <a:t>varied settings, large number of sessions, spread over weeks</a:t>
            </a:r>
          </a:p>
          <a:p>
            <a:pPr marL="514350" indent="-457200"/>
            <a:r>
              <a:rPr lang="en-US" sz="2200" dirty="0" smtClean="0"/>
              <a:t>Individualized </a:t>
            </a:r>
            <a:r>
              <a:rPr lang="en-US" sz="2200" dirty="0" smtClean="0"/>
              <a:t>reward schedule</a:t>
            </a:r>
          </a:p>
          <a:p>
            <a:pPr marL="514350" indent="-457200"/>
            <a:r>
              <a:rPr lang="en-US" sz="2200" dirty="0" smtClean="0"/>
              <a:t>No </a:t>
            </a:r>
            <a:r>
              <a:rPr lang="en-US" sz="2200" dirty="0" smtClean="0"/>
              <a:t>evidence that it reduces </a:t>
            </a:r>
            <a:r>
              <a:rPr lang="en-US" sz="2200" dirty="0" smtClean="0"/>
              <a:t>ADHD core </a:t>
            </a:r>
            <a:r>
              <a:rPr lang="en-US" sz="2200" dirty="0" smtClean="0"/>
              <a:t>symptoms</a:t>
            </a:r>
            <a:endParaRPr lang="en-US" sz="2200" dirty="0" smtClean="0"/>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3" name="Picture 2" descr="Screen Shot 2016-05-22 at 8.20.0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4350" y="1727200"/>
            <a:ext cx="1485900" cy="2057400"/>
          </a:xfrm>
          <a:prstGeom prst="rect">
            <a:avLst/>
          </a:prstGeom>
        </p:spPr>
      </p:pic>
      <p:sp>
        <p:nvSpPr>
          <p:cNvPr id="7" name="TextBox 6"/>
          <p:cNvSpPr txBox="1"/>
          <p:nvPr/>
        </p:nvSpPr>
        <p:spPr>
          <a:xfrm>
            <a:off x="6864350" y="3784600"/>
            <a:ext cx="1879892" cy="338554"/>
          </a:xfrm>
          <a:prstGeom prst="rect">
            <a:avLst/>
          </a:prstGeom>
          <a:noFill/>
        </p:spPr>
        <p:txBody>
          <a:bodyPr wrap="square" rtlCol="0">
            <a:spAutoFit/>
          </a:bodyPr>
          <a:lstStyle/>
          <a:p>
            <a:r>
              <a:rPr lang="en-US" sz="800" dirty="0" smtClean="0">
                <a:hlinkClick r:id="rId5"/>
              </a:rPr>
              <a:t>https://www.youtube.com/watch?v=MRmqTNQOV0c&amp;app=desktop</a:t>
            </a:r>
            <a:endParaRPr lang="en-US" sz="800" dirty="0"/>
          </a:p>
        </p:txBody>
      </p:sp>
    </p:spTree>
    <p:extLst>
      <p:ext uri="{BB962C8B-B14F-4D97-AF65-F5344CB8AC3E}">
        <p14:creationId xmlns:p14="http://schemas.microsoft.com/office/powerpoint/2010/main" val="30150011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6"/>
            <a:ext cx="8229600" cy="3514724"/>
          </a:xfrm>
        </p:spPr>
        <p:txBody>
          <a:bodyPr>
            <a:noAutofit/>
          </a:bodyPr>
          <a:lstStyle/>
          <a:p>
            <a:pPr algn="l"/>
            <a:r>
              <a:rPr lang="en-US" sz="1800" dirty="0" smtClean="0"/>
              <a:t>The </a:t>
            </a:r>
            <a:r>
              <a:rPr lang="en-US" sz="1800" dirty="0"/>
              <a:t>“IACAPAP Textbook of Child and Adolescent Mental Health” is </a:t>
            </a:r>
            <a:r>
              <a:rPr lang="en-US" sz="1800" dirty="0" smtClean="0"/>
              <a:t>available </a:t>
            </a:r>
            <a:r>
              <a:rPr lang="en-US" sz="1800" dirty="0"/>
              <a:t>at the IACAPAP website </a:t>
            </a:r>
            <a:r>
              <a:rPr lang="en-US" sz="1800" u="sng" dirty="0"/>
              <a:t>http://iacapap.org/iacapap-textbook-of-child-and-adolescent-mental-health</a:t>
            </a:r>
            <a:r>
              <a:rPr lang="en-US" sz="1800" dirty="0"/>
              <a:t/>
            </a:r>
            <a:br>
              <a:rPr lang="en-US" sz="1800" dirty="0"/>
            </a:br>
            <a:r>
              <a:rPr lang="en-US" sz="1800" dirty="0" smtClean="0"/>
              <a:t/>
            </a:r>
            <a:br>
              <a:rPr lang="en-US" sz="1800" dirty="0" smtClean="0"/>
            </a:br>
            <a:r>
              <a:rPr lang="en-US" sz="1800" dirty="0"/>
              <a:t/>
            </a:r>
            <a:br>
              <a:rPr lang="en-US" sz="1800" dirty="0"/>
            </a:br>
            <a:r>
              <a:rPr lang="en-US" sz="1800" dirty="0" smtClean="0"/>
              <a:t>Please </a:t>
            </a:r>
            <a:r>
              <a:rPr lang="en-US" sz="1800" dirty="0"/>
              <a:t>note that this </a:t>
            </a:r>
            <a:r>
              <a:rPr lang="en-US" sz="1800" dirty="0" smtClean="0"/>
              <a:t>book and its companion </a:t>
            </a:r>
            <a:r>
              <a:rPr lang="en-US" sz="1800" dirty="0" smtClean="0"/>
              <a:t>PowerPoint </a:t>
            </a:r>
            <a:r>
              <a:rPr lang="en-US" sz="1800" dirty="0" smtClean="0"/>
              <a:t>are:</a:t>
            </a:r>
            <a:r>
              <a:rPr lang="en-US" sz="1800" dirty="0"/>
              <a:t/>
            </a:r>
            <a:br>
              <a:rPr lang="en-US" sz="1800" dirty="0"/>
            </a:br>
            <a:r>
              <a:rPr lang="en-US" sz="1800" dirty="0"/>
              <a:t>·        Free and no registration is required to read or download it</a:t>
            </a:r>
            <a:br>
              <a:rPr lang="en-US" sz="1800" dirty="0"/>
            </a:br>
            <a:r>
              <a:rPr lang="en-US" sz="1800" dirty="0"/>
              <a:t>·        This is an open-access publication under the Creative Commons Attribution Non</a:t>
            </a:r>
            <a:r>
              <a:rPr lang="en-US" sz="1800" dirty="0" smtClean="0"/>
              <a:t>-	commercial </a:t>
            </a:r>
            <a:r>
              <a:rPr lang="en-US" sz="1800" dirty="0"/>
              <a:t>License. According to this, use, distribution and reproduction in any </a:t>
            </a:r>
            <a:r>
              <a:rPr lang="en-US" sz="1800" dirty="0" smtClean="0"/>
              <a:t>	medium </a:t>
            </a:r>
            <a:r>
              <a:rPr lang="en-US" sz="1800" dirty="0"/>
              <a:t>are allowed without prior permission provided the original work is </a:t>
            </a:r>
            <a:r>
              <a:rPr lang="en-US" sz="1800" dirty="0" smtClean="0"/>
              <a:t>	properly </a:t>
            </a:r>
            <a:r>
              <a:rPr lang="en-US" sz="1800" dirty="0"/>
              <a:t>cited and the use is non-commercial.</a:t>
            </a:r>
            <a:br>
              <a:rPr lang="en-US" sz="1800" dirty="0"/>
            </a:br>
            <a:endParaRPr lang="en-US" sz="1800" dirty="0"/>
          </a:p>
        </p:txBody>
      </p:sp>
      <p:sp>
        <p:nvSpPr>
          <p:cNvPr id="3" name="Vertical Text Placeholder 2"/>
          <p:cNvSpPr>
            <a:spLocks noGrp="1"/>
          </p:cNvSpPr>
          <p:nvPr>
            <p:ph type="body" orient="vert" idx="1"/>
          </p:nvPr>
        </p:nvSpPr>
        <p:spPr>
          <a:xfrm>
            <a:off x="457200" y="4203700"/>
            <a:ext cx="8229600" cy="1947863"/>
          </a:xfrm>
        </p:spPr>
        <p:txBody>
          <a:bodyPr/>
          <a:lstStyle/>
          <a:p>
            <a:endParaRPr lang="en-US" dirty="0"/>
          </a:p>
        </p:txBody>
      </p:sp>
      <p:pic>
        <p:nvPicPr>
          <p:cNvPr id="4" name="Picture 3"/>
          <p:cNvPicPr>
            <a:picLocks noChangeAspect="1"/>
          </p:cNvPicPr>
          <p:nvPr/>
        </p:nvPicPr>
        <p:blipFill>
          <a:blip r:embed="rId2"/>
          <a:stretch>
            <a:fillRect/>
          </a:stretch>
        </p:blipFill>
        <p:spPr>
          <a:xfrm>
            <a:off x="0" y="3851752"/>
            <a:ext cx="9144000" cy="3032163"/>
          </a:xfrm>
          <a:prstGeom prst="rect">
            <a:avLst/>
          </a:prstGeom>
        </p:spPr>
      </p:pic>
    </p:spTree>
    <p:extLst>
      <p:ext uri="{BB962C8B-B14F-4D97-AF65-F5344CB8AC3E}">
        <p14:creationId xmlns:p14="http://schemas.microsoft.com/office/powerpoint/2010/main" val="22104766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Non-Pharmacologic Treatments for ADHD</a:t>
            </a:r>
            <a:r>
              <a:rPr lang="en-US" sz="3600" b="1" spc="150" dirty="0">
                <a:ln w="11430"/>
                <a:solidFill>
                  <a:srgbClr val="FFFF00"/>
                </a:solidFill>
                <a:effectLst>
                  <a:outerShdw blurRad="25400" algn="tl" rotWithShape="0">
                    <a:srgbClr val="000000">
                      <a:alpha val="43000"/>
                    </a:srgbClr>
                  </a:outerShdw>
                </a:effectLst>
              </a:rPr>
              <a:t/>
            </a:r>
            <a:br>
              <a:rPr lang="en-US" sz="3600" b="1" spc="150" dirty="0">
                <a:ln w="11430"/>
                <a:solidFill>
                  <a:srgbClr val="FFFF00"/>
                </a:solidFill>
                <a:effectLst>
                  <a:outerShdw blurRad="25400" algn="tl" rotWithShape="0">
                    <a:srgbClr val="000000">
                      <a:alpha val="43000"/>
                    </a:srgbClr>
                  </a:outerShdw>
                </a:effectLst>
              </a:rPr>
            </a:br>
            <a:r>
              <a:rPr lang="en-US" sz="3600" b="1" spc="150" dirty="0" smtClean="0">
                <a:ln w="11430"/>
                <a:solidFill>
                  <a:schemeClr val="bg1"/>
                </a:solidFill>
                <a:effectLst>
                  <a:outerShdw blurRad="25400" algn="tl" rotWithShape="0">
                    <a:srgbClr val="000000">
                      <a:alpha val="43000"/>
                    </a:srgbClr>
                  </a:outerShdw>
                </a:effectLst>
              </a:rPr>
              <a:t>Cognitive Training</a:t>
            </a:r>
            <a:endParaRPr lang="en-US" sz="3600" b="1" spc="150" dirty="0">
              <a:ln w="11430"/>
              <a:solidFill>
                <a:schemeClr val="bg1"/>
              </a:solidFill>
              <a:effectLst>
                <a:outerShdw blurRad="25400" algn="tl" rotWithShape="0">
                  <a:srgbClr val="000000">
                    <a:alpha val="43000"/>
                  </a:srgbClr>
                </a:outerShdw>
              </a:effectLst>
            </a:endParaRPr>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8" name="Picture 7" descr="Screen Shot 2016-05-22 at 9.03.30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8300" y="1417639"/>
            <a:ext cx="5816600" cy="5440362"/>
          </a:xfrm>
          <a:prstGeom prst="rect">
            <a:avLst/>
          </a:prstGeom>
        </p:spPr>
      </p:pic>
    </p:spTree>
    <p:extLst>
      <p:ext uri="{BB962C8B-B14F-4D97-AF65-F5344CB8AC3E}">
        <p14:creationId xmlns:p14="http://schemas.microsoft.com/office/powerpoint/2010/main" val="19715568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Non-Pharmacologic Treatments for ADHD</a:t>
            </a:r>
            <a:r>
              <a:rPr lang="en-US" sz="3600" b="1" spc="150" dirty="0">
                <a:ln w="11430"/>
                <a:solidFill>
                  <a:srgbClr val="FFFF00"/>
                </a:solidFill>
                <a:effectLst>
                  <a:outerShdw blurRad="25400" algn="tl" rotWithShape="0">
                    <a:srgbClr val="000000">
                      <a:alpha val="43000"/>
                    </a:srgbClr>
                  </a:outerShdw>
                </a:effectLst>
              </a:rPr>
              <a:t/>
            </a:r>
            <a:br>
              <a:rPr lang="en-US" sz="3600" b="1" spc="150" dirty="0">
                <a:ln w="11430"/>
                <a:solidFill>
                  <a:srgbClr val="FFFF00"/>
                </a:solidFill>
                <a:effectLst>
                  <a:outerShdw blurRad="25400" algn="tl" rotWithShape="0">
                    <a:srgbClr val="000000">
                      <a:alpha val="43000"/>
                    </a:srgbClr>
                  </a:outerShdw>
                </a:effectLst>
              </a:rPr>
            </a:br>
            <a:r>
              <a:rPr lang="en-US" sz="3600" b="1" spc="150" dirty="0" err="1" smtClean="0">
                <a:ln w="11430"/>
                <a:solidFill>
                  <a:schemeClr val="bg1"/>
                </a:solidFill>
                <a:effectLst>
                  <a:outerShdw blurRad="25400" algn="tl" rotWithShape="0">
                    <a:srgbClr val="000000">
                      <a:alpha val="43000"/>
                    </a:srgbClr>
                  </a:outerShdw>
                </a:effectLst>
              </a:rPr>
              <a:t>Neurofeedback</a:t>
            </a:r>
            <a:endParaRPr lang="en-US" sz="3600" b="1" spc="150" dirty="0">
              <a:ln w="11430"/>
              <a:solidFill>
                <a:schemeClr val="bg1"/>
              </a:solidFill>
              <a:effectLst>
                <a:outerShdw blurRad="25400" algn="tl" rotWithShape="0">
                  <a:srgbClr val="000000">
                    <a:alpha val="43000"/>
                  </a:srgbClr>
                </a:outerShdw>
              </a:effectLst>
            </a:endParaRPr>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3" name="Picture 2" descr="Screen Shot 2016-05-22 at 9.07.10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3019" y="1417638"/>
            <a:ext cx="6109681" cy="5440362"/>
          </a:xfrm>
          <a:prstGeom prst="rect">
            <a:avLst/>
          </a:prstGeom>
        </p:spPr>
      </p:pic>
    </p:spTree>
    <p:extLst>
      <p:ext uri="{BB962C8B-B14F-4D97-AF65-F5344CB8AC3E}">
        <p14:creationId xmlns:p14="http://schemas.microsoft.com/office/powerpoint/2010/main" val="42620721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Non-Pharmacologic Treatments for ADHD</a:t>
            </a:r>
            <a:r>
              <a:rPr lang="en-US" sz="3600" b="1" spc="150" dirty="0">
                <a:ln w="11430"/>
                <a:solidFill>
                  <a:srgbClr val="FFFF00"/>
                </a:solidFill>
                <a:effectLst>
                  <a:outerShdw blurRad="25400" algn="tl" rotWithShape="0">
                    <a:srgbClr val="000000">
                      <a:alpha val="43000"/>
                    </a:srgbClr>
                  </a:outerShdw>
                </a:effectLst>
              </a:rPr>
              <a:t/>
            </a:r>
            <a:br>
              <a:rPr lang="en-US" sz="3600" b="1" spc="150" dirty="0">
                <a:ln w="11430"/>
                <a:solidFill>
                  <a:srgbClr val="FFFF00"/>
                </a:solidFill>
                <a:effectLst>
                  <a:outerShdw blurRad="25400" algn="tl" rotWithShape="0">
                    <a:srgbClr val="000000">
                      <a:alpha val="43000"/>
                    </a:srgbClr>
                  </a:outerShdw>
                </a:effectLst>
              </a:rPr>
            </a:br>
            <a:r>
              <a:rPr lang="en-US" sz="3600" b="1" spc="150" dirty="0" err="1" smtClean="0">
                <a:ln w="11430"/>
                <a:solidFill>
                  <a:schemeClr val="bg1"/>
                </a:solidFill>
                <a:effectLst>
                  <a:outerShdw blurRad="25400" algn="tl" rotWithShape="0">
                    <a:srgbClr val="000000">
                      <a:alpha val="43000"/>
                    </a:srgbClr>
                  </a:outerShdw>
                </a:effectLst>
              </a:rPr>
              <a:t>Neurofeedback</a:t>
            </a:r>
            <a:endParaRPr lang="en-US" sz="3600" b="1" spc="150" dirty="0">
              <a:ln w="11430"/>
              <a:solidFill>
                <a:schemeClr val="bg1"/>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a:xfrm>
            <a:off x="457200" y="1600200"/>
            <a:ext cx="6553200" cy="5118100"/>
          </a:xfrm>
        </p:spPr>
        <p:txBody>
          <a:bodyPr vert="horz">
            <a:normAutofit fontScale="92500" lnSpcReduction="10000"/>
          </a:bodyPr>
          <a:lstStyle/>
          <a:p>
            <a:r>
              <a:rPr lang="en-US" dirty="0" smtClean="0"/>
              <a:t>EEG waves show different psychological states</a:t>
            </a:r>
          </a:p>
          <a:p>
            <a:r>
              <a:rPr lang="en-US" dirty="0" smtClean="0"/>
              <a:t>By giving rewards at right time, brain waves associated with concentration are reinforced</a:t>
            </a:r>
          </a:p>
          <a:p>
            <a:r>
              <a:rPr lang="en-US" dirty="0" smtClean="0"/>
              <a:t>2 types:</a:t>
            </a:r>
          </a:p>
          <a:p>
            <a:pPr lvl="1"/>
            <a:r>
              <a:rPr lang="en-US" dirty="0" smtClean="0"/>
              <a:t>EEG frequency band training</a:t>
            </a:r>
          </a:p>
          <a:p>
            <a:pPr lvl="1"/>
            <a:r>
              <a:rPr lang="en-US" dirty="0" smtClean="0"/>
              <a:t>Event-related cortical potentials training</a:t>
            </a:r>
          </a:p>
          <a:p>
            <a:r>
              <a:rPr lang="en-US" dirty="0" smtClean="0"/>
              <a:t>Evidence is </a:t>
            </a:r>
            <a:r>
              <a:rPr lang="en-US" dirty="0" smtClean="0"/>
              <a:t>mixed but it appears to have no effect on core ADHD symptoms</a:t>
            </a:r>
            <a:endParaRPr lang="en-US" dirty="0" smtClean="0"/>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2" name="Picture 1" descr="Screen Shot 2016-05-22 at 9.06.5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1173" y="1600200"/>
            <a:ext cx="2049343" cy="3286016"/>
          </a:xfrm>
          <a:prstGeom prst="rect">
            <a:avLst/>
          </a:prstGeom>
        </p:spPr>
      </p:pic>
      <p:sp>
        <p:nvSpPr>
          <p:cNvPr id="3" name="TextBox 2"/>
          <p:cNvSpPr txBox="1"/>
          <p:nvPr/>
        </p:nvSpPr>
        <p:spPr>
          <a:xfrm>
            <a:off x="6985000" y="4787464"/>
            <a:ext cx="1955800" cy="338554"/>
          </a:xfrm>
          <a:prstGeom prst="rect">
            <a:avLst/>
          </a:prstGeom>
          <a:noFill/>
        </p:spPr>
        <p:txBody>
          <a:bodyPr wrap="square" rtlCol="0">
            <a:spAutoFit/>
          </a:bodyPr>
          <a:lstStyle/>
          <a:p>
            <a:r>
              <a:rPr lang="en-US" sz="800" dirty="0" smtClean="0">
                <a:hlinkClick r:id="rId5"/>
              </a:rPr>
              <a:t>https://www.youtube.com/watch?v=H276cfkL5Lo&amp;app=desktop</a:t>
            </a:r>
            <a:endParaRPr lang="en-US" sz="800" dirty="0"/>
          </a:p>
        </p:txBody>
      </p:sp>
    </p:spTree>
    <p:extLst>
      <p:ext uri="{BB962C8B-B14F-4D97-AF65-F5344CB8AC3E}">
        <p14:creationId xmlns:p14="http://schemas.microsoft.com/office/powerpoint/2010/main" val="25769250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143000"/>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Non-Pharmacologic Treatments for </a:t>
            </a:r>
            <a:r>
              <a:rPr lang="en-AU" sz="1800" b="1" spc="150" dirty="0" smtClean="0">
                <a:ln w="11430"/>
                <a:solidFill>
                  <a:schemeClr val="bg1">
                    <a:lumMod val="75000"/>
                  </a:schemeClr>
                </a:solidFill>
                <a:effectLst>
                  <a:outerShdw blurRad="25400" algn="tl" rotWithShape="0">
                    <a:srgbClr val="000000">
                      <a:alpha val="43000"/>
                    </a:srgbClr>
                  </a:outerShdw>
                </a:effectLst>
              </a:rPr>
              <a:t>ADHD</a:t>
            </a:r>
            <a:r>
              <a:rPr lang="en-US" sz="3600" b="1" spc="150" dirty="0">
                <a:ln w="11430"/>
                <a:solidFill>
                  <a:srgbClr val="FFFF00"/>
                </a:solidFill>
                <a:effectLst>
                  <a:outerShdw blurRad="25400" algn="tl" rotWithShape="0">
                    <a:srgbClr val="000000">
                      <a:alpha val="43000"/>
                    </a:srgbClr>
                  </a:outerShdw>
                </a:effectLst>
              </a:rPr>
              <a:t/>
            </a:r>
            <a:br>
              <a:rPr lang="en-US" sz="3600" b="1" spc="150" dirty="0">
                <a:ln w="11430"/>
                <a:solidFill>
                  <a:srgbClr val="FFFF00"/>
                </a:solidFill>
                <a:effectLst>
                  <a:outerShdw blurRad="25400" algn="tl" rotWithShape="0">
                    <a:srgbClr val="000000">
                      <a:alpha val="43000"/>
                    </a:srgbClr>
                  </a:outerShdw>
                </a:effectLst>
              </a:rPr>
            </a:br>
            <a:r>
              <a:rPr lang="en-US" sz="2800" b="1" spc="150" dirty="0" smtClean="0">
                <a:ln w="11430"/>
                <a:solidFill>
                  <a:srgbClr val="F8F8F8"/>
                </a:solidFill>
                <a:effectLst>
                  <a:outerShdw blurRad="25400" algn="tl" rotWithShape="0">
                    <a:srgbClr val="000000">
                      <a:alpha val="43000"/>
                    </a:srgbClr>
                  </a:outerShdw>
                </a:effectLst>
              </a:rPr>
              <a:t>Psychosocial Treatments: </a:t>
            </a:r>
            <a:br>
              <a:rPr lang="en-US" sz="2800" b="1" spc="150" dirty="0" smtClean="0">
                <a:ln w="11430"/>
                <a:solidFill>
                  <a:srgbClr val="F8F8F8"/>
                </a:solidFill>
                <a:effectLst>
                  <a:outerShdw blurRad="25400" algn="tl" rotWithShape="0">
                    <a:srgbClr val="000000">
                      <a:alpha val="43000"/>
                    </a:srgbClr>
                  </a:outerShdw>
                </a:effectLst>
              </a:rPr>
            </a:br>
            <a:r>
              <a:rPr lang="en-US" sz="2800" b="1" spc="150" dirty="0" smtClean="0">
                <a:ln w="11430"/>
                <a:solidFill>
                  <a:srgbClr val="F8F8F8"/>
                </a:solidFill>
                <a:effectLst>
                  <a:outerShdw blurRad="25400" algn="tl" rotWithShape="0">
                    <a:srgbClr val="000000">
                      <a:alpha val="43000"/>
                    </a:srgbClr>
                  </a:outerShdw>
                </a:effectLst>
              </a:rPr>
              <a:t>Behavioral Interventions</a:t>
            </a:r>
            <a:endParaRPr lang="en-US" sz="2800" b="1" spc="150" dirty="0">
              <a:ln w="11430"/>
              <a:solidFill>
                <a:srgbClr val="F8F8F8"/>
              </a:solidFill>
              <a:effectLst>
                <a:outerShdw blurRad="25400" algn="tl" rotWithShape="0">
                  <a:srgbClr val="000000">
                    <a:alpha val="43000"/>
                  </a:srgbClr>
                </a:outerShdw>
              </a:effectLst>
            </a:endParaRPr>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3" name="Picture 2" descr="Screen Shot 2016-05-22 at 7.56.3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5900" y="1417638"/>
            <a:ext cx="6197600" cy="5440362"/>
          </a:xfrm>
          <a:prstGeom prst="rect">
            <a:avLst/>
          </a:prstGeom>
        </p:spPr>
      </p:pic>
    </p:spTree>
    <p:extLst>
      <p:ext uri="{BB962C8B-B14F-4D97-AF65-F5344CB8AC3E}">
        <p14:creationId xmlns:p14="http://schemas.microsoft.com/office/powerpoint/2010/main" val="12440282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US" sz="1800" b="1" spc="150" dirty="0" smtClean="0">
                <a:ln w="11430"/>
                <a:solidFill>
                  <a:srgbClr val="BFBFBF"/>
                </a:solidFill>
                <a:effectLst>
                  <a:outerShdw blurRad="25400" algn="tl" rotWithShape="0">
                    <a:srgbClr val="000000">
                      <a:alpha val="43000"/>
                    </a:srgbClr>
                  </a:outerShdw>
                </a:effectLst>
              </a:rPr>
              <a:t>OCD </a:t>
            </a:r>
            <a:r>
              <a:rPr lang="en-US" sz="1800" b="1" spc="150" dirty="0">
                <a:ln w="11430"/>
                <a:solidFill>
                  <a:srgbClr val="BFBFBF"/>
                </a:solidFill>
                <a:effectLst>
                  <a:outerShdw blurRad="25400" algn="tl" rotWithShape="0">
                    <a:srgbClr val="000000">
                      <a:alpha val="43000"/>
                    </a:srgbClr>
                  </a:outerShdw>
                </a:effectLst>
              </a:rPr>
              <a:t>in Children and </a:t>
            </a:r>
            <a:r>
              <a:rPr lang="en-US" sz="1800" b="1" spc="150" dirty="0" smtClean="0">
                <a:ln w="11430"/>
                <a:solidFill>
                  <a:srgbClr val="BFBFBF"/>
                </a:solidFill>
                <a:effectLst>
                  <a:outerShdw blurRad="25400" algn="tl" rotWithShape="0">
                    <a:srgbClr val="000000">
                      <a:alpha val="43000"/>
                    </a:srgbClr>
                  </a:outerShdw>
                </a:effectLst>
              </a:rPr>
              <a:t>Adolescents </a:t>
            </a:r>
            <a:br>
              <a:rPr lang="en-US" sz="1800" b="1" spc="150" dirty="0" smtClean="0">
                <a:ln w="11430"/>
                <a:solidFill>
                  <a:srgbClr val="BFBFBF"/>
                </a:solidFill>
                <a:effectLst>
                  <a:outerShdw blurRad="25400" algn="tl" rotWithShape="0">
                    <a:srgbClr val="000000">
                      <a:alpha val="43000"/>
                    </a:srgbClr>
                  </a:outerShdw>
                </a:effectLst>
              </a:rPr>
            </a:br>
            <a:r>
              <a:rPr lang="en-US" sz="3600" b="1" spc="150" dirty="0">
                <a:ln w="11430"/>
                <a:solidFill>
                  <a:srgbClr val="F8F8F8"/>
                </a:solidFill>
                <a:effectLst>
                  <a:outerShdw blurRad="25400" algn="tl" rotWithShape="0">
                    <a:srgbClr val="000000">
                      <a:alpha val="43000"/>
                    </a:srgbClr>
                  </a:outerShdw>
                </a:effectLst>
              </a:rPr>
              <a:t>T</a:t>
            </a:r>
            <a:r>
              <a:rPr lang="en-US" sz="3600" b="1" spc="150" dirty="0" smtClean="0">
                <a:ln w="11430"/>
                <a:solidFill>
                  <a:srgbClr val="F8F8F8"/>
                </a:solidFill>
                <a:effectLst>
                  <a:outerShdw blurRad="25400" algn="tl" rotWithShape="0">
                    <a:srgbClr val="000000">
                      <a:alpha val="43000"/>
                    </a:srgbClr>
                  </a:outerShdw>
                </a:effectLst>
              </a:rPr>
              <a:t>hank You!</a:t>
            </a:r>
            <a:endParaRPr lang="en-US" sz="3600" b="1"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a:xfrm>
            <a:off x="457200" y="1554163"/>
            <a:ext cx="8229600" cy="4525963"/>
          </a:xfrm>
        </p:spPr>
        <p:txBody>
          <a:bodyPr vert="horz">
            <a:normAutofit/>
          </a:bodyPr>
          <a:lstStyle/>
          <a:p>
            <a:pPr marL="0" indent="0">
              <a:buNone/>
            </a:pPr>
            <a:endParaRPr lang="en-US" sz="1800" dirty="0" smtClean="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2400" dirty="0"/>
          </a:p>
          <a:p>
            <a:pPr marL="0" indent="0">
              <a:buNone/>
            </a:pPr>
            <a:endParaRPr lang="en-US" sz="2400" dirty="0"/>
          </a:p>
        </p:txBody>
      </p:sp>
      <p:pic>
        <p:nvPicPr>
          <p:cNvPr id="8"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7" name="Picture 6" descr="Screen Shot 2015-05-04 at 4.01.5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6011" y="2202842"/>
            <a:ext cx="6129867" cy="3213100"/>
          </a:xfrm>
          <a:prstGeom prst="rect">
            <a:avLst/>
          </a:prstGeom>
        </p:spPr>
      </p:pic>
    </p:spTree>
    <p:extLst>
      <p:ext uri="{BB962C8B-B14F-4D97-AF65-F5344CB8AC3E}">
        <p14:creationId xmlns:p14="http://schemas.microsoft.com/office/powerpoint/2010/main" val="22849129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rgbClr val="FFFF00"/>
                </a:solidFill>
                <a:effectLst>
                  <a:outerShdw blurRad="25400" algn="tl" rotWithShape="0">
                    <a:srgbClr val="000000">
                      <a:alpha val="43000"/>
                    </a:srgbClr>
                  </a:outerShdw>
                </a:effectLst>
              </a:rPr>
              <a:t/>
            </a:r>
            <a:br>
              <a:rPr lang="en-AU" sz="1800" b="1" spc="150" dirty="0" smtClean="0">
                <a:ln w="11430"/>
                <a:solidFill>
                  <a:srgbClr val="FFFF00"/>
                </a:solidFill>
                <a:effectLst>
                  <a:outerShdw blurRad="25400" algn="tl" rotWithShape="0">
                    <a:srgbClr val="000000">
                      <a:alpha val="43000"/>
                    </a:srgbClr>
                  </a:outerShdw>
                </a:effectLst>
              </a:rPr>
            </a:br>
            <a:r>
              <a:rPr lang="en-AU" sz="1800" b="1" spc="150" dirty="0" smtClean="0">
                <a:ln w="11430"/>
                <a:solidFill>
                  <a:schemeClr val="bg1">
                    <a:lumMod val="75000"/>
                  </a:schemeClr>
                </a:solidFill>
                <a:effectLst>
                  <a:outerShdw blurRad="25400" algn="tl" rotWithShape="0">
                    <a:srgbClr val="000000">
                      <a:alpha val="43000"/>
                    </a:srgbClr>
                  </a:outerShdw>
                </a:effectLst>
              </a:rPr>
              <a:t>Non-Pharmacologic Treatments for ADHD</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Outline</a:t>
            </a:r>
            <a:r>
              <a:rPr lang="en-US" sz="3200" b="1" spc="150" dirty="0" smtClean="0">
                <a:ln w="11430"/>
                <a:solidFill>
                  <a:srgbClr val="F8F8F8"/>
                </a:solidFill>
                <a:effectLst>
                  <a:outerShdw blurRad="25400" algn="tl" rotWithShape="0">
                    <a:srgbClr val="000000">
                      <a:alpha val="43000"/>
                    </a:srgbClr>
                  </a:outerShdw>
                </a:effectLst>
              </a:rPr>
              <a:t> </a:t>
            </a:r>
            <a:r>
              <a:rPr lang="en-US" sz="3200" b="1" strike="sngStrike" spc="150" dirty="0" smtClean="0">
                <a:ln w="11430"/>
                <a:solidFill>
                  <a:srgbClr val="F8F8F8"/>
                </a:solidFill>
                <a:effectLst>
                  <a:outerShdw blurRad="25400" algn="tl" rotWithShape="0">
                    <a:srgbClr val="000000">
                      <a:alpha val="43000"/>
                    </a:srgbClr>
                  </a:outerShdw>
                </a:effectLst>
              </a:rPr>
              <a:t/>
            </a:r>
            <a:br>
              <a:rPr lang="en-US" sz="3200" b="1" strike="sngStrike" spc="150" dirty="0" smtClean="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 name="Content Placeholder 6"/>
          <p:cNvSpPr>
            <a:spLocks noGrp="1"/>
          </p:cNvSpPr>
          <p:nvPr>
            <p:ph idx="1"/>
          </p:nvPr>
        </p:nvSpPr>
        <p:spPr>
          <a:xfrm>
            <a:off x="457200" y="1417638"/>
            <a:ext cx="3733800" cy="4665662"/>
          </a:xfrm>
        </p:spPr>
        <p:txBody>
          <a:bodyPr>
            <a:normAutofit fontScale="62500" lnSpcReduction="20000"/>
          </a:bodyPr>
          <a:lstStyle/>
          <a:p>
            <a:r>
              <a:rPr lang="en-US" dirty="0" smtClean="0"/>
              <a:t>The Basics</a:t>
            </a:r>
          </a:p>
          <a:p>
            <a:r>
              <a:rPr lang="en-US" dirty="0" smtClean="0"/>
              <a:t>Multimodal Treatments</a:t>
            </a:r>
          </a:p>
          <a:p>
            <a:r>
              <a:rPr lang="en-US" dirty="0" smtClean="0"/>
              <a:t>Dietary </a:t>
            </a:r>
            <a:r>
              <a:rPr lang="en-US" dirty="0" smtClean="0"/>
              <a:t>Treatments:</a:t>
            </a:r>
            <a:endParaRPr lang="en-US" dirty="0" smtClean="0"/>
          </a:p>
          <a:p>
            <a:pPr lvl="1"/>
            <a:r>
              <a:rPr lang="es-ES" dirty="0" err="1" smtClean="0"/>
              <a:t>exclusion</a:t>
            </a:r>
            <a:r>
              <a:rPr lang="es-ES" dirty="0" smtClean="0"/>
              <a:t> </a:t>
            </a:r>
            <a:r>
              <a:rPr lang="es-ES" dirty="0"/>
              <a:t>of artificial </a:t>
            </a:r>
            <a:r>
              <a:rPr lang="es-ES" dirty="0" err="1"/>
              <a:t>colors</a:t>
            </a:r>
            <a:r>
              <a:rPr lang="es-ES" dirty="0"/>
              <a:t> and </a:t>
            </a:r>
            <a:r>
              <a:rPr lang="es-ES" dirty="0" err="1" smtClean="0"/>
              <a:t>preservatives</a:t>
            </a:r>
            <a:r>
              <a:rPr lang="es-ES" dirty="0" smtClean="0"/>
              <a:t> </a:t>
            </a:r>
          </a:p>
          <a:p>
            <a:pPr lvl="1"/>
            <a:r>
              <a:rPr lang="es-ES" dirty="0" err="1" smtClean="0"/>
              <a:t>restrictive</a:t>
            </a:r>
            <a:r>
              <a:rPr lang="es-ES" dirty="0" smtClean="0"/>
              <a:t> </a:t>
            </a:r>
            <a:r>
              <a:rPr lang="es-ES" dirty="0" err="1"/>
              <a:t>elimination</a:t>
            </a:r>
            <a:r>
              <a:rPr lang="es-ES" dirty="0"/>
              <a:t> </a:t>
            </a:r>
            <a:r>
              <a:rPr lang="es-ES" dirty="0" err="1"/>
              <a:t>diets</a:t>
            </a:r>
            <a:r>
              <a:rPr lang="es-ES" dirty="0"/>
              <a:t>/</a:t>
            </a:r>
            <a:r>
              <a:rPr lang="es-ES" dirty="0" err="1"/>
              <a:t>oligo-antigenic</a:t>
            </a:r>
            <a:r>
              <a:rPr lang="es-ES" dirty="0"/>
              <a:t> </a:t>
            </a:r>
            <a:r>
              <a:rPr lang="es-ES" dirty="0" err="1" smtClean="0"/>
              <a:t>diets</a:t>
            </a:r>
            <a:endParaRPr lang="es-ES" dirty="0" smtClean="0"/>
          </a:p>
          <a:p>
            <a:pPr lvl="1"/>
            <a:r>
              <a:rPr lang="es-ES" dirty="0" err="1" smtClean="0"/>
              <a:t>supplementation</a:t>
            </a:r>
            <a:r>
              <a:rPr lang="es-ES" dirty="0" smtClean="0"/>
              <a:t> </a:t>
            </a:r>
            <a:r>
              <a:rPr lang="es-ES" dirty="0" err="1"/>
              <a:t>with</a:t>
            </a:r>
            <a:r>
              <a:rPr lang="es-ES" dirty="0"/>
              <a:t> omega-3 </a:t>
            </a:r>
            <a:r>
              <a:rPr lang="es-ES" dirty="0" err="1"/>
              <a:t>fatty</a:t>
            </a:r>
            <a:r>
              <a:rPr lang="es-ES" dirty="0"/>
              <a:t> </a:t>
            </a:r>
            <a:r>
              <a:rPr lang="es-ES" dirty="0" err="1" smtClean="0"/>
              <a:t>acids</a:t>
            </a:r>
            <a:endParaRPr lang="es-ES" dirty="0" smtClean="0"/>
          </a:p>
          <a:p>
            <a:pPr lvl="1"/>
            <a:r>
              <a:rPr lang="es-ES" dirty="0" err="1" smtClean="0"/>
              <a:t>supplementation</a:t>
            </a:r>
            <a:r>
              <a:rPr lang="es-ES" dirty="0" smtClean="0"/>
              <a:t> </a:t>
            </a:r>
            <a:r>
              <a:rPr lang="es-ES" dirty="0" err="1"/>
              <a:t>with</a:t>
            </a:r>
            <a:r>
              <a:rPr lang="es-ES" dirty="0"/>
              <a:t> </a:t>
            </a:r>
            <a:r>
              <a:rPr lang="es-ES" dirty="0" err="1"/>
              <a:t>vitamins</a:t>
            </a:r>
            <a:r>
              <a:rPr lang="es-ES" dirty="0"/>
              <a:t> and </a:t>
            </a:r>
            <a:r>
              <a:rPr lang="es-ES" dirty="0" err="1"/>
              <a:t>micronutrients</a:t>
            </a:r>
            <a:endParaRPr lang="es-ES" dirty="0" smtClean="0"/>
          </a:p>
          <a:p>
            <a:r>
              <a:rPr lang="en-US" dirty="0" smtClean="0"/>
              <a:t>Psychosocial Treatments</a:t>
            </a:r>
            <a:endParaRPr lang="en-US" dirty="0"/>
          </a:p>
          <a:p>
            <a:pPr lvl="1"/>
            <a:r>
              <a:rPr lang="en-US" dirty="0" smtClean="0"/>
              <a:t>Behavioral Interventions</a:t>
            </a:r>
          </a:p>
          <a:p>
            <a:pPr lvl="1"/>
            <a:r>
              <a:rPr lang="en-US" dirty="0" smtClean="0"/>
              <a:t>Cognitive Training</a:t>
            </a:r>
          </a:p>
          <a:p>
            <a:pPr lvl="1"/>
            <a:r>
              <a:rPr lang="en-US" dirty="0" err="1" smtClean="0"/>
              <a:t>Neurofeedback</a:t>
            </a:r>
            <a:endParaRPr lang="en-US" dirty="0" smtClean="0"/>
          </a:p>
        </p:txBody>
      </p:sp>
      <p:pic>
        <p:nvPicPr>
          <p:cNvPr id="9"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3" name="Picture 2" descr="Screen Shot 2016-05-22 at 7.09.2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6700" y="1955800"/>
            <a:ext cx="4610100" cy="3505200"/>
          </a:xfrm>
          <a:prstGeom prst="rect">
            <a:avLst/>
          </a:prstGeom>
        </p:spPr>
      </p:pic>
    </p:spTree>
    <p:extLst>
      <p:ext uri="{BB962C8B-B14F-4D97-AF65-F5344CB8AC3E}">
        <p14:creationId xmlns:p14="http://schemas.microsoft.com/office/powerpoint/2010/main" val="17862979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Non-Pharmacologic Treatments for ADHD</a:t>
            </a:r>
            <a:r>
              <a:rPr lang="en-US" sz="3600" b="1" spc="150" dirty="0">
                <a:ln w="11430"/>
                <a:solidFill>
                  <a:srgbClr val="FFFF00"/>
                </a:solidFill>
                <a:effectLst>
                  <a:outerShdw blurRad="25400" algn="tl" rotWithShape="0">
                    <a:srgbClr val="000000">
                      <a:alpha val="43000"/>
                    </a:srgbClr>
                  </a:outerShdw>
                </a:effectLst>
              </a:rPr>
              <a:t/>
            </a:r>
            <a:br>
              <a:rPr lang="en-US" sz="3600" b="1" spc="150" dirty="0">
                <a:ln w="11430"/>
                <a:solidFill>
                  <a:srgbClr val="FFFF00"/>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The Basics</a:t>
            </a:r>
            <a:endParaRPr lang="en-US" sz="3600" b="1"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p:txBody>
          <a:bodyPr vert="horz">
            <a:normAutofit fontScale="92500" lnSpcReduction="20000"/>
          </a:bodyPr>
          <a:lstStyle/>
          <a:p>
            <a:r>
              <a:rPr lang="en-US" dirty="0"/>
              <a:t>C</a:t>
            </a:r>
            <a:r>
              <a:rPr lang="en-US" dirty="0" smtClean="0"/>
              <a:t>ore symptoms: impaired attention &amp; or hyperactivity, impulsivity</a:t>
            </a:r>
          </a:p>
          <a:p>
            <a:r>
              <a:rPr lang="en-US" dirty="0"/>
              <a:t>V</a:t>
            </a:r>
            <a:r>
              <a:rPr lang="en-US" dirty="0" smtClean="0"/>
              <a:t>ery common</a:t>
            </a:r>
          </a:p>
          <a:p>
            <a:r>
              <a:rPr lang="en-US" dirty="0" smtClean="0"/>
              <a:t>~5% prevalence school-age children</a:t>
            </a:r>
          </a:p>
          <a:p>
            <a:r>
              <a:rPr lang="en-US" dirty="0" smtClean="0"/>
              <a:t>Often chronic ~65% continued symptoms in adulthood</a:t>
            </a:r>
          </a:p>
          <a:p>
            <a:r>
              <a:rPr lang="en-US" dirty="0" smtClean="0"/>
              <a:t>Comorbidities: Oppositional Defiant Disorder, Conduct Disorder, Depression, Anxiety</a:t>
            </a:r>
          </a:p>
          <a:p>
            <a:r>
              <a:rPr lang="en-US" dirty="0" smtClean="0"/>
              <a:t>Impacts school/work performance, social relationships, family interactions</a:t>
            </a:r>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3090056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Non-Pharmacologic Treatments for ADHD</a:t>
            </a:r>
            <a:r>
              <a:rPr lang="en-US" sz="3600" b="1" spc="150" dirty="0">
                <a:ln w="11430"/>
                <a:solidFill>
                  <a:srgbClr val="FFFF00"/>
                </a:solidFill>
                <a:effectLst>
                  <a:outerShdw blurRad="25400" algn="tl" rotWithShape="0">
                    <a:srgbClr val="000000">
                      <a:alpha val="43000"/>
                    </a:srgbClr>
                  </a:outerShdw>
                </a:effectLst>
              </a:rPr>
              <a:t/>
            </a:r>
            <a:br>
              <a:rPr lang="en-US" sz="3600" b="1" spc="150" dirty="0">
                <a:ln w="11430"/>
                <a:solidFill>
                  <a:srgbClr val="FFFF00"/>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Medications: Pros</a:t>
            </a:r>
            <a:endParaRPr lang="en-US" sz="3600" b="1" spc="150" dirty="0">
              <a:ln w="11430"/>
              <a:solidFill>
                <a:srgbClr val="F8F8F8"/>
              </a:solidFill>
              <a:effectLst>
                <a:outerShdw blurRad="25400" algn="tl" rotWithShape="0">
                  <a:srgbClr val="000000">
                    <a:alpha val="43000"/>
                  </a:srgbClr>
                </a:outerShdw>
              </a:effectLst>
            </a:endParaRPr>
          </a:p>
        </p:txBody>
      </p:sp>
      <p:sp>
        <p:nvSpPr>
          <p:cNvPr id="3" name="Content Placeholder 2"/>
          <p:cNvSpPr>
            <a:spLocks noGrp="1"/>
          </p:cNvSpPr>
          <p:nvPr>
            <p:ph sz="half" idx="1"/>
          </p:nvPr>
        </p:nvSpPr>
        <p:spPr>
          <a:xfrm>
            <a:off x="457200" y="1600200"/>
            <a:ext cx="3571875" cy="4775200"/>
          </a:xfrm>
        </p:spPr>
        <p:txBody>
          <a:bodyPr>
            <a:normAutofit/>
          </a:bodyPr>
          <a:lstStyle/>
          <a:p>
            <a:pPr marL="0" indent="0">
              <a:buNone/>
            </a:pPr>
            <a:r>
              <a:rPr lang="en-US" dirty="0" smtClean="0"/>
              <a:t>Effective in short and medium term</a:t>
            </a:r>
          </a:p>
          <a:p>
            <a:r>
              <a:rPr lang="en-US" dirty="0" smtClean="0"/>
              <a:t>Core symptoms</a:t>
            </a:r>
          </a:p>
          <a:p>
            <a:r>
              <a:rPr lang="en-US" dirty="0"/>
              <a:t>C</a:t>
            </a:r>
            <a:r>
              <a:rPr lang="en-US" dirty="0" smtClean="0"/>
              <a:t>omorbidities</a:t>
            </a:r>
          </a:p>
          <a:p>
            <a:r>
              <a:rPr lang="en-US" dirty="0" smtClean="0"/>
              <a:t>Daily functioning</a:t>
            </a:r>
          </a:p>
          <a:p>
            <a:pPr marL="0" indent="0">
              <a:buNone/>
            </a:pPr>
            <a:endParaRPr lang="en-US" dirty="0" smtClean="0"/>
          </a:p>
          <a:p>
            <a:pPr marL="0" indent="0">
              <a:buNone/>
            </a:pPr>
            <a:endParaRPr lang="en-US" dirty="0" smtClean="0"/>
          </a:p>
          <a:p>
            <a:endParaRPr lang="en-US" dirty="0"/>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
        <p:nvSpPr>
          <p:cNvPr id="9" name="TextBox 8"/>
          <p:cNvSpPr txBox="1"/>
          <p:nvPr/>
        </p:nvSpPr>
        <p:spPr>
          <a:xfrm>
            <a:off x="4029075" y="1600200"/>
            <a:ext cx="5114923" cy="4832092"/>
          </a:xfrm>
          <a:prstGeom prst="rect">
            <a:avLst/>
          </a:prstGeom>
          <a:noFill/>
        </p:spPr>
        <p:txBody>
          <a:bodyPr wrap="square" rtlCol="0">
            <a:spAutoFit/>
          </a:bodyPr>
          <a:lstStyle/>
          <a:p>
            <a:r>
              <a:rPr lang="en-US" sz="2800" dirty="0" smtClean="0"/>
              <a:t>Decreased neuropsychological impairment:</a:t>
            </a:r>
          </a:p>
          <a:p>
            <a:pPr marL="285750" indent="-285750">
              <a:buFont typeface="Arial"/>
              <a:buChar char="•"/>
            </a:pPr>
            <a:r>
              <a:rPr lang="en-US" sz="2800" dirty="0" smtClean="0"/>
              <a:t>Executive functions</a:t>
            </a:r>
          </a:p>
          <a:p>
            <a:pPr marL="285750" indent="-285750">
              <a:buFont typeface="Arial"/>
              <a:buChar char="•"/>
            </a:pPr>
            <a:r>
              <a:rPr lang="en-US" sz="2800" dirty="0" smtClean="0"/>
              <a:t>Executive and non-executive memory</a:t>
            </a:r>
          </a:p>
          <a:p>
            <a:pPr marL="285750" indent="-285750">
              <a:buFont typeface="Arial"/>
              <a:buChar char="•"/>
            </a:pPr>
            <a:r>
              <a:rPr lang="en-US" sz="2800" dirty="0" smtClean="0"/>
              <a:t>Reaction time</a:t>
            </a:r>
          </a:p>
          <a:p>
            <a:pPr marL="285750" indent="-285750">
              <a:buFont typeface="Arial"/>
              <a:buChar char="•"/>
            </a:pPr>
            <a:r>
              <a:rPr lang="en-US" sz="2800" dirty="0" smtClean="0"/>
              <a:t>Reaction time variability</a:t>
            </a:r>
          </a:p>
          <a:p>
            <a:pPr marL="285750" indent="-285750">
              <a:buFont typeface="Arial"/>
              <a:buChar char="•"/>
            </a:pPr>
            <a:r>
              <a:rPr lang="en-US" sz="2800" dirty="0" smtClean="0"/>
              <a:t>Response inhibition</a:t>
            </a:r>
          </a:p>
          <a:p>
            <a:pPr marL="285750" indent="-285750">
              <a:buFont typeface="Arial"/>
              <a:buChar char="•"/>
            </a:pPr>
            <a:r>
              <a:rPr lang="en-US" sz="2800" dirty="0" smtClean="0"/>
              <a:t>Aversion to delayed </a:t>
            </a:r>
          </a:p>
          <a:p>
            <a:r>
              <a:rPr lang="en-US" sz="2800" dirty="0" smtClean="0"/>
              <a:t>    reward</a:t>
            </a:r>
          </a:p>
          <a:p>
            <a:pPr marL="285750" indent="-285750">
              <a:buFont typeface="Arial"/>
              <a:buChar char="•"/>
            </a:pPr>
            <a:r>
              <a:rPr lang="en-US" sz="2800" dirty="0" smtClean="0"/>
              <a:t>Intrinsic motivation</a:t>
            </a:r>
            <a:endParaRPr lang="en-US" sz="2800" dirty="0"/>
          </a:p>
        </p:txBody>
      </p:sp>
    </p:spTree>
    <p:extLst>
      <p:ext uri="{BB962C8B-B14F-4D97-AF65-F5344CB8AC3E}">
        <p14:creationId xmlns:p14="http://schemas.microsoft.com/office/powerpoint/2010/main" val="41250005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Non-Pharmacologic Treatments for ADHD</a:t>
            </a:r>
            <a:r>
              <a:rPr lang="en-US" sz="3600" b="1" spc="150" dirty="0">
                <a:ln w="11430"/>
                <a:solidFill>
                  <a:srgbClr val="FFFF00"/>
                </a:solidFill>
                <a:effectLst>
                  <a:outerShdw blurRad="25400" algn="tl" rotWithShape="0">
                    <a:srgbClr val="000000">
                      <a:alpha val="43000"/>
                    </a:srgbClr>
                  </a:outerShdw>
                </a:effectLst>
              </a:rPr>
              <a:t/>
            </a:r>
            <a:br>
              <a:rPr lang="en-US" sz="3600" b="1" spc="150" dirty="0">
                <a:ln w="11430"/>
                <a:solidFill>
                  <a:srgbClr val="FFFF00"/>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Medications: Cons</a:t>
            </a:r>
            <a:endParaRPr lang="en-US" sz="3600" b="1" spc="150" dirty="0">
              <a:ln w="11430"/>
              <a:solidFill>
                <a:srgbClr val="F8F8F8"/>
              </a:solidFill>
              <a:effectLst>
                <a:outerShdw blurRad="25400" algn="tl" rotWithShape="0">
                  <a:srgbClr val="000000">
                    <a:alpha val="43000"/>
                  </a:srgbClr>
                </a:outerShdw>
              </a:effectLst>
            </a:endParaRPr>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
        <p:nvSpPr>
          <p:cNvPr id="2" name="Content Placeholder 1"/>
          <p:cNvSpPr>
            <a:spLocks noGrp="1"/>
          </p:cNvSpPr>
          <p:nvPr>
            <p:ph sz="half" idx="1"/>
          </p:nvPr>
        </p:nvSpPr>
        <p:spPr>
          <a:xfrm>
            <a:off x="444500" y="1600200"/>
            <a:ext cx="8242300" cy="4525963"/>
          </a:xfrm>
        </p:spPr>
        <p:txBody>
          <a:bodyPr/>
          <a:lstStyle/>
          <a:p>
            <a:r>
              <a:rPr lang="en-US" dirty="0" smtClean="0"/>
              <a:t>Partial or no response in a proportion of cases</a:t>
            </a:r>
          </a:p>
          <a:p>
            <a:r>
              <a:rPr lang="en-US" dirty="0" smtClean="0"/>
              <a:t>Adverse effects</a:t>
            </a:r>
          </a:p>
          <a:p>
            <a:r>
              <a:rPr lang="en-US" dirty="0" smtClean="0"/>
              <a:t>Questionable long term benefits and costs</a:t>
            </a:r>
          </a:p>
          <a:p>
            <a:r>
              <a:rPr lang="en-US" dirty="0" smtClean="0"/>
              <a:t>Poor adherence</a:t>
            </a:r>
          </a:p>
          <a:p>
            <a:r>
              <a:rPr lang="en-US" dirty="0" smtClean="0"/>
              <a:t>Negative attitudes/preferences of patients, parents, or </a:t>
            </a:r>
            <a:r>
              <a:rPr lang="en-US" dirty="0" smtClean="0"/>
              <a:t>clinician </a:t>
            </a:r>
            <a:r>
              <a:rPr lang="en-US" dirty="0" smtClean="0"/>
              <a:t>to medication</a:t>
            </a:r>
            <a:endParaRPr lang="en-US" dirty="0"/>
          </a:p>
        </p:txBody>
      </p:sp>
      <p:pic>
        <p:nvPicPr>
          <p:cNvPr id="5" name="Picture 4" descr="Screen Shot 2016-05-22 at 9.06.3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5100" y="4876800"/>
            <a:ext cx="4083050" cy="1904999"/>
          </a:xfrm>
          <a:prstGeom prst="rect">
            <a:avLst/>
          </a:prstGeom>
        </p:spPr>
      </p:pic>
    </p:spTree>
    <p:extLst>
      <p:ext uri="{BB962C8B-B14F-4D97-AF65-F5344CB8AC3E}">
        <p14:creationId xmlns:p14="http://schemas.microsoft.com/office/powerpoint/2010/main" val="16005501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Non-Pharmacologic Treatments for ADHD</a:t>
            </a:r>
            <a:r>
              <a:rPr lang="en-US" sz="3600" b="1" spc="150" dirty="0">
                <a:ln w="11430"/>
                <a:solidFill>
                  <a:srgbClr val="FFFF00"/>
                </a:solidFill>
                <a:effectLst>
                  <a:outerShdw blurRad="25400" algn="tl" rotWithShape="0">
                    <a:srgbClr val="000000">
                      <a:alpha val="43000"/>
                    </a:srgbClr>
                  </a:outerShdw>
                </a:effectLst>
              </a:rPr>
              <a:t/>
            </a:r>
            <a:br>
              <a:rPr lang="en-US" sz="3600" b="1" spc="150" dirty="0">
                <a:ln w="11430"/>
                <a:solidFill>
                  <a:srgbClr val="FFFF00"/>
                </a:solidFill>
                <a:effectLst>
                  <a:outerShdw blurRad="25400" algn="tl" rotWithShape="0">
                    <a:srgbClr val="000000">
                      <a:alpha val="43000"/>
                    </a:srgbClr>
                  </a:outerShdw>
                </a:effectLst>
              </a:rPr>
            </a:br>
            <a:r>
              <a:rPr lang="en-US" sz="3200" b="1" spc="150" dirty="0" smtClean="0">
                <a:ln w="11430"/>
                <a:solidFill>
                  <a:srgbClr val="F8F8F8"/>
                </a:solidFill>
                <a:effectLst>
                  <a:outerShdw blurRad="25400" algn="tl" rotWithShape="0">
                    <a:srgbClr val="000000">
                      <a:alpha val="43000"/>
                    </a:srgbClr>
                  </a:outerShdw>
                </a:effectLst>
              </a:rPr>
              <a:t>Drawbacks of Non-Medication Treatment</a:t>
            </a:r>
            <a:endParaRPr lang="en-US" sz="3200" b="1" spc="150" dirty="0">
              <a:ln w="11430"/>
              <a:solidFill>
                <a:srgbClr val="F8F8F8"/>
              </a:solidFill>
              <a:effectLst>
                <a:outerShdw blurRad="25400" algn="tl" rotWithShape="0">
                  <a:srgbClr val="000000">
                    <a:alpha val="43000"/>
                  </a:srgbClr>
                </a:outerShdw>
              </a:effectLst>
            </a:endParaRPr>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
        <p:nvSpPr>
          <p:cNvPr id="2" name="Content Placeholder 1"/>
          <p:cNvSpPr>
            <a:spLocks noGrp="1"/>
          </p:cNvSpPr>
          <p:nvPr>
            <p:ph sz="half" idx="1"/>
          </p:nvPr>
        </p:nvSpPr>
        <p:spPr>
          <a:xfrm>
            <a:off x="444500" y="1600200"/>
            <a:ext cx="5727700" cy="4525963"/>
          </a:xfrm>
        </p:spPr>
        <p:txBody>
          <a:bodyPr/>
          <a:lstStyle/>
          <a:p>
            <a:r>
              <a:rPr lang="en-US" dirty="0" smtClean="0"/>
              <a:t>Methodological problems with evidence</a:t>
            </a:r>
          </a:p>
          <a:p>
            <a:r>
              <a:rPr lang="en-US" dirty="0" smtClean="0"/>
              <a:t>Non-randomized designs</a:t>
            </a:r>
          </a:p>
          <a:p>
            <a:r>
              <a:rPr lang="en-US" dirty="0" smtClean="0"/>
              <a:t>Non-ADHD samples</a:t>
            </a:r>
          </a:p>
          <a:p>
            <a:r>
              <a:rPr lang="en-US" dirty="0" smtClean="0"/>
              <a:t>Non-ADHD outcomes</a:t>
            </a:r>
          </a:p>
          <a:p>
            <a:r>
              <a:rPr lang="en-US" dirty="0" smtClean="0"/>
              <a:t>Not allowing firm conclusions  		</a:t>
            </a:r>
            <a:endParaRPr lang="en-US" sz="900" dirty="0" smtClean="0"/>
          </a:p>
          <a:p>
            <a:r>
              <a:rPr lang="en-US" dirty="0" smtClean="0"/>
              <a:t>Recommendation for use not implied in this chapter</a:t>
            </a:r>
            <a:endParaRPr lang="en-US" dirty="0"/>
          </a:p>
        </p:txBody>
      </p:sp>
      <p:pic>
        <p:nvPicPr>
          <p:cNvPr id="3" name="Picture 2" descr="Screen Shot 2016-05-22 at 7.10.3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7066" y="1600200"/>
            <a:ext cx="1574800" cy="2095500"/>
          </a:xfrm>
          <a:prstGeom prst="rect">
            <a:avLst/>
          </a:prstGeom>
        </p:spPr>
      </p:pic>
      <p:sp>
        <p:nvSpPr>
          <p:cNvPr id="5" name="TextBox 4"/>
          <p:cNvSpPr txBox="1"/>
          <p:nvPr/>
        </p:nvSpPr>
        <p:spPr>
          <a:xfrm>
            <a:off x="6311900" y="3810000"/>
            <a:ext cx="2197100" cy="461665"/>
          </a:xfrm>
          <a:prstGeom prst="rect">
            <a:avLst/>
          </a:prstGeom>
          <a:noFill/>
        </p:spPr>
        <p:txBody>
          <a:bodyPr wrap="square" rtlCol="0">
            <a:spAutoFit/>
          </a:bodyPr>
          <a:lstStyle/>
          <a:p>
            <a:r>
              <a:rPr lang="en-US" sz="800" dirty="0" smtClean="0">
                <a:hlinkClick r:id="rId5"/>
              </a:rPr>
              <a:t>http://www.webmd.com/add-adhd/childhood-adhd/video/psychiatry-minute-yellowlees-adult-adhd</a:t>
            </a:r>
            <a:endParaRPr lang="en-US" sz="800" dirty="0"/>
          </a:p>
        </p:txBody>
      </p:sp>
    </p:spTree>
    <p:extLst>
      <p:ext uri="{BB962C8B-B14F-4D97-AF65-F5344CB8AC3E}">
        <p14:creationId xmlns:p14="http://schemas.microsoft.com/office/powerpoint/2010/main" val="11832092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3825"/>
            <a:ext cx="8229600" cy="1293813"/>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Non-Pharmacologic Treatments for ADHD</a:t>
            </a:r>
            <a:r>
              <a:rPr lang="en-US" sz="3600" b="1" spc="150" dirty="0">
                <a:ln w="11430"/>
                <a:solidFill>
                  <a:srgbClr val="FFFF00"/>
                </a:solidFill>
                <a:effectLst>
                  <a:outerShdw blurRad="25400" algn="tl" rotWithShape="0">
                    <a:srgbClr val="000000">
                      <a:alpha val="43000"/>
                    </a:srgbClr>
                  </a:outerShdw>
                </a:effectLst>
              </a:rPr>
              <a:t/>
            </a:r>
            <a:br>
              <a:rPr lang="en-US" sz="3600" b="1" spc="150" dirty="0">
                <a:ln w="11430"/>
                <a:solidFill>
                  <a:srgbClr val="FFFF00"/>
                </a:solidFill>
                <a:effectLst>
                  <a:outerShdw blurRad="25400" algn="tl" rotWithShape="0">
                    <a:srgbClr val="000000">
                      <a:alpha val="43000"/>
                    </a:srgbClr>
                  </a:outerShdw>
                </a:effectLst>
              </a:rPr>
            </a:br>
            <a:r>
              <a:rPr lang="es-ES" sz="3200" b="1" dirty="0">
                <a:solidFill>
                  <a:schemeClr val="bg1"/>
                </a:solidFill>
              </a:rPr>
              <a:t>ARTIFICIAL FOOD COLORS AND </a:t>
            </a:r>
            <a:r>
              <a:rPr lang="es-ES" sz="3200" b="1" dirty="0" smtClean="0">
                <a:solidFill>
                  <a:schemeClr val="bg1"/>
                </a:solidFill>
              </a:rPr>
              <a:t>PRESERVATIVES</a:t>
            </a:r>
            <a:r>
              <a:rPr lang="en-US" sz="3200" b="1" spc="150" dirty="0" smtClean="0">
                <a:ln w="11430"/>
                <a:solidFill>
                  <a:schemeClr val="bg1"/>
                </a:solidFill>
                <a:effectLst>
                  <a:outerShdw blurRad="25400" algn="tl" rotWithShape="0">
                    <a:srgbClr val="000000">
                      <a:alpha val="43000"/>
                    </a:srgbClr>
                  </a:outerShdw>
                </a:effectLst>
              </a:rPr>
              <a:t> </a:t>
            </a:r>
            <a:r>
              <a:rPr lang="en-US" sz="3200" b="1" spc="150" dirty="0" smtClean="0">
                <a:ln w="11430"/>
                <a:solidFill>
                  <a:srgbClr val="F8F8F8"/>
                </a:solidFill>
                <a:effectLst>
                  <a:outerShdw blurRad="25400" algn="tl" rotWithShape="0">
                    <a:srgbClr val="000000">
                      <a:alpha val="43000"/>
                    </a:srgbClr>
                  </a:outerShdw>
                </a:effectLst>
              </a:rPr>
              <a:t>Feingold Diet</a:t>
            </a:r>
            <a:endParaRPr lang="en-US" sz="3200" b="1"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p:txBody>
          <a:bodyPr vert="horz">
            <a:normAutofit lnSpcReduction="10000"/>
          </a:bodyPr>
          <a:lstStyle/>
          <a:p>
            <a:r>
              <a:rPr lang="en-US" dirty="0" smtClean="0"/>
              <a:t>Foods first eliminated then tolerance tested:</a:t>
            </a:r>
          </a:p>
          <a:p>
            <a:pPr lvl="1"/>
            <a:r>
              <a:rPr lang="en-US" dirty="0" smtClean="0"/>
              <a:t>Artificial colorings</a:t>
            </a:r>
          </a:p>
          <a:p>
            <a:pPr lvl="1"/>
            <a:r>
              <a:rPr lang="en-US" dirty="0" smtClean="0"/>
              <a:t>Artificial flavors and fragrances</a:t>
            </a:r>
          </a:p>
          <a:p>
            <a:pPr lvl="1"/>
            <a:r>
              <a:rPr lang="en-US" dirty="0"/>
              <a:t>T</a:t>
            </a:r>
            <a:r>
              <a:rPr lang="en-US" dirty="0" smtClean="0"/>
              <a:t>hree preservatives: BHA, BHT, TBHQ</a:t>
            </a:r>
          </a:p>
          <a:p>
            <a:pPr lvl="1"/>
            <a:r>
              <a:rPr lang="en-US" dirty="0" smtClean="0"/>
              <a:t>Artificial sweeteners</a:t>
            </a:r>
          </a:p>
          <a:p>
            <a:pPr lvl="1"/>
            <a:r>
              <a:rPr lang="en-US" dirty="0" smtClean="0"/>
              <a:t>Foods and products with salicylates</a:t>
            </a:r>
          </a:p>
          <a:p>
            <a:r>
              <a:rPr lang="en-US" dirty="0" smtClean="0"/>
              <a:t>Small effect size reported by parents</a:t>
            </a:r>
          </a:p>
          <a:p>
            <a:r>
              <a:rPr lang="en-US" dirty="0" smtClean="0"/>
              <a:t>Limited evidence</a:t>
            </a:r>
          </a:p>
          <a:p>
            <a:r>
              <a:rPr lang="en-US" dirty="0" smtClean="0"/>
              <a:t>May be useful adjunctive treatment</a:t>
            </a:r>
            <a:endParaRPr lang="en-US" dirty="0"/>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2" name="Picture 1" descr="Screen Shot 2016-05-22 at 7.16.1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0466" y="2273300"/>
            <a:ext cx="1485900" cy="1828800"/>
          </a:xfrm>
          <a:prstGeom prst="rect">
            <a:avLst/>
          </a:prstGeom>
        </p:spPr>
      </p:pic>
    </p:spTree>
    <p:extLst>
      <p:ext uri="{BB962C8B-B14F-4D97-AF65-F5344CB8AC3E}">
        <p14:creationId xmlns:p14="http://schemas.microsoft.com/office/powerpoint/2010/main" val="38792508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80975"/>
            <a:ext cx="8229600" cy="1236663"/>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Non-Pharmacologic Treatments for ADHD</a:t>
            </a:r>
            <a:r>
              <a:rPr lang="en-US" sz="3600" b="1" spc="150" dirty="0">
                <a:ln w="11430"/>
                <a:solidFill>
                  <a:srgbClr val="FFFF00"/>
                </a:solidFill>
                <a:effectLst>
                  <a:outerShdw blurRad="25400" algn="tl" rotWithShape="0">
                    <a:srgbClr val="000000">
                      <a:alpha val="43000"/>
                    </a:srgbClr>
                  </a:outerShdw>
                </a:effectLst>
              </a:rPr>
              <a:t/>
            </a:r>
            <a:br>
              <a:rPr lang="en-US" sz="3600" b="1" spc="150" dirty="0">
                <a:ln w="11430"/>
                <a:solidFill>
                  <a:srgbClr val="FFFF00"/>
                </a:solidFill>
                <a:effectLst>
                  <a:outerShdw blurRad="25400" algn="tl" rotWithShape="0">
                    <a:srgbClr val="000000">
                      <a:alpha val="43000"/>
                    </a:srgbClr>
                  </a:outerShdw>
                </a:effectLst>
              </a:rPr>
            </a:br>
            <a:r>
              <a:rPr lang="es-ES" sz="3200" b="1" dirty="0">
                <a:solidFill>
                  <a:schemeClr val="bg1"/>
                </a:solidFill>
              </a:rPr>
              <a:t>ARTIFICIAL FOOD COLORS AND PRESERVATIVES </a:t>
            </a:r>
            <a:r>
              <a:rPr lang="en-US" sz="3200" b="1" spc="150" dirty="0" smtClean="0">
                <a:ln w="11430"/>
                <a:solidFill>
                  <a:srgbClr val="F8F8F8"/>
                </a:solidFill>
                <a:effectLst>
                  <a:outerShdw blurRad="25400" algn="tl" rotWithShape="0">
                    <a:srgbClr val="000000">
                      <a:alpha val="43000"/>
                    </a:srgbClr>
                  </a:outerShdw>
                </a:effectLst>
              </a:rPr>
              <a:t>Feingold </a:t>
            </a:r>
            <a:r>
              <a:rPr lang="en-US" sz="3200" b="1" spc="150" dirty="0" smtClean="0">
                <a:ln w="11430"/>
                <a:solidFill>
                  <a:srgbClr val="F8F8F8"/>
                </a:solidFill>
                <a:effectLst>
                  <a:outerShdw blurRad="25400" algn="tl" rotWithShape="0">
                    <a:srgbClr val="000000">
                      <a:alpha val="43000"/>
                    </a:srgbClr>
                  </a:outerShdw>
                </a:effectLst>
              </a:rPr>
              <a:t>Diet</a:t>
            </a:r>
            <a:endParaRPr lang="en-US" sz="3200" b="1" spc="150" dirty="0">
              <a:ln w="11430"/>
              <a:solidFill>
                <a:srgbClr val="F8F8F8"/>
              </a:solidFill>
              <a:effectLst>
                <a:outerShdw blurRad="25400" algn="tl" rotWithShape="0">
                  <a:srgbClr val="000000">
                    <a:alpha val="43000"/>
                  </a:srgbClr>
                </a:outerShdw>
              </a:effectLst>
            </a:endParaRPr>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3" name="Picture 2" descr="Screen Shot 2016-05-22 at 7.25.2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583" y="1759183"/>
            <a:ext cx="8657517" cy="3828817"/>
          </a:xfrm>
          <a:prstGeom prst="rect">
            <a:avLst/>
          </a:prstGeom>
        </p:spPr>
      </p:pic>
    </p:spTree>
    <p:extLst>
      <p:ext uri="{BB962C8B-B14F-4D97-AF65-F5344CB8AC3E}">
        <p14:creationId xmlns:p14="http://schemas.microsoft.com/office/powerpoint/2010/main" val="34383481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33176</TotalTime>
  <Words>10482</Words>
  <Application>Microsoft Office PowerPoint</Application>
  <PresentationFormat>On-screen Show (4:3)</PresentationFormat>
  <Paragraphs>446</Paragraphs>
  <Slides>24</Slides>
  <Notes>22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The “IACAPAP Textbook of Child and Adolescent Mental Health” is available at the IACAPAP website http://iacapap.org/iacapap-textbook-of-child-and-adolescent-mental-health   Please note that this book and its companion PowerPoint are: ·        Free and no registration is required to read or download it ·        This is an open-access publication under the Creative Commons Attribution Non- commercial License. According to this, use, distribution and reproduction in any  medium are allowed without prior permission provided the original work is  properly cited and the use is non-commercial. </vt:lpstr>
      <vt:lpstr> Non-Pharmacologic Treatments for ADHD Outline  </vt:lpstr>
      <vt:lpstr>Non-Pharmacologic Treatments for ADHD The Basics</vt:lpstr>
      <vt:lpstr>Non-Pharmacologic Treatments for ADHD Medications: Pros</vt:lpstr>
      <vt:lpstr>Non-Pharmacologic Treatments for ADHD Medications: Cons</vt:lpstr>
      <vt:lpstr>Non-Pharmacologic Treatments for ADHD Drawbacks of Non-Medication Treatment</vt:lpstr>
      <vt:lpstr>Non-Pharmacologic Treatments for ADHD ARTIFICIAL FOOD COLORS AND PRESERVATIVES Feingold Diet</vt:lpstr>
      <vt:lpstr>Non-Pharmacologic Treatments for ADHD ARTIFICIAL FOOD COLORS AND PRESERVATIVES Feingold Diet</vt:lpstr>
      <vt:lpstr>Non-Pharmacologic Treatments for ADHD Restrictive Elimination or Oligoantigenic Diets</vt:lpstr>
      <vt:lpstr>Non-Pharmacologic Treatments for ADHD Fatty Acid Supplementation</vt:lpstr>
      <vt:lpstr>Non-Pharmacologic Treatments for ADHD Micronutrient Supplementation </vt:lpstr>
      <vt:lpstr>Non-Pharmacologic Treatments for ADHD Summary for Dietary Interventions</vt:lpstr>
      <vt:lpstr>Non-Pharmacologic Treatments for ADHD Psychosocial Treatments:  Behavioral Interventions</vt:lpstr>
      <vt:lpstr>Non-Pharmacologic Treatments for ADHD Psychosocial Treatments:  Behavioral Interventions</vt:lpstr>
      <vt:lpstr>Non-Pharmacologic Treatments for ADHD School-Based Behavioral Interventions</vt:lpstr>
      <vt:lpstr>Non-Pharmacologic Treatments for ADHD Effectiveness of Behavioral Interventions</vt:lpstr>
      <vt:lpstr>Non-Pharmacologic Treatments for ADHD Behavioral Interventions: Clinical Considerations</vt:lpstr>
      <vt:lpstr>Non-Pharmacologic Treatments for ADHD Cognitive Training</vt:lpstr>
      <vt:lpstr>Non-Pharmacologic Treatments for ADHD Cognitive Training</vt:lpstr>
      <vt:lpstr>Non-Pharmacologic Treatments for ADHD Neurofeedback</vt:lpstr>
      <vt:lpstr>Non-Pharmacologic Treatments for ADHD Neurofeedback</vt:lpstr>
      <vt:lpstr>Non-Pharmacologic Treatments for ADHD Psychosocial Treatments:  Behavioral Interventions</vt:lpstr>
      <vt:lpstr>OCD in Children and Adolescents  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Chilton</dc:creator>
  <cp:lastModifiedBy>Joseph Rey</cp:lastModifiedBy>
  <cp:revision>212</cp:revision>
  <cp:lastPrinted>2015-12-18T20:33:54Z</cp:lastPrinted>
  <dcterms:created xsi:type="dcterms:W3CDTF">2015-01-02T01:03:21Z</dcterms:created>
  <dcterms:modified xsi:type="dcterms:W3CDTF">2016-05-25T00:28:11Z</dcterms:modified>
</cp:coreProperties>
</file>