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98" r:id="rId5"/>
    <p:sldId id="325" r:id="rId6"/>
    <p:sldId id="326" r:id="rId7"/>
    <p:sldId id="327" r:id="rId8"/>
    <p:sldId id="328" r:id="rId9"/>
    <p:sldId id="315" r:id="rId10"/>
    <p:sldId id="329" r:id="rId11"/>
    <p:sldId id="330" r:id="rId12"/>
    <p:sldId id="314" r:id="rId13"/>
    <p:sldId id="331" r:id="rId14"/>
    <p:sldId id="301" r:id="rId15"/>
    <p:sldId id="319" r:id="rId16"/>
    <p:sldId id="302" r:id="rId17"/>
    <p:sldId id="332" r:id="rId18"/>
    <p:sldId id="333" r:id="rId19"/>
    <p:sldId id="318" r:id="rId20"/>
    <p:sldId id="304" r:id="rId21"/>
    <p:sldId id="305" r:id="rId22"/>
    <p:sldId id="320" r:id="rId23"/>
    <p:sldId id="306" r:id="rId24"/>
    <p:sldId id="322" r:id="rId25"/>
    <p:sldId id="307" r:id="rId26"/>
    <p:sldId id="334" r:id="rId27"/>
    <p:sldId id="335" r:id="rId28"/>
    <p:sldId id="308" r:id="rId29"/>
    <p:sldId id="336" r:id="rId30"/>
    <p:sldId id="337" r:id="rId31"/>
    <p:sldId id="341" r:id="rId32"/>
    <p:sldId id="338" r:id="rId33"/>
    <p:sldId id="339" r:id="rId34"/>
    <p:sldId id="342" r:id="rId35"/>
    <p:sldId id="343" r:id="rId36"/>
    <p:sldId id="344" r:id="rId37"/>
    <p:sldId id="345" r:id="rId38"/>
    <p:sldId id="323" r:id="rId39"/>
    <p:sldId id="340" r:id="rId40"/>
    <p:sldId id="324" r:id="rId41"/>
    <p:sldId id="309" r:id="rId42"/>
    <p:sldId id="297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493" autoAdjust="0"/>
    <p:restoredTop sz="64310" autoAdjust="0"/>
  </p:normalViewPr>
  <p:slideViewPr>
    <p:cSldViewPr snapToGrid="0" snapToObjects="1">
      <p:cViewPr varScale="1">
        <p:scale>
          <a:sx n="76" d="100"/>
          <a:sy n="76" d="100"/>
        </p:scale>
        <p:origin x="3270" y="3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D63F9-64BD-9D48-BF4F-FACD5BAF745A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46673-C549-6F4B-B00B-E45BB8C71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734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485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World Health Organization (WHO) indicates that BD is the</a:t>
            </a:r>
          </a:p>
          <a:p>
            <a:r>
              <a:rPr lang="en-US" dirty="0"/>
              <a:t>6th leading cause of disability in the world. BD in youth is now increasingly</a:t>
            </a:r>
          </a:p>
          <a:p>
            <a:r>
              <a:rPr lang="en-US" dirty="0"/>
              <a:t>recognized as a significant public health problem that is often associated with</a:t>
            </a:r>
          </a:p>
          <a:p>
            <a:r>
              <a:rPr lang="en-US" dirty="0"/>
              <a:t>impaired family and peer relationships, poor academic performance, high rates of</a:t>
            </a:r>
          </a:p>
          <a:p>
            <a:r>
              <a:rPr lang="en-US" dirty="0"/>
              <a:t>chronic mood symptoms and mixed presentations, psychosis, disruptive behavior</a:t>
            </a:r>
          </a:p>
          <a:p>
            <a:r>
              <a:rPr lang="en-US" dirty="0"/>
              <a:t>disorders,  anxiety disorders, substance use disorders, medical problems (e.g.,</a:t>
            </a:r>
          </a:p>
          <a:p>
            <a:r>
              <a:rPr lang="en-US" dirty="0"/>
              <a:t>obesity, thyroid problems, diabetes), hospitalizations, and suicide attempts and</a:t>
            </a:r>
          </a:p>
          <a:p>
            <a:r>
              <a:rPr lang="en-US" dirty="0"/>
              <a:t>completions (</a:t>
            </a:r>
            <a:r>
              <a:rPr lang="en-US" dirty="0" err="1"/>
              <a:t>Diler</a:t>
            </a:r>
            <a:r>
              <a:rPr lang="en-US" dirty="0"/>
              <a:t>, 2007). Moreover, youth with BD can have higher behavioral</a:t>
            </a:r>
          </a:p>
          <a:p>
            <a:r>
              <a:rPr lang="en-US" dirty="0"/>
              <a:t>health costs and greater utilization of medical services than youth with unipolar</a:t>
            </a:r>
          </a:p>
          <a:p>
            <a:r>
              <a:rPr lang="en-US" dirty="0"/>
              <a:t>depression or non-mood disorders. Patients with undiagnosed BD may also have</a:t>
            </a:r>
          </a:p>
          <a:p>
            <a:r>
              <a:rPr lang="en-US" dirty="0"/>
              <a:t>higher behavioral health costs than those with diagnosed BD. Given the high rates</a:t>
            </a:r>
          </a:p>
          <a:p>
            <a:r>
              <a:rPr lang="en-US" dirty="0"/>
              <a:t>of morbidity and mortality and the chronic course of the condition, early diagnosis</a:t>
            </a:r>
          </a:p>
          <a:p>
            <a:r>
              <a:rPr lang="en-US" dirty="0"/>
              <a:t>and treatment in bipolar children is critical (</a:t>
            </a:r>
            <a:r>
              <a:rPr lang="en-US" dirty="0" err="1"/>
              <a:t>Birmaher</a:t>
            </a:r>
            <a:r>
              <a:rPr lang="en-US" dirty="0"/>
              <a:t> &amp; </a:t>
            </a:r>
            <a:r>
              <a:rPr lang="en-US" dirty="0" err="1"/>
              <a:t>Axelson</a:t>
            </a:r>
            <a:r>
              <a:rPr lang="en-US" dirty="0"/>
              <a:t>, 2005; </a:t>
            </a:r>
            <a:r>
              <a:rPr lang="en-US" dirty="0" err="1"/>
              <a:t>Diler</a:t>
            </a:r>
            <a:r>
              <a:rPr lang="en-US" dirty="0"/>
              <a:t>,</a:t>
            </a:r>
          </a:p>
          <a:p>
            <a:r>
              <a:rPr lang="en-US" dirty="0"/>
              <a:t>2007).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281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Retrospective studies in adults with BD have reported that 10%–20% had</a:t>
            </a:r>
          </a:p>
          <a:p>
            <a:r>
              <a:rPr lang="en-US" dirty="0"/>
              <a:t>the onset before 10 years of age and up to 60% had the onset before the age</a:t>
            </a:r>
          </a:p>
          <a:p>
            <a:r>
              <a:rPr lang="en-US" dirty="0"/>
              <a:t>of 20 (</a:t>
            </a:r>
            <a:r>
              <a:rPr lang="en-US" dirty="0" err="1"/>
              <a:t>Diler</a:t>
            </a:r>
            <a:r>
              <a:rPr lang="en-US" dirty="0"/>
              <a:t>, 2007; Perlis et al, 2009). BD in adults is frequently preceded by</a:t>
            </a:r>
          </a:p>
          <a:p>
            <a:r>
              <a:rPr lang="en-US" dirty="0"/>
              <a:t>childhood disruptive behavior disorders and anxiety disorders. Early onset BD</a:t>
            </a:r>
          </a:p>
          <a:p>
            <a:r>
              <a:rPr lang="en-US" dirty="0"/>
              <a:t>is associated with a severe course of illness and poor outcome; children with </a:t>
            </a:r>
            <a:r>
              <a:rPr lang="en-US" dirty="0" err="1"/>
              <a:t>prepubertal</a:t>
            </a:r>
            <a:endParaRPr lang="en-US" dirty="0"/>
          </a:p>
          <a:p>
            <a:r>
              <a:rPr lang="en-US" dirty="0"/>
              <a:t>onset BD are reported as approximately 2 times less likely to recover as</a:t>
            </a:r>
          </a:p>
          <a:p>
            <a:r>
              <a:rPr lang="en-US" dirty="0"/>
              <a:t>those with post-pubertal onset BD. In addition, subjects with pre-pubertal onset</a:t>
            </a:r>
          </a:p>
          <a:p>
            <a:r>
              <a:rPr lang="en-US" dirty="0"/>
              <a:t>BD had more chronic symptoms, spent more follow-up time with </a:t>
            </a:r>
            <a:r>
              <a:rPr lang="en-US" dirty="0" err="1"/>
              <a:t>subsyndromal</a:t>
            </a:r>
            <a:endParaRPr lang="en-US" dirty="0"/>
          </a:p>
          <a:p>
            <a:r>
              <a:rPr lang="en-US" dirty="0"/>
              <a:t>mood symptoms, and had more polarity changes per year than post-pubertal-onset</a:t>
            </a:r>
          </a:p>
          <a:p>
            <a:r>
              <a:rPr lang="en-US" dirty="0"/>
              <a:t>BD subjects (</a:t>
            </a:r>
            <a:r>
              <a:rPr lang="en-US" dirty="0" err="1"/>
              <a:t>Birmaher</a:t>
            </a:r>
            <a:r>
              <a:rPr lang="en-US" dirty="0"/>
              <a:t> et al, 2009a; </a:t>
            </a:r>
            <a:r>
              <a:rPr lang="en-US" dirty="0" err="1"/>
              <a:t>Diler</a:t>
            </a:r>
            <a:r>
              <a:rPr lang="en-US" dirty="0"/>
              <a:t>, 2007).</a:t>
            </a:r>
          </a:p>
          <a:p>
            <a:r>
              <a:rPr lang="en-US" dirty="0"/>
              <a:t>Youth with BD show a continuum of BD symptom severity from</a:t>
            </a:r>
          </a:p>
          <a:p>
            <a:r>
              <a:rPr lang="en-US" dirty="0" err="1"/>
              <a:t>subsyndromal</a:t>
            </a:r>
            <a:r>
              <a:rPr lang="en-US" dirty="0"/>
              <a:t> to full </a:t>
            </a:r>
            <a:r>
              <a:rPr lang="en-US" dirty="0" err="1"/>
              <a:t>syndromal</a:t>
            </a:r>
            <a:r>
              <a:rPr lang="en-US" dirty="0"/>
              <a:t> with frequent mood fluctuations. Naturalistic and</a:t>
            </a:r>
          </a:p>
          <a:p>
            <a:r>
              <a:rPr lang="en-US" dirty="0"/>
              <a:t>research follow-up studies have reported that 70% to 100% of youth with BD will</a:t>
            </a:r>
          </a:p>
          <a:p>
            <a:r>
              <a:rPr lang="en-US" dirty="0"/>
              <a:t>eventually recover (e.g., no significant symptoms for 2 months) from their index</a:t>
            </a:r>
          </a:p>
          <a:p>
            <a:r>
              <a:rPr lang="en-US" dirty="0"/>
              <a:t>episode. However, up to 80% will experience recurrences after recovery (e.g., one or</a:t>
            </a:r>
          </a:p>
          <a:p>
            <a:r>
              <a:rPr lang="en-US" dirty="0"/>
              <a:t>more recurrences in a period of 2-5 years) despite ongoing treatment. In addition,</a:t>
            </a:r>
          </a:p>
          <a:p>
            <a:r>
              <a:rPr lang="en-US" dirty="0"/>
              <a:t>complementary analyses indicate that the prospective course in these youth,</a:t>
            </a:r>
          </a:p>
          <a:p>
            <a:r>
              <a:rPr lang="en-US" dirty="0"/>
              <a:t>analogous to findings reported for adults, shows mood fluctuations of varying</a:t>
            </a:r>
          </a:p>
          <a:p>
            <a:r>
              <a:rPr lang="en-US" dirty="0"/>
              <a:t>intensities during 60%-80% of the follow-up time, particularly depressive and</a:t>
            </a:r>
          </a:p>
          <a:p>
            <a:r>
              <a:rPr lang="en-US" dirty="0"/>
              <a:t>mixed symptoms, and frequent shifts in symptom polarity. During adolescence,</a:t>
            </a:r>
          </a:p>
          <a:p>
            <a:r>
              <a:rPr lang="en-US" dirty="0"/>
              <a:t>there is a drastic increment in the rates of suicidal ideation and attempts and</a:t>
            </a:r>
          </a:p>
          <a:p>
            <a:r>
              <a:rPr lang="en-US" dirty="0"/>
              <a:t>substance abuse. In addition, youth with BD shows high rates of legal, social,</a:t>
            </a:r>
          </a:p>
          <a:p>
            <a:r>
              <a:rPr lang="en-US" dirty="0"/>
              <a:t>familial, and academic problems (</a:t>
            </a:r>
            <a:r>
              <a:rPr lang="en-US" dirty="0" err="1"/>
              <a:t>Birmaher</a:t>
            </a:r>
            <a:r>
              <a:rPr lang="en-US" dirty="0"/>
              <a:t> et al, 2009a; </a:t>
            </a:r>
            <a:r>
              <a:rPr lang="en-US" dirty="0" err="1"/>
              <a:t>Diler</a:t>
            </a:r>
            <a:r>
              <a:rPr lang="en-US" dirty="0"/>
              <a:t>, 2007). </a:t>
            </a:r>
          </a:p>
          <a:p>
            <a:r>
              <a:rPr lang="en-US" dirty="0"/>
              <a:t>Subtypes of BD in</a:t>
            </a:r>
          </a:p>
          <a:p>
            <a:r>
              <a:rPr lang="en-US" dirty="0"/>
              <a:t>youth may not be</a:t>
            </a:r>
          </a:p>
          <a:p>
            <a:r>
              <a:rPr lang="en-US" dirty="0"/>
              <a:t>stable over time</a:t>
            </a:r>
          </a:p>
          <a:p>
            <a:r>
              <a:rPr lang="en-US" dirty="0"/>
              <a:t>In a 4-year follow up study,</a:t>
            </a:r>
          </a:p>
          <a:p>
            <a:r>
              <a:rPr lang="en-US" dirty="0"/>
              <a:t>25% percent of youth with</a:t>
            </a:r>
          </a:p>
          <a:p>
            <a:r>
              <a:rPr lang="en-US" dirty="0"/>
              <a:t>BD-II converted to bipolar I</a:t>
            </a:r>
          </a:p>
          <a:p>
            <a:r>
              <a:rPr lang="en-US" dirty="0"/>
              <a:t>and 45% of those with BDNOS</a:t>
            </a:r>
          </a:p>
          <a:p>
            <a:r>
              <a:rPr lang="en-US" dirty="0"/>
              <a:t>converted to BD-I or II</a:t>
            </a:r>
          </a:p>
          <a:p>
            <a:r>
              <a:rPr lang="en-US" dirty="0"/>
              <a:t>(</a:t>
            </a:r>
            <a:r>
              <a:rPr lang="en-US" dirty="0" err="1"/>
              <a:t>Axelson</a:t>
            </a:r>
            <a:r>
              <a:rPr lang="en-US" dirty="0"/>
              <a:t> et al, 2011b)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281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Early age of onset,</a:t>
            </a:r>
          </a:p>
          <a:p>
            <a:r>
              <a:rPr lang="en-US" dirty="0"/>
              <a:t>long duration, low</a:t>
            </a:r>
          </a:p>
          <a:p>
            <a:r>
              <a:rPr lang="en-US" dirty="0"/>
              <a:t>socioeconomic status,</a:t>
            </a:r>
          </a:p>
          <a:p>
            <a:r>
              <a:rPr lang="en-US" dirty="0"/>
              <a:t>mixed or rapid cycling</a:t>
            </a:r>
          </a:p>
          <a:p>
            <a:r>
              <a:rPr lang="en-US" dirty="0"/>
              <a:t>episodes, psychosis,</a:t>
            </a:r>
          </a:p>
          <a:p>
            <a:r>
              <a:rPr lang="en-US" dirty="0" err="1"/>
              <a:t>subsyndromal</a:t>
            </a:r>
            <a:r>
              <a:rPr lang="en-US" dirty="0"/>
              <a:t> mood</a:t>
            </a:r>
          </a:p>
          <a:p>
            <a:r>
              <a:rPr lang="en-US" dirty="0"/>
              <a:t>symptoms, comorbid</a:t>
            </a:r>
          </a:p>
          <a:p>
            <a:r>
              <a:rPr lang="en-US" dirty="0"/>
              <a:t>disorders, exposure to</a:t>
            </a:r>
          </a:p>
          <a:p>
            <a:r>
              <a:rPr lang="en-US" dirty="0"/>
              <a:t>negative life events, high</a:t>
            </a:r>
          </a:p>
          <a:p>
            <a:r>
              <a:rPr lang="en-US" dirty="0"/>
              <a:t>expressed-emotion, and</a:t>
            </a:r>
          </a:p>
          <a:p>
            <a:r>
              <a:rPr lang="en-US" dirty="0"/>
              <a:t>family psychopathology</a:t>
            </a:r>
          </a:p>
          <a:p>
            <a:r>
              <a:rPr lang="en-US" dirty="0"/>
              <a:t>are associated with worse</a:t>
            </a:r>
          </a:p>
          <a:p>
            <a:r>
              <a:rPr lang="en-US" dirty="0"/>
              <a:t>course and outcome</a:t>
            </a:r>
          </a:p>
          <a:p>
            <a:r>
              <a:rPr lang="en-US" dirty="0"/>
              <a:t>(</a:t>
            </a:r>
            <a:r>
              <a:rPr lang="en-US" dirty="0" err="1"/>
              <a:t>Birmaher</a:t>
            </a:r>
            <a:r>
              <a:rPr lang="en-US" dirty="0"/>
              <a:t> et al, 2009a;</a:t>
            </a:r>
          </a:p>
          <a:p>
            <a:r>
              <a:rPr lang="en-US" dirty="0" err="1"/>
              <a:t>Diler</a:t>
            </a:r>
            <a:r>
              <a:rPr lang="en-US" dirty="0"/>
              <a:t>, 2007).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281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important to have a common language and use terms appropriately</a:t>
            </a:r>
          </a:p>
          <a:p>
            <a:r>
              <a:rPr lang="en-US" dirty="0"/>
              <a:t>between professionals (and with patients and families) when describing, reporting,</a:t>
            </a:r>
          </a:p>
          <a:p>
            <a:r>
              <a:rPr lang="en-US" dirty="0"/>
              <a:t>and monitoring mood changes in youth. According to the DSM-IV, there are four</a:t>
            </a:r>
          </a:p>
          <a:p>
            <a:r>
              <a:rPr lang="en-US" dirty="0"/>
              <a:t>subtypes of BD: bipolar I (BD-1), bipolar II (BD-II), </a:t>
            </a:r>
            <a:r>
              <a:rPr lang="en-US" dirty="0" err="1"/>
              <a:t>cyclothymia</a:t>
            </a:r>
            <a:r>
              <a:rPr lang="en-US" dirty="0"/>
              <a:t>, and bipolar</a:t>
            </a:r>
          </a:p>
          <a:p>
            <a:r>
              <a:rPr lang="en-US" dirty="0"/>
              <a:t>disorder-not otherwise specified (BD-NOS); except for the </a:t>
            </a:r>
            <a:r>
              <a:rPr lang="en-US" dirty="0" err="1"/>
              <a:t>cyclothymia</a:t>
            </a:r>
            <a:r>
              <a:rPr lang="en-US" dirty="0"/>
              <a:t>, their</a:t>
            </a:r>
          </a:p>
          <a:p>
            <a:r>
              <a:rPr lang="en-US" dirty="0"/>
              <a:t>diagnostic criteria are the same for adults and children (APA, 2000).</a:t>
            </a:r>
          </a:p>
          <a:p>
            <a:r>
              <a:rPr lang="en-US" dirty="0"/>
              <a:t>• BD-I requires the current presence or history of a manic (or mixed</a:t>
            </a:r>
          </a:p>
          <a:p>
            <a:r>
              <a:rPr lang="en-US" dirty="0"/>
              <a:t>manic) episode (please see Tables E.2.1 and E.2.2) with or without a</a:t>
            </a:r>
          </a:p>
          <a:p>
            <a:r>
              <a:rPr lang="en-US" dirty="0"/>
              <a:t>major depressive episode. A mixed manic episode is when the child meets</a:t>
            </a:r>
          </a:p>
          <a:p>
            <a:r>
              <a:rPr lang="en-US" dirty="0"/>
              <a:t>criteria for both mania and major depression during the same episode</a:t>
            </a:r>
          </a:p>
          <a:p>
            <a:r>
              <a:rPr lang="en-US" dirty="0"/>
              <a:t>(simultaneously or in rapid sequence). To diagnose BD-I, both symptom</a:t>
            </a:r>
          </a:p>
          <a:p>
            <a:r>
              <a:rPr lang="en-US" dirty="0"/>
              <a:t>criteria (3 or 4 symptoms in addition to elation or irritability, respectively)</a:t>
            </a:r>
          </a:p>
          <a:p>
            <a:r>
              <a:rPr lang="en-US" dirty="0"/>
              <a:t>and duration criteria should be met in addition to the “significant</a:t>
            </a:r>
          </a:p>
          <a:p>
            <a:r>
              <a:rPr lang="en-US" dirty="0"/>
              <a:t>functional impairment or psychosis” during mania. For the duration</a:t>
            </a:r>
          </a:p>
          <a:p>
            <a:r>
              <a:rPr lang="en-US" dirty="0"/>
              <a:t>criteria, a manic episode should last at least seven consecutive days or an</a:t>
            </a:r>
          </a:p>
          <a:p>
            <a:r>
              <a:rPr lang="en-US" dirty="0"/>
              <a:t>inpatient admission was required anytime during the episode.</a:t>
            </a:r>
          </a:p>
          <a:p>
            <a:r>
              <a:rPr lang="en-US" dirty="0"/>
              <a:t>• BD-II is characterized by at least one major depressive episode and at</a:t>
            </a:r>
          </a:p>
          <a:p>
            <a:r>
              <a:rPr lang="en-US" dirty="0"/>
              <a:t>least one hypomanic episode (hypomania should last at least 4 consecutive</a:t>
            </a:r>
          </a:p>
          <a:p>
            <a:r>
              <a:rPr lang="en-US" dirty="0"/>
              <a:t>days) (please see Table E.2.3).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281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• </a:t>
            </a:r>
            <a:r>
              <a:rPr lang="en-US" dirty="0" err="1"/>
              <a:t>Cyclothymia</a:t>
            </a:r>
            <a:r>
              <a:rPr lang="en-US" dirty="0"/>
              <a:t> is characterized by numerous hypomanic episodes together</a:t>
            </a:r>
          </a:p>
          <a:p>
            <a:r>
              <a:rPr lang="en-US" dirty="0"/>
              <a:t>with numerous periods of depressed mood or loss of interest or pleasure</a:t>
            </a:r>
          </a:p>
          <a:p>
            <a:r>
              <a:rPr lang="en-US" dirty="0"/>
              <a:t>that do not meet all the criteria for a BD or a major depressive episode (1</a:t>
            </a:r>
          </a:p>
          <a:p>
            <a:r>
              <a:rPr lang="en-US" dirty="0"/>
              <a:t>year of duration of illness in youth, versus 2 years in adults, is required for the</a:t>
            </a:r>
          </a:p>
          <a:p>
            <a:r>
              <a:rPr lang="en-US" dirty="0"/>
              <a:t>diagnosis).</a:t>
            </a:r>
          </a:p>
          <a:p>
            <a:r>
              <a:rPr lang="en-US" dirty="0"/>
              <a:t>• BD-NOS is used when there are features of hypomanic or mixed episodes</a:t>
            </a:r>
          </a:p>
          <a:p>
            <a:r>
              <a:rPr lang="en-US" dirty="0"/>
              <a:t>but do not meet the diagnostic criteria for any of the more specific BD</a:t>
            </a:r>
          </a:p>
          <a:p>
            <a:r>
              <a:rPr lang="en-US" dirty="0"/>
              <a:t>subtypes. Because BD-NOS criteria are vague in DSM, researchers have</a:t>
            </a:r>
          </a:p>
          <a:p>
            <a:r>
              <a:rPr lang="en-US" dirty="0"/>
              <a:t>developed clearer definitions to identify a BD-NOS diagnosis – such as</a:t>
            </a:r>
          </a:p>
          <a:p>
            <a:r>
              <a:rPr lang="en-US" dirty="0"/>
              <a:t>at least a 2-day long history of hypomania, or at least 4 shorter (≥ 4 hours</a:t>
            </a:r>
          </a:p>
          <a:p>
            <a:r>
              <a:rPr lang="en-US" dirty="0"/>
              <a:t>each) episodes of hypomania (one symptom less to meet the full symptom</a:t>
            </a:r>
          </a:p>
          <a:p>
            <a:r>
              <a:rPr lang="en-US" dirty="0"/>
              <a:t>criteria) (</a:t>
            </a:r>
            <a:r>
              <a:rPr lang="en-US" dirty="0" err="1"/>
              <a:t>Axelson</a:t>
            </a:r>
            <a:r>
              <a:rPr lang="en-US" dirty="0"/>
              <a:t> et al, 2011b).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281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single best predictor of BD in youth is family history with rates of positive</a:t>
            </a:r>
          </a:p>
          <a:p>
            <a:r>
              <a:rPr lang="en-US" dirty="0"/>
              <a:t>family history in up to 20% of cases. Twin and family studies have demonstrated</a:t>
            </a:r>
          </a:p>
          <a:p>
            <a:r>
              <a:rPr lang="en-US" dirty="0"/>
              <a:t>that BD is largely an inherited illness with concordance between identical twins of</a:t>
            </a:r>
          </a:p>
          <a:p>
            <a:r>
              <a:rPr lang="en-US" dirty="0"/>
              <a:t>about 70%, two to three times the rate reported for non-identical twins. Current</a:t>
            </a:r>
          </a:p>
          <a:p>
            <a:r>
              <a:rPr lang="en-US" dirty="0"/>
              <a:t>studies have indicated that multiple genes seem responsible for BD but so far they</a:t>
            </a:r>
          </a:p>
          <a:p>
            <a:r>
              <a:rPr lang="en-US" dirty="0"/>
              <a:t>have not being identified. You may wish to read Schulze’s recent review on the</a:t>
            </a:r>
          </a:p>
          <a:p>
            <a:r>
              <a:rPr lang="en-US" dirty="0"/>
              <a:t>topic (Schulze, 2010) or a list of potential susceptibility genes for BD.</a:t>
            </a:r>
          </a:p>
          <a:p>
            <a:endParaRPr lang="en-US" dirty="0"/>
          </a:p>
          <a:p>
            <a:r>
              <a:rPr lang="en-US" dirty="0"/>
              <a:t>Despite BD being largely a genetic illness, there are other important</a:t>
            </a:r>
          </a:p>
          <a:p>
            <a:r>
              <a:rPr lang="en-US" dirty="0"/>
              <a:t>biological, social or emotional factors that can either precipitate BD or serve as protective factors in people who are genetically predisposed. Research and clinical</a:t>
            </a:r>
          </a:p>
          <a:p>
            <a:r>
              <a:rPr lang="en-US" dirty="0"/>
              <a:t>experience also suggest that trauma or stressful life events can trigger an episode of</a:t>
            </a:r>
          </a:p>
          <a:p>
            <a:r>
              <a:rPr lang="en-US" dirty="0"/>
              <a:t>BD; however, many episodes occur without an obvious cause. In brief, the etiology</a:t>
            </a:r>
          </a:p>
          <a:p>
            <a:r>
              <a:rPr lang="en-US" dirty="0"/>
              <a:t>is multifactorial with a complex interaction between biological vulnerabilities and</a:t>
            </a:r>
          </a:p>
          <a:p>
            <a:r>
              <a:rPr lang="en-US" dirty="0"/>
              <a:t>environmental influences (a summary of the etiology of BD can be accessed at</a:t>
            </a:r>
          </a:p>
          <a:p>
            <a:r>
              <a:rPr lang="en-US" dirty="0"/>
              <a:t>the American Academy of Child and Adolescent Psychiatry’s frequently asked</a:t>
            </a:r>
          </a:p>
          <a:p>
            <a:r>
              <a:rPr lang="en-US" dirty="0"/>
              <a:t>questions about BD in youth).</a:t>
            </a:r>
          </a:p>
          <a:p>
            <a:endParaRPr lang="en-US" dirty="0"/>
          </a:p>
          <a:p>
            <a:r>
              <a:rPr lang="en-US" dirty="0"/>
              <a:t>Available studies suggested that youth with BD may be impaired in their</a:t>
            </a:r>
          </a:p>
          <a:p>
            <a:r>
              <a:rPr lang="en-US" dirty="0"/>
              <a:t>capacity to identify emotions correctly and may perceive fear or anger in emotionally</a:t>
            </a:r>
          </a:p>
          <a:p>
            <a:r>
              <a:rPr lang="en-US" dirty="0"/>
              <a:t>neutral faces (</a:t>
            </a:r>
            <a:r>
              <a:rPr lang="en-US" dirty="0" err="1"/>
              <a:t>Leibenluft</a:t>
            </a:r>
            <a:r>
              <a:rPr lang="en-US" dirty="0"/>
              <a:t> &amp; Rich, 2008). Furthermore, preliminary investigations</a:t>
            </a:r>
          </a:p>
          <a:p>
            <a:r>
              <a:rPr lang="en-US" dirty="0"/>
              <a:t>in BD youth have found several cognitive deficits, such as in </a:t>
            </a:r>
            <a:r>
              <a:rPr lang="en-US" dirty="0" err="1"/>
              <a:t>visuospatial</a:t>
            </a:r>
            <a:r>
              <a:rPr lang="en-US" dirty="0"/>
              <a:t> memory,</a:t>
            </a:r>
          </a:p>
          <a:p>
            <a:r>
              <a:rPr lang="en-US" dirty="0"/>
              <a:t>verbal memory, executive functions and </a:t>
            </a:r>
            <a:r>
              <a:rPr lang="en-US" dirty="0" err="1"/>
              <a:t>attentional</a:t>
            </a:r>
            <a:r>
              <a:rPr lang="en-US" dirty="0"/>
              <a:t> set-shifting. Improvement</a:t>
            </a:r>
          </a:p>
          <a:p>
            <a:r>
              <a:rPr lang="en-US" dirty="0"/>
              <a:t>of the acute mood episode may accompany improvement in neurocognitive</a:t>
            </a:r>
          </a:p>
          <a:p>
            <a:r>
              <a:rPr lang="en-US" dirty="0"/>
              <a:t>functioning (e.g., verbal and working memory); however, studies suggest that</a:t>
            </a:r>
          </a:p>
          <a:p>
            <a:r>
              <a:rPr lang="en-US" dirty="0"/>
              <a:t>neurocognitive deficits may be independent of the BD child’s mood state, can</a:t>
            </a:r>
          </a:p>
          <a:p>
            <a:r>
              <a:rPr lang="en-US" dirty="0"/>
              <a:t>exist even when there are no signs of mania or depression, and may have lifelong</a:t>
            </a:r>
          </a:p>
          <a:p>
            <a:r>
              <a:rPr lang="en-US" dirty="0"/>
              <a:t>implications for reduced functional ability (</a:t>
            </a:r>
            <a:r>
              <a:rPr lang="en-US" dirty="0" err="1"/>
              <a:t>Pavuluri</a:t>
            </a:r>
            <a:r>
              <a:rPr lang="en-US" dirty="0"/>
              <a:t> et al, 2009).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281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Recent advances in neuroimaging techniques such as magnetic resonance</a:t>
            </a:r>
          </a:p>
          <a:p>
            <a:r>
              <a:rPr lang="en-US" dirty="0"/>
              <a:t>imaging (MRI) and functional MRI (fMRI) have indicated that neural circuits</a:t>
            </a:r>
          </a:p>
          <a:p>
            <a:r>
              <a:rPr lang="en-US" dirty="0"/>
              <a:t>involved in emotion processing and regulation in BD youth are different from</a:t>
            </a:r>
          </a:p>
          <a:p>
            <a:r>
              <a:rPr lang="en-US" dirty="0"/>
              <a:t>their healthy peers, including subcortical (e.g., amygdala) and prefrontal regions.</a:t>
            </a:r>
          </a:p>
          <a:p>
            <a:r>
              <a:rPr lang="en-US" dirty="0"/>
              <a:t>The reduced volume of amygdala in BD adolescents compared to healthy controls</a:t>
            </a:r>
          </a:p>
          <a:p>
            <a:r>
              <a:rPr lang="en-US" dirty="0"/>
              <a:t>is one of the most consistent neuroimaging findings in pediatric BD (Pfeifer et al,</a:t>
            </a:r>
          </a:p>
          <a:p>
            <a:r>
              <a:rPr lang="en-US" dirty="0"/>
              <a:t>2008). These findings suggest the possibility of a developmental delay in the gray</a:t>
            </a:r>
          </a:p>
          <a:p>
            <a:r>
              <a:rPr lang="en-US" dirty="0"/>
              <a:t>matter of subcortical regions in BD adolescents. In addition, prefrontal cortex continues to mature until early adulthood in healthy youth but this is possibly</a:t>
            </a:r>
          </a:p>
          <a:p>
            <a:r>
              <a:rPr lang="en-US" dirty="0"/>
              <a:t>delayed in BD youth (Fleck et al, 2010). In parallel to MRI studies, magnetic</a:t>
            </a:r>
          </a:p>
          <a:p>
            <a:r>
              <a:rPr lang="en-US" dirty="0"/>
              <a:t>resonance spectroscopy studies in BD youth have suggested that substances that</a:t>
            </a:r>
          </a:p>
          <a:p>
            <a:r>
              <a:rPr lang="en-US" dirty="0"/>
              <a:t>serve as markers for neuronal integrity are affected. However, neuroimaging findings</a:t>
            </a:r>
          </a:p>
          <a:p>
            <a:r>
              <a:rPr lang="en-US" dirty="0"/>
              <a:t>in BD youth need to be interpreted with caution because of the small samples and</a:t>
            </a:r>
          </a:p>
          <a:p>
            <a:r>
              <a:rPr lang="en-US" dirty="0"/>
              <a:t>other confounding factors such as subjects’ different mood phases (e.g., depressed,</a:t>
            </a:r>
          </a:p>
          <a:p>
            <a:r>
              <a:rPr lang="en-US" dirty="0"/>
              <a:t>hypomanic, euthymic) and the presence of comorbid disorders and medications.</a:t>
            </a:r>
          </a:p>
          <a:p>
            <a:r>
              <a:rPr lang="en-US" dirty="0"/>
              <a:t>Readers may wish to read </a:t>
            </a:r>
            <a:r>
              <a:rPr lang="en-US" dirty="0" err="1"/>
              <a:t>Dr</a:t>
            </a:r>
            <a:r>
              <a:rPr lang="en-US" dirty="0"/>
              <a:t> Mani </a:t>
            </a:r>
            <a:r>
              <a:rPr lang="en-US" dirty="0" err="1"/>
              <a:t>Pavuluri’s</a:t>
            </a:r>
            <a:r>
              <a:rPr lang="en-US" dirty="0"/>
              <a:t> detailed presentation about brain</a:t>
            </a:r>
          </a:p>
          <a:p>
            <a:r>
              <a:rPr lang="en-US" dirty="0"/>
              <a:t>function in youth with BD or access the National Institute of Mental Health’s</a:t>
            </a:r>
          </a:p>
          <a:p>
            <a:r>
              <a:rPr lang="en-US" dirty="0"/>
              <a:t>website for </a:t>
            </a:r>
            <a:r>
              <a:rPr lang="en-US" dirty="0" err="1"/>
              <a:t>Dr</a:t>
            </a:r>
            <a:r>
              <a:rPr lang="en-US" dirty="0"/>
              <a:t> Ellen </a:t>
            </a:r>
            <a:r>
              <a:rPr lang="en-US" dirty="0" err="1"/>
              <a:t>Leibenluft’s</a:t>
            </a:r>
            <a:r>
              <a:rPr lang="en-US" dirty="0"/>
              <a:t> summary of imaging studies.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281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Ellen </a:t>
            </a:r>
            <a:r>
              <a:rPr lang="en-US" dirty="0" err="1"/>
              <a:t>Liebenluft</a:t>
            </a:r>
            <a:r>
              <a:rPr lang="en-US" baseline="0" dirty="0"/>
              <a:t> MD</a:t>
            </a:r>
          </a:p>
          <a:p>
            <a:r>
              <a:rPr lang="en-US" baseline="0" dirty="0"/>
              <a:t>Expert on bipolar disorder from the NIH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281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Dr</a:t>
            </a:r>
            <a:r>
              <a:rPr lang="en-US" dirty="0"/>
              <a:t> Kiki Chang MD</a:t>
            </a:r>
          </a:p>
          <a:p>
            <a:r>
              <a:rPr lang="en-US" dirty="0"/>
              <a:t>Bipolar expert from Stanford</a:t>
            </a:r>
          </a:p>
          <a:p>
            <a:r>
              <a:rPr lang="en-US" dirty="0"/>
              <a:t>http://</a:t>
            </a:r>
            <a:r>
              <a:rPr lang="en-US" dirty="0" err="1"/>
              <a:t>www.pbs.org</a:t>
            </a:r>
            <a:r>
              <a:rPr lang="en-US" dirty="0"/>
              <a:t>/</a:t>
            </a:r>
            <a:r>
              <a:rPr lang="en-US" dirty="0" err="1"/>
              <a:t>wgbh</a:t>
            </a:r>
            <a:r>
              <a:rPr lang="en-US" dirty="0"/>
              <a:t>/pages/frontline/</a:t>
            </a:r>
            <a:r>
              <a:rPr lang="en-US" dirty="0" err="1"/>
              <a:t>medicatedchild</a:t>
            </a:r>
            <a:r>
              <a:rPr lang="en-US" dirty="0"/>
              <a:t>/interviews/</a:t>
            </a:r>
            <a:r>
              <a:rPr lang="en-US" dirty="0" err="1"/>
              <a:t>chang.html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281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AACAP in their practice parameter for BD recommends clinicians to</a:t>
            </a:r>
          </a:p>
          <a:p>
            <a:r>
              <a:rPr lang="en-US" dirty="0"/>
              <a:t>follow DSM-IV, including the duration criteria (requiring an episodic change in</a:t>
            </a:r>
          </a:p>
          <a:p>
            <a:r>
              <a:rPr lang="en-US" dirty="0"/>
              <a:t>mood lasting at least 4 days for hypomania and 7 days for mania) (McClellan et al,</a:t>
            </a:r>
          </a:p>
          <a:p>
            <a:r>
              <a:rPr lang="en-US" dirty="0"/>
              <a:t>2007). There is consensus among experts that children and adolescents can fulfill</a:t>
            </a:r>
          </a:p>
          <a:p>
            <a:r>
              <a:rPr lang="en-US" dirty="0"/>
              <a:t>the strict DSM-IV criteria for BD-I and II. However, it appears that in practice in</a:t>
            </a:r>
          </a:p>
          <a:p>
            <a:r>
              <a:rPr lang="en-US" dirty="0"/>
              <a:t>the US the majority of youth are diagnosed with BD-NOS because they do not</a:t>
            </a:r>
          </a:p>
          <a:p>
            <a:r>
              <a:rPr lang="en-US" dirty="0"/>
              <a:t>meet the time requirement for BD-I or II (</a:t>
            </a:r>
            <a:r>
              <a:rPr lang="en-US" dirty="0" err="1"/>
              <a:t>Axelson</a:t>
            </a:r>
            <a:r>
              <a:rPr lang="en-US" dirty="0"/>
              <a:t> et al, 2011b).</a:t>
            </a:r>
          </a:p>
          <a:p>
            <a:r>
              <a:rPr lang="en-US" dirty="0"/>
              <a:t>Below we will review key issues about making an accurate diagnosis of</a:t>
            </a:r>
          </a:p>
          <a:p>
            <a:r>
              <a:rPr lang="en-US" dirty="0"/>
              <a:t>BD in youth such as the requirement of clearly identifying mood episodes (e.g.,</a:t>
            </a:r>
          </a:p>
          <a:p>
            <a:r>
              <a:rPr lang="en-US" dirty="0" err="1"/>
              <a:t>episodicity</a:t>
            </a:r>
            <a:r>
              <a:rPr lang="en-US" dirty="0"/>
              <a:t>), the role of cardinal symptoms, irritability, </a:t>
            </a:r>
            <a:r>
              <a:rPr lang="en-US" dirty="0" err="1"/>
              <a:t>subthreshold</a:t>
            </a:r>
            <a:r>
              <a:rPr lang="en-US" dirty="0"/>
              <a:t> presentations,</a:t>
            </a:r>
          </a:p>
          <a:p>
            <a:r>
              <a:rPr lang="en-US" dirty="0"/>
              <a:t>bipolar depression, and preadolescence and preschool presentations.</a:t>
            </a:r>
          </a:p>
          <a:p>
            <a:r>
              <a:rPr lang="en-US" dirty="0" err="1"/>
              <a:t>Episodicity</a:t>
            </a:r>
            <a:endParaRPr lang="en-US" dirty="0"/>
          </a:p>
          <a:p>
            <a:r>
              <a:rPr lang="en-US" dirty="0"/>
              <a:t>Similar to adults with BP, for pediatric BD, taking into account the</a:t>
            </a:r>
          </a:p>
          <a:p>
            <a:r>
              <a:rPr lang="en-US" dirty="0"/>
              <a:t>emotional and cognitive developmental stage of the child, the DSM-IV criteria for manic, mixed, or hypomanic episode require a distinct period of abnormal mood</a:t>
            </a:r>
          </a:p>
          <a:p>
            <a:r>
              <a:rPr lang="en-US" dirty="0"/>
              <a:t>and accompanying symptoms. Despite suggestions by some investigators that</a:t>
            </a:r>
          </a:p>
          <a:p>
            <a:r>
              <a:rPr lang="en-US" dirty="0" err="1"/>
              <a:t>episodicity</a:t>
            </a:r>
            <a:r>
              <a:rPr lang="en-US" dirty="0"/>
              <a:t> is not needed to diagnose pediatric BD, most researchers, clinicians,</a:t>
            </a:r>
          </a:p>
          <a:p>
            <a:r>
              <a:rPr lang="en-US" dirty="0"/>
              <a:t>and the AACAP guidelines (McClellan et al, 2007) recommend that </a:t>
            </a:r>
            <a:r>
              <a:rPr lang="en-US" dirty="0" err="1"/>
              <a:t>episodicity</a:t>
            </a:r>
            <a:r>
              <a:rPr lang="en-US" dirty="0"/>
              <a:t> is</a:t>
            </a:r>
          </a:p>
          <a:p>
            <a:r>
              <a:rPr lang="en-US" dirty="0"/>
              <a:t>required to diagnose BD in youth. In fact, it is suggested to focus on determining</a:t>
            </a:r>
          </a:p>
          <a:p>
            <a:r>
              <a:rPr lang="en-US" dirty="0"/>
              <a:t>the presence of mood episodes first and then ascertain the extent to which DSM</a:t>
            </a:r>
          </a:p>
          <a:p>
            <a:r>
              <a:rPr lang="en-US" dirty="0"/>
              <a:t>manic or hypomanic symptoms are present during an identifiable time frame.</a:t>
            </a:r>
          </a:p>
          <a:p>
            <a:r>
              <a:rPr lang="en-US" dirty="0"/>
              <a:t>Cardinal symptoms</a:t>
            </a:r>
          </a:p>
          <a:p>
            <a:r>
              <a:rPr lang="en-US" dirty="0"/>
              <a:t>In contrast to the current DSM criteria for a manic episode (Table E.2.1),</a:t>
            </a:r>
          </a:p>
          <a:p>
            <a:r>
              <a:rPr lang="en-US" dirty="0"/>
              <a:t>to be more specific and avoid misdiagnosing BD in youth, few investigators have</a:t>
            </a:r>
          </a:p>
          <a:p>
            <a:r>
              <a:rPr lang="en-US" dirty="0"/>
              <a:t>suggested that elated mood and grandiosity must be present to diagnose pediatric</a:t>
            </a:r>
          </a:p>
          <a:p>
            <a:r>
              <a:rPr lang="en-US" dirty="0"/>
              <a:t>BD (Geller et al, 2002). A meta-analysis of pediatric BD, showed that elation and</a:t>
            </a:r>
          </a:p>
          <a:p>
            <a:r>
              <a:rPr lang="en-US" dirty="0"/>
              <a:t>grandiosity are present in 70% and 78%, respectively, of youth diagnosed with</a:t>
            </a:r>
          </a:p>
          <a:p>
            <a:r>
              <a:rPr lang="en-US" dirty="0"/>
              <a:t>BD (</a:t>
            </a:r>
            <a:r>
              <a:rPr lang="en-US" dirty="0" err="1"/>
              <a:t>Kowatch</a:t>
            </a:r>
            <a:r>
              <a:rPr lang="en-US" dirty="0"/>
              <a:t> et al, 2005). However, some youth may have BD without elation</a:t>
            </a:r>
          </a:p>
          <a:p>
            <a:r>
              <a:rPr lang="en-US" dirty="0"/>
              <a:t>and grandiosity and there is considerable heterogeneity among studies in the rates</a:t>
            </a:r>
          </a:p>
          <a:p>
            <a:r>
              <a:rPr lang="en-US" dirty="0"/>
              <a:t>of these symptoms, perhaps reflecting the different origin and age of the samples,</a:t>
            </a:r>
          </a:p>
          <a:p>
            <a:r>
              <a:rPr lang="en-US" dirty="0"/>
              <a:t>and disparate methodologies and interpretation of symptoms. It is important to</a:t>
            </a:r>
          </a:p>
          <a:p>
            <a:r>
              <a:rPr lang="en-US" dirty="0"/>
              <a:t>consider the difficulty identifying elation and grandiosity, especially in younger</a:t>
            </a:r>
          </a:p>
          <a:p>
            <a:r>
              <a:rPr lang="en-US" dirty="0"/>
              <a:t>children, and we will review the developmental issues below under the preschool</a:t>
            </a:r>
          </a:p>
          <a:p>
            <a:r>
              <a:rPr lang="en-US" dirty="0"/>
              <a:t>presentations.</a:t>
            </a:r>
          </a:p>
          <a:p>
            <a:r>
              <a:rPr lang="en-US" dirty="0"/>
              <a:t>Irritability</a:t>
            </a:r>
          </a:p>
          <a:p>
            <a:r>
              <a:rPr lang="en-US" dirty="0"/>
              <a:t>Irritability is a very common symptom in BD youth (</a:t>
            </a:r>
            <a:r>
              <a:rPr lang="en-US" dirty="0" err="1"/>
              <a:t>Kowatch</a:t>
            </a:r>
            <a:r>
              <a:rPr lang="en-US" dirty="0"/>
              <a:t> et al, 2005)</a:t>
            </a:r>
          </a:p>
          <a:p>
            <a:r>
              <a:rPr lang="en-US" dirty="0"/>
              <a:t>and the DSM-IV criteria for a manic episode explicitly allows for the presence</a:t>
            </a:r>
          </a:p>
          <a:p>
            <a:r>
              <a:rPr lang="en-US" dirty="0"/>
              <a:t>of irritable mood alone to satisfy the “A” criterion, though it qualifies this by</a:t>
            </a:r>
          </a:p>
          <a:p>
            <a:r>
              <a:rPr lang="en-US" dirty="0"/>
              <a:t>requiring an additional symptom criterion. In other words, four or more manic</a:t>
            </a:r>
          </a:p>
          <a:p>
            <a:r>
              <a:rPr lang="en-US" dirty="0"/>
              <a:t>symptoms should accompany irritability during the same time frame (clustering)</a:t>
            </a:r>
          </a:p>
          <a:p>
            <a:r>
              <a:rPr lang="en-US" dirty="0"/>
              <a:t>of the mood episode. In addition, in order to be counted as a symptom of a manic</a:t>
            </a:r>
          </a:p>
          <a:p>
            <a:r>
              <a:rPr lang="en-US" dirty="0"/>
              <a:t>episode – although not every researcher in the BD field agree with this – irritability</a:t>
            </a:r>
          </a:p>
          <a:p>
            <a:r>
              <a:rPr lang="en-US" dirty="0"/>
              <a:t>needs to be episodic, even if the child has preexisting irritability (e.g., worsening</a:t>
            </a:r>
          </a:p>
          <a:p>
            <a:r>
              <a:rPr lang="en-US" dirty="0"/>
              <a:t>of irritability during the manic episode when other comorbid disorders exist such</a:t>
            </a:r>
          </a:p>
          <a:p>
            <a:r>
              <a:rPr lang="en-US" dirty="0"/>
              <a:t>as anxiety disorders, ADHD, or ODD) (</a:t>
            </a:r>
            <a:r>
              <a:rPr lang="en-US" dirty="0" err="1"/>
              <a:t>Leibenluft</a:t>
            </a:r>
            <a:r>
              <a:rPr lang="en-US" dirty="0"/>
              <a:t> &amp; Rich, 2008). Furthermore,</a:t>
            </a:r>
          </a:p>
          <a:p>
            <a:r>
              <a:rPr lang="en-US" dirty="0"/>
              <a:t>irritability rarely occurs in manic youth without elation.</a:t>
            </a:r>
          </a:p>
          <a:p>
            <a:r>
              <a:rPr lang="en-US" dirty="0"/>
              <a:t>It is important to consider that irritability is also part of the DSM-IV</a:t>
            </a:r>
          </a:p>
          <a:p>
            <a:r>
              <a:rPr lang="en-US" dirty="0"/>
              <a:t>diagnostic criteria for other disorders, such as oppositional defiant disorder,</a:t>
            </a:r>
          </a:p>
          <a:p>
            <a:r>
              <a:rPr lang="en-US" dirty="0"/>
              <a:t>major depression, generalized anxiety, and post-traumatic stress disorders, and is</a:t>
            </a:r>
          </a:p>
          <a:p>
            <a:r>
              <a:rPr lang="en-US" dirty="0"/>
              <a:t>frequently present in youth with other psychiatric diagnoses such as ADHD and</a:t>
            </a:r>
          </a:p>
          <a:p>
            <a:r>
              <a:rPr lang="en-US" dirty="0"/>
              <a:t>pervasive developmental disorders. Therefore, irritability has low specificity for BD</a:t>
            </a:r>
          </a:p>
          <a:p>
            <a:r>
              <a:rPr lang="en-US" dirty="0"/>
              <a:t>– analogous to fever or pain in physical illnesses that suggests that “something is</a:t>
            </a:r>
          </a:p>
          <a:p>
            <a:r>
              <a:rPr lang="en-US" dirty="0"/>
              <a:t>wrong” (</a:t>
            </a:r>
            <a:r>
              <a:rPr lang="en-US" dirty="0" err="1"/>
              <a:t>Kowatch</a:t>
            </a:r>
            <a:r>
              <a:rPr lang="en-US" dirty="0"/>
              <a:t> et al, 2005). On the other hand, absence of episodic irritability</a:t>
            </a:r>
          </a:p>
          <a:p>
            <a:r>
              <a:rPr lang="en-US" dirty="0"/>
              <a:t>may decrease the likelihood of a BD diagnosis. It has been argued that the severity</a:t>
            </a:r>
          </a:p>
          <a:p>
            <a:r>
              <a:rPr lang="en-US" dirty="0"/>
              <a:t>and duration of irritability (the “super-angry/grouchy/cranky-type” of irritability),</a:t>
            </a:r>
          </a:p>
          <a:p>
            <a:r>
              <a:rPr lang="en-US" dirty="0"/>
              <a:t>but not the “mad/cranky” or oppositional defiant-type irritability (Mick et al,</a:t>
            </a:r>
          </a:p>
          <a:p>
            <a:r>
              <a:rPr lang="en-US" dirty="0"/>
              <a:t>2005) are important clinical factors when assessing subjects with BD.</a:t>
            </a:r>
          </a:p>
          <a:p>
            <a:r>
              <a:rPr lang="en-US" dirty="0"/>
              <a:t>In contrast to episodic irritability, chronic presence of this symptom has</a:t>
            </a:r>
          </a:p>
          <a:p>
            <a:r>
              <a:rPr lang="en-US" dirty="0"/>
              <a:t>been recently conceptualized as the core feature of a new diagnostic category</a:t>
            </a:r>
          </a:p>
          <a:p>
            <a:r>
              <a:rPr lang="en-US" dirty="0"/>
              <a:t>proposed for DSM-5 (also known as disruptive mood </a:t>
            </a:r>
            <a:r>
              <a:rPr lang="en-US" dirty="0" err="1"/>
              <a:t>dysregulation</a:t>
            </a:r>
            <a:r>
              <a:rPr lang="en-US" dirty="0"/>
              <a:t> disorder,</a:t>
            </a:r>
          </a:p>
          <a:p>
            <a:r>
              <a:rPr lang="en-US" dirty="0"/>
              <a:t>temper </a:t>
            </a:r>
            <a:r>
              <a:rPr lang="en-US" dirty="0" err="1"/>
              <a:t>dysregulation</a:t>
            </a:r>
            <a:r>
              <a:rPr lang="en-US" dirty="0"/>
              <a:t> disorder with </a:t>
            </a:r>
            <a:r>
              <a:rPr lang="en-US" dirty="0" err="1"/>
              <a:t>dysphoria</a:t>
            </a:r>
            <a:r>
              <a:rPr lang="en-US" dirty="0"/>
              <a:t>, and severe mood </a:t>
            </a:r>
            <a:r>
              <a:rPr lang="en-US" dirty="0" err="1"/>
              <a:t>dysregulation</a:t>
            </a:r>
            <a:r>
              <a:rPr lang="en-US" dirty="0"/>
              <a:t>) (see Chapter E.3). Interested readers may wish to visit the DSM-5 website for the</a:t>
            </a:r>
          </a:p>
          <a:p>
            <a:r>
              <a:rPr lang="en-US" dirty="0"/>
              <a:t>most recent updates and refer to the articles by </a:t>
            </a:r>
            <a:r>
              <a:rPr lang="en-US" dirty="0" err="1"/>
              <a:t>Leibenluft</a:t>
            </a:r>
            <a:r>
              <a:rPr lang="en-US" dirty="0"/>
              <a:t> (2011) and </a:t>
            </a:r>
            <a:r>
              <a:rPr lang="en-US" dirty="0" err="1"/>
              <a:t>Axelson</a:t>
            </a:r>
            <a:r>
              <a:rPr lang="en-US" dirty="0"/>
              <a:t> et</a:t>
            </a:r>
          </a:p>
          <a:p>
            <a:r>
              <a:rPr lang="en-US" dirty="0"/>
              <a:t>al (2011a) that argue for and against introducing disruptive mood </a:t>
            </a:r>
            <a:r>
              <a:rPr lang="en-US" dirty="0" err="1"/>
              <a:t>dysregulation</a:t>
            </a:r>
            <a:endParaRPr lang="en-US" dirty="0"/>
          </a:p>
          <a:p>
            <a:r>
              <a:rPr lang="en-US" dirty="0"/>
              <a:t>disorder as a new diagnostic category.</a:t>
            </a:r>
          </a:p>
          <a:p>
            <a:r>
              <a:rPr lang="en-US" dirty="0" err="1"/>
              <a:t>Subthreshold</a:t>
            </a:r>
            <a:r>
              <a:rPr lang="en-US" dirty="0"/>
              <a:t> presentations</a:t>
            </a:r>
          </a:p>
          <a:p>
            <a:r>
              <a:rPr lang="en-US" dirty="0"/>
              <a:t>The assessment and diagnosis of </a:t>
            </a:r>
            <a:r>
              <a:rPr lang="en-US" dirty="0" err="1"/>
              <a:t>subthreshold</a:t>
            </a:r>
            <a:r>
              <a:rPr lang="en-US" dirty="0"/>
              <a:t> presentations of BD in</a:t>
            </a:r>
          </a:p>
          <a:p>
            <a:r>
              <a:rPr lang="en-US" dirty="0"/>
              <a:t>children and adolescents is controversial. The COBY study is the first report on</a:t>
            </a:r>
          </a:p>
          <a:p>
            <a:r>
              <a:rPr lang="en-US" dirty="0"/>
              <a:t>the systematic assessment and comparison of children and adolescents with bipolar</a:t>
            </a:r>
          </a:p>
          <a:p>
            <a:r>
              <a:rPr lang="en-US" dirty="0"/>
              <a:t>spectrum disorders (BD-I, II, and NOS) (</a:t>
            </a:r>
            <a:r>
              <a:rPr lang="en-US" dirty="0" err="1"/>
              <a:t>Axelson</a:t>
            </a:r>
            <a:r>
              <a:rPr lang="en-US" dirty="0"/>
              <a:t> et al, 2011b; </a:t>
            </a:r>
            <a:r>
              <a:rPr lang="en-US" dirty="0" err="1"/>
              <a:t>Birmaher</a:t>
            </a:r>
            <a:r>
              <a:rPr lang="en-US" dirty="0"/>
              <a:t> et al,</a:t>
            </a:r>
          </a:p>
          <a:p>
            <a:r>
              <a:rPr lang="en-US" dirty="0"/>
              <a:t>2009a). The results suggest that the majority of youth with BD-NOS fulfilled the</a:t>
            </a:r>
          </a:p>
          <a:p>
            <a:r>
              <a:rPr lang="en-US" dirty="0"/>
              <a:t>mood and symptoms criteria for mania and/or hypomania, but did not meet the</a:t>
            </a:r>
          </a:p>
          <a:p>
            <a:r>
              <a:rPr lang="en-US" dirty="0"/>
              <a:t>4-day duration criteria for a hypomanic episode or the 7-day duration criteria for</a:t>
            </a:r>
          </a:p>
          <a:p>
            <a:r>
              <a:rPr lang="en-US" dirty="0"/>
              <a:t>a manic/mixed episode. In parallel, the AACAP also defined BD-NOS as manic</a:t>
            </a:r>
          </a:p>
          <a:p>
            <a:r>
              <a:rPr lang="en-US" dirty="0"/>
              <a:t>symptoms that cause impairment but are not present for long enough to meet</a:t>
            </a:r>
          </a:p>
          <a:p>
            <a:r>
              <a:rPr lang="en-US" dirty="0"/>
              <a:t>the DSM-IV duration requirement for a manic, hypomanic or mixed episode</a:t>
            </a:r>
          </a:p>
          <a:p>
            <a:r>
              <a:rPr lang="en-US" dirty="0"/>
              <a:t>(McClellan et al, 2007).</a:t>
            </a:r>
          </a:p>
          <a:p>
            <a:r>
              <a:rPr lang="en-US" dirty="0"/>
              <a:t>Follow-up studies (</a:t>
            </a:r>
            <a:r>
              <a:rPr lang="en-US" dirty="0" err="1"/>
              <a:t>Birmaher</a:t>
            </a:r>
            <a:r>
              <a:rPr lang="en-US" dirty="0"/>
              <a:t> et al, 2009a; </a:t>
            </a:r>
            <a:r>
              <a:rPr lang="en-US" dirty="0" err="1"/>
              <a:t>DelBello</a:t>
            </a:r>
            <a:r>
              <a:rPr lang="en-US" dirty="0"/>
              <a:t> et al, 2007) have shown</a:t>
            </a:r>
          </a:p>
          <a:p>
            <a:r>
              <a:rPr lang="en-US" dirty="0"/>
              <a:t>that the most common presentation of BD is </a:t>
            </a:r>
            <a:r>
              <a:rPr lang="en-US" dirty="0" err="1"/>
              <a:t>subsyndromal</a:t>
            </a:r>
            <a:r>
              <a:rPr lang="en-US" dirty="0"/>
              <a:t>, particularly with</a:t>
            </a:r>
          </a:p>
          <a:p>
            <a:r>
              <a:rPr lang="en-US" dirty="0"/>
              <a:t>mixed and depressive symptomatology. For example, the COBY study showed</a:t>
            </a:r>
          </a:p>
          <a:p>
            <a:r>
              <a:rPr lang="en-US" dirty="0"/>
              <a:t>that, during 60% of the four years of follow-up, children and adolescents with</a:t>
            </a:r>
          </a:p>
          <a:p>
            <a:r>
              <a:rPr lang="en-US" dirty="0"/>
              <a:t>BD experienced </a:t>
            </a:r>
            <a:r>
              <a:rPr lang="en-US" dirty="0" err="1"/>
              <a:t>syndromal</a:t>
            </a:r>
            <a:r>
              <a:rPr lang="en-US" dirty="0"/>
              <a:t> and </a:t>
            </a:r>
            <a:r>
              <a:rPr lang="en-US" dirty="0" err="1"/>
              <a:t>subsyndromal</a:t>
            </a:r>
            <a:r>
              <a:rPr lang="en-US" dirty="0"/>
              <a:t> mood symptoms and 40% of</a:t>
            </a:r>
          </a:p>
          <a:p>
            <a:r>
              <a:rPr lang="en-US" dirty="0"/>
              <a:t>the mood symptoms were </a:t>
            </a:r>
            <a:r>
              <a:rPr lang="en-US" dirty="0" err="1"/>
              <a:t>subsyndromal</a:t>
            </a:r>
            <a:r>
              <a:rPr lang="en-US" dirty="0"/>
              <a:t> (</a:t>
            </a:r>
            <a:r>
              <a:rPr lang="en-US" dirty="0" err="1"/>
              <a:t>Birmaher</a:t>
            </a:r>
            <a:r>
              <a:rPr lang="en-US" dirty="0"/>
              <a:t> et al, 2009a). Furthermore,</a:t>
            </a:r>
          </a:p>
          <a:p>
            <a:r>
              <a:rPr lang="en-US" dirty="0" err="1"/>
              <a:t>subsyndromal</a:t>
            </a:r>
            <a:r>
              <a:rPr lang="en-US" dirty="0"/>
              <a:t> symptoms were accompanied by significant psychosocial difficulties</a:t>
            </a:r>
          </a:p>
          <a:p>
            <a:r>
              <a:rPr lang="en-US" dirty="0"/>
              <a:t>and increased risk for </a:t>
            </a:r>
            <a:r>
              <a:rPr lang="en-US" dirty="0" err="1"/>
              <a:t>suicidality</a:t>
            </a:r>
            <a:r>
              <a:rPr lang="en-US" dirty="0"/>
              <a:t>, legal problems and substance abuse. In addition,</a:t>
            </a:r>
          </a:p>
          <a:p>
            <a:r>
              <a:rPr lang="en-US" dirty="0"/>
              <a:t>about 50% of youth with the COBY definition of BD-NOS converted into BD-I</a:t>
            </a:r>
          </a:p>
          <a:p>
            <a:r>
              <a:rPr lang="en-US" dirty="0"/>
              <a:t>or II, especially if they had a family history of mania or hypomania (</a:t>
            </a:r>
            <a:r>
              <a:rPr lang="en-US" dirty="0" err="1"/>
              <a:t>Axelson</a:t>
            </a:r>
            <a:r>
              <a:rPr lang="en-US" dirty="0"/>
              <a:t> et al,</a:t>
            </a:r>
          </a:p>
          <a:p>
            <a:r>
              <a:rPr lang="en-US" dirty="0"/>
              <a:t>2011b). The above findings indicate the need for early recognition and treatment</a:t>
            </a:r>
          </a:p>
          <a:p>
            <a:r>
              <a:rPr lang="en-US" dirty="0"/>
              <a:t>of </a:t>
            </a:r>
            <a:r>
              <a:rPr lang="en-US" dirty="0" err="1"/>
              <a:t>subsyndromal</a:t>
            </a:r>
            <a:r>
              <a:rPr lang="en-US" dirty="0"/>
              <a:t> symptomatology (</a:t>
            </a:r>
            <a:r>
              <a:rPr lang="en-US" dirty="0" err="1"/>
              <a:t>Birmaher</a:t>
            </a:r>
            <a:r>
              <a:rPr lang="en-US" dirty="0"/>
              <a:t> et al, 2009a; </a:t>
            </a:r>
            <a:r>
              <a:rPr lang="en-US" dirty="0" err="1"/>
              <a:t>DelBello</a:t>
            </a:r>
            <a:r>
              <a:rPr lang="en-US" dirty="0"/>
              <a:t> et al, 2007).</a:t>
            </a:r>
          </a:p>
          <a:p>
            <a:r>
              <a:rPr lang="en-US" dirty="0"/>
              <a:t>Bipolar depression</a:t>
            </a:r>
          </a:p>
          <a:p>
            <a:r>
              <a:rPr lang="en-US" dirty="0"/>
              <a:t>Similar to adults, depressive episodes are reported to be the most common</a:t>
            </a:r>
          </a:p>
          <a:p>
            <a:r>
              <a:rPr lang="en-US" dirty="0"/>
              <a:t>(in both frequency and duration) manifestation of BD in children and adolescents</a:t>
            </a:r>
          </a:p>
          <a:p>
            <a:r>
              <a:rPr lang="en-US" dirty="0"/>
              <a:t>(</a:t>
            </a:r>
            <a:r>
              <a:rPr lang="en-US" dirty="0" err="1"/>
              <a:t>Birmaher</a:t>
            </a:r>
            <a:r>
              <a:rPr lang="en-US" dirty="0"/>
              <a:t> et al, 2009a). However, depression is commonly </a:t>
            </a:r>
            <a:r>
              <a:rPr lang="en-US" dirty="0" err="1"/>
              <a:t>underdiagnosed</a:t>
            </a:r>
            <a:r>
              <a:rPr lang="en-US" dirty="0"/>
              <a:t>. In</a:t>
            </a:r>
          </a:p>
          <a:p>
            <a:r>
              <a:rPr lang="en-US" dirty="0"/>
              <a:t>addition to the different treatment interventions for bipolar and unipolar depression</a:t>
            </a:r>
          </a:p>
          <a:p>
            <a:r>
              <a:rPr lang="en-US" dirty="0"/>
              <a:t>(please see treatment section below), bipolar depression is associated with increased</a:t>
            </a:r>
          </a:p>
          <a:p>
            <a:r>
              <a:rPr lang="en-US" dirty="0"/>
              <a:t>risk for psychosocial impairment and suicide than unipolar depression (Wozniak</a:t>
            </a:r>
          </a:p>
          <a:p>
            <a:r>
              <a:rPr lang="en-US" dirty="0"/>
              <a:t>et al, 2004). Therefore, early identification and treatment of bipolar depression is</a:t>
            </a:r>
          </a:p>
          <a:p>
            <a:r>
              <a:rPr lang="en-US" dirty="0"/>
              <a:t>of vital importance. Moreover, depressed youth with psychosis, pharmacologically</a:t>
            </a:r>
          </a:p>
          <a:p>
            <a:r>
              <a:rPr lang="en-US" dirty="0"/>
              <a:t>induced mania/hypomania, and family history of BD may be at high risk of</a:t>
            </a:r>
          </a:p>
          <a:p>
            <a:r>
              <a:rPr lang="en-US" dirty="0"/>
              <a:t>developing BD (</a:t>
            </a:r>
            <a:r>
              <a:rPr lang="en-US" dirty="0" err="1"/>
              <a:t>Diler</a:t>
            </a:r>
            <a:r>
              <a:rPr lang="en-US" dirty="0"/>
              <a:t>, 2007).</a:t>
            </a:r>
          </a:p>
          <a:p>
            <a:r>
              <a:rPr lang="en-US" dirty="0"/>
              <a:t>It is very important to conduct a comprehensive assessment of depressive</a:t>
            </a:r>
          </a:p>
          <a:p>
            <a:r>
              <a:rPr lang="en-US" dirty="0"/>
              <a:t>symptoms for diagnostic clarification. A history of a major depressive episode is</a:t>
            </a:r>
          </a:p>
          <a:p>
            <a:r>
              <a:rPr lang="en-US" dirty="0"/>
              <a:t>needed when making BD-II diagnosis (major depressive episode plus at least one</a:t>
            </a:r>
          </a:p>
          <a:p>
            <a:r>
              <a:rPr lang="en-US" dirty="0"/>
              <a:t>hypomanic episode) but the full DSM-IV criteria for BD-II does not appear to</a:t>
            </a:r>
          </a:p>
          <a:p>
            <a:r>
              <a:rPr lang="en-US" dirty="0"/>
              <a:t>be common in youth with BD, specifically in research and outpatient settings</a:t>
            </a:r>
          </a:p>
          <a:p>
            <a:r>
              <a:rPr lang="en-US" dirty="0"/>
              <a:t>(</a:t>
            </a:r>
            <a:r>
              <a:rPr lang="en-US" dirty="0" err="1"/>
              <a:t>Axelson</a:t>
            </a:r>
            <a:r>
              <a:rPr lang="en-US" dirty="0"/>
              <a:t> et al, 2011b). The evidence indicates that the majority of youth with</a:t>
            </a:r>
          </a:p>
          <a:p>
            <a:r>
              <a:rPr lang="en-US" dirty="0"/>
              <a:t>BD have symptoms of depression interspersed with manic symptoms but it is</a:t>
            </a:r>
          </a:p>
          <a:p>
            <a:r>
              <a:rPr lang="en-US" dirty="0"/>
              <a:t>important to consider that DSM-IV criteria for a mixed episode require that criteria for both a manic episode and a major depressive episode are met nearly</a:t>
            </a:r>
          </a:p>
          <a:p>
            <a:r>
              <a:rPr lang="en-US" dirty="0"/>
              <a:t>every day during at least a 1-week period.</a:t>
            </a:r>
          </a:p>
          <a:p>
            <a:r>
              <a:rPr lang="en-US" dirty="0"/>
              <a:t>Preadolescence and preschool presentations</a:t>
            </a:r>
          </a:p>
          <a:p>
            <a:r>
              <a:rPr lang="en-US" dirty="0"/>
              <a:t>It is reported that mood </a:t>
            </a:r>
            <a:r>
              <a:rPr lang="en-US" dirty="0" err="1"/>
              <a:t>lability</a:t>
            </a:r>
            <a:r>
              <a:rPr lang="en-US" dirty="0"/>
              <a:t> (e.g., rapid mood fluctuations with</a:t>
            </a:r>
          </a:p>
          <a:p>
            <a:r>
              <a:rPr lang="en-US" dirty="0"/>
              <a:t>several mood states within a brief period of time which appears internally driven</a:t>
            </a:r>
          </a:p>
          <a:p>
            <a:r>
              <a:rPr lang="en-US" dirty="0"/>
              <a:t>without regard to environmental circumstances) and irritability/anger, are more</a:t>
            </a:r>
          </a:p>
          <a:p>
            <a:r>
              <a:rPr lang="en-US" dirty="0"/>
              <a:t>characteristic of childhood-onset rather than adolescent-onset mania (</a:t>
            </a:r>
            <a:r>
              <a:rPr lang="en-US" dirty="0" err="1"/>
              <a:t>Birmaher</a:t>
            </a:r>
            <a:endParaRPr lang="en-US" dirty="0"/>
          </a:p>
          <a:p>
            <a:r>
              <a:rPr lang="en-US" dirty="0"/>
              <a:t>et al, 2009c). Adolescents with BD, relative to children with BD, show more</a:t>
            </a:r>
          </a:p>
          <a:p>
            <a:r>
              <a:rPr lang="en-US" dirty="0"/>
              <a:t>adult-like manic symptoms (e.g., more typical and severe manic and depressive</a:t>
            </a:r>
          </a:p>
          <a:p>
            <a:r>
              <a:rPr lang="en-US" dirty="0"/>
              <a:t>symptomatology) (</a:t>
            </a:r>
            <a:r>
              <a:rPr lang="en-US" dirty="0" err="1"/>
              <a:t>Birmaher</a:t>
            </a:r>
            <a:r>
              <a:rPr lang="en-US" dirty="0"/>
              <a:t> et al, 2009c).</a:t>
            </a:r>
          </a:p>
          <a:p>
            <a:r>
              <a:rPr lang="en-US" dirty="0"/>
              <a:t>Given the emotional and cognitive developmental stage of preschool</a:t>
            </a:r>
          </a:p>
          <a:p>
            <a:r>
              <a:rPr lang="en-US" dirty="0"/>
              <a:t>children (three to seven years of age), questions have been raised regarding the</a:t>
            </a:r>
          </a:p>
          <a:p>
            <a:r>
              <a:rPr lang="en-US" dirty="0"/>
              <a:t>validity of manic symptoms such as grandiosity and elation at this age. Similarly,</a:t>
            </a:r>
          </a:p>
          <a:p>
            <a:r>
              <a:rPr lang="en-US" dirty="0"/>
              <a:t>the AACAP guidelines suggest that clinicians should be cautious when making a</a:t>
            </a:r>
          </a:p>
          <a:p>
            <a:r>
              <a:rPr lang="en-US" dirty="0"/>
              <a:t>diagnosis of BD in children younger than six years (McClellan et al, 2007). There</a:t>
            </a:r>
          </a:p>
          <a:p>
            <a:r>
              <a:rPr lang="en-US" dirty="0"/>
              <a:t>are few studies suggesting that preschool children may have BD (</a:t>
            </a:r>
            <a:r>
              <a:rPr lang="en-US" dirty="0" err="1"/>
              <a:t>Luby</a:t>
            </a:r>
            <a:r>
              <a:rPr lang="en-US" dirty="0"/>
              <a:t> et al, 2008).</a:t>
            </a:r>
          </a:p>
          <a:p>
            <a:r>
              <a:rPr lang="en-US" dirty="0"/>
              <a:t>In these studies, irritability was more common but grandiosity and elation were</a:t>
            </a:r>
          </a:p>
          <a:p>
            <a:r>
              <a:rPr lang="en-US" dirty="0"/>
              <a:t>suggested as helpful in preschool children when differentiating BD from other</a:t>
            </a:r>
          </a:p>
          <a:p>
            <a:r>
              <a:rPr lang="en-US" dirty="0"/>
              <a:t>disorders such as major depressive disorder and disruptive behavior disorder (</a:t>
            </a:r>
            <a:r>
              <a:rPr lang="en-US" dirty="0" err="1"/>
              <a:t>Luby</a:t>
            </a:r>
            <a:endParaRPr lang="en-US" dirty="0"/>
          </a:p>
          <a:p>
            <a:r>
              <a:rPr lang="en-US" dirty="0"/>
              <a:t>et al, 2008).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28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 the end of this presentation,</a:t>
            </a:r>
            <a:r>
              <a:rPr lang="en-US" baseline="0" dirty="0"/>
              <a:t> you should understand the following about Bipolar Disorder in children and adolescents</a:t>
            </a:r>
          </a:p>
          <a:p>
            <a:endParaRPr lang="en-US" baseline="0" dirty="0"/>
          </a:p>
          <a:p>
            <a:r>
              <a:rPr lang="en-US" baseline="0" dirty="0"/>
              <a:t>Franz Marc, The Tyrol, 1914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281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very important for clinicians to have a good knowledge of normative</a:t>
            </a:r>
          </a:p>
          <a:p>
            <a:r>
              <a:rPr lang="en-US" dirty="0"/>
              <a:t>cognitive, behavioral, and emotional development and cultural norms so that they</a:t>
            </a:r>
          </a:p>
          <a:p>
            <a:r>
              <a:rPr lang="en-US" dirty="0"/>
              <a:t>can be determine whether a certain behavior is expected or pathological during the</a:t>
            </a:r>
          </a:p>
          <a:p>
            <a:r>
              <a:rPr lang="en-US" dirty="0"/>
              <a:t>child’s present stage of development. It is often difficult to diagnose BD in youth</a:t>
            </a:r>
          </a:p>
          <a:p>
            <a:r>
              <a:rPr lang="en-US" dirty="0"/>
              <a:t>given the variability in the clinical presentation, high comorbidity, overlap in</a:t>
            </a:r>
          </a:p>
          <a:p>
            <a:r>
              <a:rPr lang="en-US" dirty="0"/>
              <a:t>symptom presentation with other psychiatric disorders, the effects of development</a:t>
            </a:r>
          </a:p>
          <a:p>
            <a:r>
              <a:rPr lang="en-US" dirty="0"/>
              <a:t>on symptom expression, children’s difficulties in verbalizing their symptoms, and</a:t>
            </a:r>
          </a:p>
          <a:p>
            <a:r>
              <a:rPr lang="en-US" dirty="0"/>
              <a:t>the potential effect of medication on the child’s mood (</a:t>
            </a:r>
            <a:r>
              <a:rPr lang="en-US" dirty="0" err="1"/>
              <a:t>Birmaher</a:t>
            </a:r>
            <a:r>
              <a:rPr lang="en-US" dirty="0"/>
              <a:t> &amp; </a:t>
            </a:r>
            <a:r>
              <a:rPr lang="en-US" dirty="0" err="1"/>
              <a:t>Axelson</a:t>
            </a:r>
            <a:r>
              <a:rPr lang="en-US" dirty="0"/>
              <a:t>, 2005).</a:t>
            </a:r>
          </a:p>
          <a:p>
            <a:r>
              <a:rPr lang="en-US" dirty="0"/>
              <a:t>Presence of past and current mania/hypomania should be a routine aspect of every</a:t>
            </a:r>
          </a:p>
          <a:p>
            <a:r>
              <a:rPr lang="en-US" dirty="0"/>
              <a:t>child psychiatric assessment, considering the high comorbidity and symptom</a:t>
            </a:r>
          </a:p>
          <a:p>
            <a:r>
              <a:rPr lang="en-US" dirty="0"/>
              <a:t>overlap of BD with a wide range of clinical presentations such as anxiety, pervasive</a:t>
            </a:r>
          </a:p>
          <a:p>
            <a:r>
              <a:rPr lang="en-US" dirty="0"/>
              <a:t>developmental, eating, impulse control, disruptive behavior (including conduct</a:t>
            </a:r>
          </a:p>
          <a:p>
            <a:r>
              <a:rPr lang="en-US" dirty="0"/>
              <a:t>disorder and oppositional defiant disorder), psychotic, substance abuse disorders,</a:t>
            </a:r>
          </a:p>
          <a:p>
            <a:r>
              <a:rPr lang="en-US" dirty="0"/>
              <a:t>ADHD, and physical and sexual abuse.</a:t>
            </a:r>
          </a:p>
          <a:p>
            <a:r>
              <a:rPr lang="en-US" dirty="0"/>
              <a:t>Clinicians must be cautious about attributing symptoms to mania or</a:t>
            </a:r>
          </a:p>
          <a:p>
            <a:r>
              <a:rPr lang="en-US" dirty="0"/>
              <a:t>hypomania unless they show a clear temporal association with the abnormally</a:t>
            </a:r>
          </a:p>
          <a:p>
            <a:r>
              <a:rPr lang="en-US" dirty="0"/>
              <a:t>elevated, expansive and/or irritable mood. For example, substance use can</a:t>
            </a:r>
          </a:p>
          <a:p>
            <a:r>
              <a:rPr lang="en-US" dirty="0"/>
              <a:t>complicate the clinical picture of BD, but the essential feature of a drug-induced</a:t>
            </a:r>
          </a:p>
          <a:p>
            <a:r>
              <a:rPr lang="en-US" dirty="0"/>
              <a:t>mood disorder is the onset of symptoms in the context of drug use, intoxication,</a:t>
            </a:r>
          </a:p>
          <a:p>
            <a:r>
              <a:rPr lang="en-US" dirty="0"/>
              <a:t>or withdrawal. Both substance use and BD can also co-exist (e.g., dual diagnosis);</a:t>
            </a:r>
          </a:p>
          <a:p>
            <a:r>
              <a:rPr lang="en-US" dirty="0"/>
              <a:t>however, mood symptoms that start before or persist longer than a month after</a:t>
            </a:r>
          </a:p>
          <a:p>
            <a:r>
              <a:rPr lang="en-US" dirty="0"/>
              <a:t>cessation of drug use can be considered as the primary mood disorder (APA,</a:t>
            </a:r>
          </a:p>
          <a:p>
            <a:r>
              <a:rPr lang="en-US" dirty="0"/>
              <a:t>2000). Furthermore, chronic symptoms such as hyperactivity or distractibility</a:t>
            </a:r>
          </a:p>
          <a:p>
            <a:r>
              <a:rPr lang="en-US" dirty="0"/>
              <a:t>should not generally be considered evidence of mania unless they clearly increase</a:t>
            </a:r>
          </a:p>
          <a:p>
            <a:r>
              <a:rPr lang="en-US" dirty="0"/>
              <a:t>with the onset of an episode of abnormal mood. Prolonged presentations of nonspecific manic-like symptoms that do not change in overall intensity should raise</a:t>
            </a:r>
          </a:p>
          <a:p>
            <a:r>
              <a:rPr lang="en-US" dirty="0"/>
              <a:t>the possibility of an alternative diagnosis (</a:t>
            </a:r>
            <a:r>
              <a:rPr lang="en-US" dirty="0" err="1"/>
              <a:t>Birmaher</a:t>
            </a:r>
            <a:r>
              <a:rPr lang="en-US" dirty="0"/>
              <a:t> &amp; </a:t>
            </a:r>
            <a:r>
              <a:rPr lang="en-US" dirty="0" err="1"/>
              <a:t>Axelson</a:t>
            </a:r>
            <a:r>
              <a:rPr lang="en-US" dirty="0"/>
              <a:t>, 2005).</a:t>
            </a:r>
          </a:p>
          <a:p>
            <a:r>
              <a:rPr lang="en-US" dirty="0"/>
              <a:t>The presence of psychotic symptoms calls for differential diagnoses with</a:t>
            </a:r>
          </a:p>
          <a:p>
            <a:r>
              <a:rPr lang="en-US" dirty="0"/>
              <a:t>other disorders that may present with psychosis such as schizophrenia. In that case,</a:t>
            </a:r>
          </a:p>
          <a:p>
            <a:r>
              <a:rPr lang="en-US" dirty="0"/>
              <a:t>onset is usually insidious and patients lack the engaging quality associated with</a:t>
            </a:r>
          </a:p>
          <a:p>
            <a:r>
              <a:rPr lang="en-US" dirty="0"/>
              <a:t>mania. The following characteristics would favor a BD diagnosis:</a:t>
            </a:r>
          </a:p>
          <a:p>
            <a:r>
              <a:rPr lang="en-US" dirty="0"/>
              <a:t>• Good affective contact</a:t>
            </a:r>
          </a:p>
          <a:p>
            <a:r>
              <a:rPr lang="en-US" dirty="0"/>
              <a:t>• Transient rather than persistent incoherence and poverty of content</a:t>
            </a:r>
          </a:p>
          <a:p>
            <a:r>
              <a:rPr lang="en-US" dirty="0"/>
              <a:t>• Good response to treatment with mood stabilizers, and</a:t>
            </a:r>
          </a:p>
          <a:p>
            <a:r>
              <a:rPr lang="en-US" dirty="0"/>
              <a:t>• Family history of BD.</a:t>
            </a:r>
          </a:p>
          <a:p>
            <a:r>
              <a:rPr lang="en-US" dirty="0"/>
              <a:t>However, the first episode of mania can present with severe thought disorder</a:t>
            </a:r>
          </a:p>
          <a:p>
            <a:r>
              <a:rPr lang="en-US" dirty="0"/>
              <a:t>and hallucinations making the differential diagnosis between schizophrenia and</a:t>
            </a:r>
          </a:p>
          <a:p>
            <a:r>
              <a:rPr lang="en-US" dirty="0"/>
              <a:t>BD difficult. In these cases the careful and continuous follow-up of the case will</a:t>
            </a:r>
          </a:p>
          <a:p>
            <a:r>
              <a:rPr lang="en-US" dirty="0"/>
              <a:t>help to clarify the diagnosis (</a:t>
            </a:r>
            <a:r>
              <a:rPr lang="en-US" dirty="0" err="1"/>
              <a:t>Diler</a:t>
            </a:r>
            <a:r>
              <a:rPr lang="en-US" dirty="0"/>
              <a:t>, 2007).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281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281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281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706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Psychosocial functioning</a:t>
            </a:r>
          </a:p>
          <a:p>
            <a:r>
              <a:rPr lang="en-US" dirty="0"/>
              <a:t>It is imperative to obtain information from multiple sources such as</a:t>
            </a:r>
          </a:p>
          <a:p>
            <a:r>
              <a:rPr lang="en-US" dirty="0"/>
              <a:t>caregivers, teachers or other significant adults in the young person’s life in order</a:t>
            </a:r>
          </a:p>
          <a:p>
            <a:r>
              <a:rPr lang="en-US" dirty="0"/>
              <a:t>to accurately assess potential change in functioning, which should be measured</a:t>
            </a:r>
          </a:p>
          <a:p>
            <a:r>
              <a:rPr lang="en-US" dirty="0"/>
              <a:t>against what would be the expected level of functioning (e.g., school, family, peers,</a:t>
            </a:r>
          </a:p>
          <a:p>
            <a:r>
              <a:rPr lang="en-US" dirty="0"/>
              <a:t>etc.) for a child in that culture, chronological age and intellectual capabilities.</a:t>
            </a:r>
          </a:p>
          <a:p>
            <a:r>
              <a:rPr lang="en-US" dirty="0"/>
              <a:t>Level of care</a:t>
            </a:r>
          </a:p>
          <a:p>
            <a:r>
              <a:rPr lang="en-US" dirty="0"/>
              <a:t>Clinicians should also evaluate the appropriate intensity and restrictiveness</a:t>
            </a:r>
          </a:p>
          <a:p>
            <a:r>
              <a:rPr lang="en-US" dirty="0"/>
              <a:t>of care (e.g., outpatient treatment versus inpatient or partial hospitalization).</a:t>
            </a:r>
          </a:p>
          <a:p>
            <a:r>
              <a:rPr lang="en-US" dirty="0"/>
              <a:t>Decisions about level of care will depend on factors such as severity of mood</a:t>
            </a:r>
          </a:p>
          <a:p>
            <a:r>
              <a:rPr lang="en-US" dirty="0"/>
              <a:t>symptoms, presence of suicidal or homicidal ideation (and risk for lethality),</a:t>
            </a:r>
          </a:p>
          <a:p>
            <a:r>
              <a:rPr lang="en-US" dirty="0"/>
              <a:t>psychosis, substance dependence, agitation, child’s (and parents’) adherence to</a:t>
            </a:r>
          </a:p>
          <a:p>
            <a:r>
              <a:rPr lang="en-US" dirty="0"/>
              <a:t>treatment, parental psychopathology, and family environment.</a:t>
            </a:r>
          </a:p>
          <a:p>
            <a:r>
              <a:rPr lang="en-US" dirty="0"/>
              <a:t>Medical conditions</a:t>
            </a:r>
          </a:p>
          <a:p>
            <a:r>
              <a:rPr lang="en-US" dirty="0"/>
              <a:t>The presence of medical conditions that may trigger or worsen mood</a:t>
            </a:r>
          </a:p>
          <a:p>
            <a:r>
              <a:rPr lang="en-US" dirty="0"/>
              <a:t>symptoms should be assessed. At the present time no biological or imaging tests</a:t>
            </a:r>
          </a:p>
          <a:p>
            <a:r>
              <a:rPr lang="en-US" dirty="0"/>
              <a:t>are clinically available for the diagnosis of BD; however, thyroid function (e.g.,</a:t>
            </a:r>
          </a:p>
          <a:p>
            <a:r>
              <a:rPr lang="en-US" dirty="0"/>
              <a:t>TSH), whole blood count, B12, </a:t>
            </a:r>
            <a:r>
              <a:rPr lang="en-US" dirty="0" err="1"/>
              <a:t>folate</a:t>
            </a:r>
            <a:r>
              <a:rPr lang="en-US" dirty="0"/>
              <a:t>, and iron levels can be obtained when a</a:t>
            </a:r>
          </a:p>
          <a:p>
            <a:r>
              <a:rPr lang="en-US" dirty="0"/>
              <a:t>first mood episode of BD is identified (please see below for additional laboratory</a:t>
            </a:r>
          </a:p>
          <a:p>
            <a:r>
              <a:rPr lang="en-US" dirty="0"/>
              <a:t>tests recommended before or during medication treatment). More detailed organic</a:t>
            </a:r>
          </a:p>
          <a:p>
            <a:r>
              <a:rPr lang="en-US" dirty="0"/>
              <a:t>work-up may be required if a first episode psychosis is considered in the differential</a:t>
            </a:r>
          </a:p>
          <a:p>
            <a:r>
              <a:rPr lang="en-US" dirty="0"/>
              <a:t>diagnosis (please see Chapter H.5).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281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The treatment of BD has 3 stages: (1) acute, (2) continuation and (3)</a:t>
            </a:r>
          </a:p>
          <a:p>
            <a:r>
              <a:rPr lang="en-US" dirty="0"/>
              <a:t>maintenance. The goal of the acute stage is to control or ameliorate the acute</a:t>
            </a:r>
          </a:p>
          <a:p>
            <a:r>
              <a:rPr lang="en-US" dirty="0"/>
              <a:t>symptoms that are affecting the child’s psychosocial functioning and well-being</a:t>
            </a:r>
          </a:p>
          <a:p>
            <a:r>
              <a:rPr lang="en-US" dirty="0"/>
              <a:t>or endangering the child’s life. Continuation treatment is required to consolidate</a:t>
            </a:r>
          </a:p>
          <a:p>
            <a:r>
              <a:rPr lang="en-US" dirty="0"/>
              <a:t>the response during the acute phase and avoid new episodes or recurrences. The</a:t>
            </a:r>
          </a:p>
          <a:p>
            <a:r>
              <a:rPr lang="en-US" dirty="0"/>
              <a:t>choice of pharmacological, psychosocial, or combined (pharmacological and</a:t>
            </a:r>
          </a:p>
          <a:p>
            <a:r>
              <a:rPr lang="en-US" dirty="0"/>
              <a:t>psychosocial) treatment for each of these stages depends on the severity, phase of</a:t>
            </a:r>
          </a:p>
          <a:p>
            <a:r>
              <a:rPr lang="en-US" dirty="0"/>
              <a:t>the illness, subtype of BD, chronicity, comorbid disorders, child’s age, family and patient preference and expectations, availability of skilled psychotherapists, family</a:t>
            </a:r>
          </a:p>
          <a:p>
            <a:r>
              <a:rPr lang="en-US" dirty="0"/>
              <a:t>and environmental circumstances, and family psychopathology. </a:t>
            </a:r>
          </a:p>
          <a:p>
            <a:endParaRPr lang="en-US" dirty="0"/>
          </a:p>
          <a:p>
            <a:r>
              <a:rPr lang="en-US" dirty="0" err="1"/>
              <a:t>Psychoeducation</a:t>
            </a:r>
            <a:endParaRPr lang="en-US" dirty="0"/>
          </a:p>
          <a:p>
            <a:r>
              <a:rPr lang="en-US" dirty="0" err="1"/>
              <a:t>Psychoeducation</a:t>
            </a:r>
            <a:r>
              <a:rPr lang="en-US" dirty="0"/>
              <a:t> and support start during the assessment stage and are</a:t>
            </a:r>
          </a:p>
          <a:p>
            <a:r>
              <a:rPr lang="en-US" dirty="0"/>
              <a:t>always indicated at any stage of treatment. Family members and the patient should</a:t>
            </a:r>
          </a:p>
          <a:p>
            <a:r>
              <a:rPr lang="en-US" dirty="0"/>
              <a:t>be educated about the causes, symptoms, course, different treatments of BD, and</a:t>
            </a:r>
          </a:p>
          <a:p>
            <a:r>
              <a:rPr lang="en-US" dirty="0"/>
              <a:t>the risks associated with each treatment option, as opposed to no treatment at</a:t>
            </a:r>
          </a:p>
          <a:p>
            <a:r>
              <a:rPr lang="en-US" dirty="0"/>
              <a:t>all. The patient and family should be equipped for what is likely to be a recurrent</a:t>
            </a:r>
          </a:p>
          <a:p>
            <a:r>
              <a:rPr lang="en-US" dirty="0"/>
              <a:t>and often chronic illness with frequent fluctuations in the child’s mood, and be</a:t>
            </a:r>
          </a:p>
          <a:p>
            <a:r>
              <a:rPr lang="en-US" dirty="0"/>
              <a:t>aware of the importance of good adherence to treatment. A great deal of time is</a:t>
            </a:r>
          </a:p>
          <a:p>
            <a:r>
              <a:rPr lang="en-US" dirty="0"/>
              <a:t>needed to discuss with these families the need for medication and accompanying</a:t>
            </a:r>
          </a:p>
          <a:p>
            <a:r>
              <a:rPr lang="en-US" dirty="0"/>
              <a:t>psychological treatment. It is critical to help parents understand that the negativity</a:t>
            </a:r>
          </a:p>
          <a:p>
            <a:r>
              <a:rPr lang="en-US" dirty="0"/>
              <a:t>and rapid mood swings are not a reflection of </a:t>
            </a:r>
            <a:r>
              <a:rPr lang="en-US" dirty="0" err="1"/>
              <a:t>oppositionality</a:t>
            </a:r>
            <a:r>
              <a:rPr lang="en-US" dirty="0"/>
              <a:t> in misbehaving</a:t>
            </a:r>
          </a:p>
          <a:p>
            <a:r>
              <a:rPr lang="en-US" dirty="0"/>
              <a:t>children. In addition, restoration of hope and reversal of demoralization for the</a:t>
            </a:r>
          </a:p>
          <a:p>
            <a:r>
              <a:rPr lang="en-US" dirty="0"/>
              <a:t>child and their parents, and case management (e.g., negotiation with school and</a:t>
            </a:r>
          </a:p>
          <a:p>
            <a:r>
              <a:rPr lang="en-US" dirty="0"/>
              <a:t>parents about reasonable expectations) may be necessary (</a:t>
            </a:r>
            <a:r>
              <a:rPr lang="en-US" dirty="0" err="1"/>
              <a:t>Birmaher</a:t>
            </a:r>
            <a:r>
              <a:rPr lang="en-US" dirty="0"/>
              <a:t> &amp; </a:t>
            </a:r>
            <a:r>
              <a:rPr lang="en-US" dirty="0" err="1"/>
              <a:t>Axelson</a:t>
            </a:r>
            <a:r>
              <a:rPr lang="en-US" dirty="0"/>
              <a:t>,</a:t>
            </a:r>
          </a:p>
          <a:p>
            <a:r>
              <a:rPr lang="en-US" dirty="0"/>
              <a:t>2005).</a:t>
            </a:r>
          </a:p>
          <a:p>
            <a:r>
              <a:rPr lang="en-US" dirty="0"/>
              <a:t>Sleep hygiene and routine are important, especially in view of sleep</a:t>
            </a:r>
          </a:p>
          <a:p>
            <a:r>
              <a:rPr lang="en-US" dirty="0"/>
              <a:t>deprivation leading to worsening of mood symptoms (see Table E.2.4). Ensuring a</a:t>
            </a:r>
          </a:p>
          <a:p>
            <a:r>
              <a:rPr lang="en-US" dirty="0"/>
              <a:t>stable circadian rhythm is needed to have a positive effect on physiology and daily</a:t>
            </a:r>
          </a:p>
          <a:p>
            <a:r>
              <a:rPr lang="en-US" dirty="0"/>
              <a:t>functioning.</a:t>
            </a:r>
          </a:p>
          <a:p>
            <a:r>
              <a:rPr lang="en-US" dirty="0"/>
              <a:t>Acute treatment</a:t>
            </a:r>
          </a:p>
          <a:p>
            <a:r>
              <a:rPr lang="en-US" dirty="0"/>
              <a:t>In this chapter, the word mood stabilizer refers to lithium and anticonvulsants</a:t>
            </a:r>
          </a:p>
          <a:p>
            <a:r>
              <a:rPr lang="en-US" dirty="0"/>
              <a:t>such as valproate, carbamazepine, </a:t>
            </a:r>
            <a:r>
              <a:rPr lang="en-US" dirty="0" err="1"/>
              <a:t>oxcarbazepine</a:t>
            </a:r>
            <a:r>
              <a:rPr lang="en-US" dirty="0"/>
              <a:t>, </a:t>
            </a:r>
            <a:r>
              <a:rPr lang="en-US" dirty="0" err="1"/>
              <a:t>topiramate</a:t>
            </a:r>
            <a:r>
              <a:rPr lang="en-US" dirty="0"/>
              <a:t>, and </a:t>
            </a:r>
            <a:r>
              <a:rPr lang="en-US" dirty="0" err="1"/>
              <a:t>lamotrigine</a:t>
            </a:r>
            <a:r>
              <a:rPr lang="en-US" dirty="0"/>
              <a:t> as</a:t>
            </a:r>
          </a:p>
          <a:p>
            <a:r>
              <a:rPr lang="en-US" dirty="0"/>
              <a:t>well as second-generation antipsychotics (SGAs) such as </a:t>
            </a:r>
            <a:r>
              <a:rPr lang="en-US" dirty="0" err="1"/>
              <a:t>risperidone</a:t>
            </a:r>
            <a:r>
              <a:rPr lang="en-US" dirty="0"/>
              <a:t>, </a:t>
            </a:r>
            <a:r>
              <a:rPr lang="en-US" dirty="0" err="1"/>
              <a:t>aripiprazole</a:t>
            </a:r>
            <a:r>
              <a:rPr lang="en-US" dirty="0"/>
              <a:t>,</a:t>
            </a:r>
          </a:p>
          <a:p>
            <a:r>
              <a:rPr lang="en-US" dirty="0" err="1"/>
              <a:t>quetiapine</a:t>
            </a:r>
            <a:r>
              <a:rPr lang="en-US" dirty="0"/>
              <a:t>, olanzapine, and </a:t>
            </a:r>
            <a:r>
              <a:rPr lang="en-US" dirty="0" err="1"/>
              <a:t>ziprasidone</a:t>
            </a:r>
            <a:r>
              <a:rPr lang="en-US" dirty="0"/>
              <a:t>.</a:t>
            </a:r>
          </a:p>
          <a:p>
            <a:r>
              <a:rPr lang="en-US" dirty="0"/>
              <a:t>Most of the current evidence about effectiveness of treatment is derived from</a:t>
            </a:r>
          </a:p>
          <a:p>
            <a:r>
              <a:rPr lang="en-US" dirty="0"/>
              <a:t>open-label, retrospective analyses, case reports, and acute randomized controlled</a:t>
            </a:r>
          </a:p>
          <a:p>
            <a:r>
              <a:rPr lang="en-US" dirty="0"/>
              <a:t>trials (RCTs) and are summarized in more detail in the treatment guidelines for</a:t>
            </a:r>
          </a:p>
          <a:p>
            <a:r>
              <a:rPr lang="en-US" dirty="0"/>
              <a:t>children with BD (McClellan et al, 2007) and a meta-analysis of the existing</a:t>
            </a:r>
          </a:p>
          <a:p>
            <a:r>
              <a:rPr lang="en-US" dirty="0"/>
              <a:t>pharmacological treatments for youth with BD (Liu et al, 2011). There are very</a:t>
            </a:r>
          </a:p>
          <a:p>
            <a:r>
              <a:rPr lang="en-US" dirty="0"/>
              <a:t>few studies targeting </a:t>
            </a:r>
            <a:r>
              <a:rPr lang="en-US" dirty="0" err="1"/>
              <a:t>prepubertal</a:t>
            </a:r>
            <a:r>
              <a:rPr lang="en-US" dirty="0"/>
              <a:t> children (Geller et al, 2012), bipolar depression</a:t>
            </a:r>
          </a:p>
          <a:p>
            <a:r>
              <a:rPr lang="en-US" dirty="0"/>
              <a:t>and the treatment of BD in the context of comorbid disorders such as anxiety and</a:t>
            </a:r>
          </a:p>
          <a:p>
            <a:r>
              <a:rPr lang="en-US" dirty="0"/>
              <a:t>ADHD.</a:t>
            </a:r>
          </a:p>
          <a:p>
            <a:r>
              <a:rPr lang="en-US" dirty="0"/>
              <a:t>In order to avoid unnecessarily high dosages and increase the risk of side</a:t>
            </a:r>
          </a:p>
          <a:p>
            <a:r>
              <a:rPr lang="en-US" dirty="0"/>
              <a:t>effects and poor adherence to treatment, unless the child is too agitated, acutely</a:t>
            </a:r>
          </a:p>
          <a:p>
            <a:r>
              <a:rPr lang="en-US" dirty="0"/>
              <a:t>suicidal, and/or psychotic , it is recommended to start at low dosages and increase</a:t>
            </a:r>
          </a:p>
          <a:p>
            <a:r>
              <a:rPr lang="en-US" dirty="0"/>
              <a:t>them slowly according to response and side effects. In general, and until further studies</a:t>
            </a:r>
          </a:p>
          <a:p>
            <a:r>
              <a:rPr lang="en-US" dirty="0"/>
              <a:t>show otherwise, dosage of anticonvulsants and SGAs as well as the target blood</a:t>
            </a:r>
          </a:p>
          <a:p>
            <a:r>
              <a:rPr lang="en-US" dirty="0"/>
              <a:t>level for lithium and some of the anticonvulsants are similar to those used in adults</a:t>
            </a:r>
          </a:p>
          <a:p>
            <a:r>
              <a:rPr lang="en-US" dirty="0"/>
              <a:t>with BD. However, it is possible that children and adolescents may need lithium</a:t>
            </a:r>
          </a:p>
          <a:p>
            <a:r>
              <a:rPr lang="en-US" dirty="0"/>
              <a:t>blood concentration close to 1 </a:t>
            </a:r>
            <a:r>
              <a:rPr lang="en-US" dirty="0" err="1"/>
              <a:t>mEq</a:t>
            </a:r>
            <a:r>
              <a:rPr lang="en-US" dirty="0"/>
              <a:t>/dl (Geller et al, 2012), because it seems that</a:t>
            </a:r>
          </a:p>
          <a:p>
            <a:r>
              <a:rPr lang="en-US" dirty="0"/>
              <a:t>relative to adults, children and adolescents have lower ratios of brain-to-serum</a:t>
            </a:r>
          </a:p>
          <a:p>
            <a:r>
              <a:rPr lang="en-US" dirty="0"/>
              <a:t>lithium concentration (</a:t>
            </a:r>
            <a:r>
              <a:rPr lang="en-US" dirty="0" err="1"/>
              <a:t>Birmaher</a:t>
            </a:r>
            <a:r>
              <a:rPr lang="en-US" dirty="0"/>
              <a:t> &amp; </a:t>
            </a:r>
            <a:r>
              <a:rPr lang="en-US" dirty="0" err="1"/>
              <a:t>Axelson</a:t>
            </a:r>
            <a:r>
              <a:rPr lang="en-US" dirty="0"/>
              <a:t>, 2005).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281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Sleep hygiene and routine are important, especially in view of sleep</a:t>
            </a:r>
          </a:p>
          <a:p>
            <a:r>
              <a:rPr lang="en-US" dirty="0"/>
              <a:t>deprivation leading to worsening of mood symptoms (see Table E.2.4). Ensuring a</a:t>
            </a:r>
          </a:p>
          <a:p>
            <a:r>
              <a:rPr lang="en-US" dirty="0"/>
              <a:t>stable circadian rhythm is needed to have a positive effect on physiology and daily</a:t>
            </a:r>
          </a:p>
          <a:p>
            <a:r>
              <a:rPr lang="en-US" dirty="0"/>
              <a:t>functioning.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281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Acute manic and mixed episodes</a:t>
            </a:r>
          </a:p>
          <a:p>
            <a:r>
              <a:rPr lang="en-US" dirty="0"/>
              <a:t>Available studies (e.g., 16 open label and 9 double-blind with more than</a:t>
            </a:r>
          </a:p>
          <a:p>
            <a:r>
              <a:rPr lang="en-US" dirty="0"/>
              <a:t>1200 youth participants) suggest that </a:t>
            </a:r>
            <a:r>
              <a:rPr lang="en-US" dirty="0" err="1"/>
              <a:t>monotherapy</a:t>
            </a:r>
            <a:r>
              <a:rPr lang="en-US" dirty="0"/>
              <a:t> with lithium, valproate or</a:t>
            </a:r>
          </a:p>
          <a:p>
            <a:r>
              <a:rPr lang="en-US" dirty="0"/>
              <a:t>carbamazepine are comparable in treating non-psychotic mania/mixed episodes</a:t>
            </a:r>
          </a:p>
          <a:p>
            <a:r>
              <a:rPr lang="en-US" dirty="0"/>
              <a:t>(the </a:t>
            </a:r>
            <a:r>
              <a:rPr lang="en-US" dirty="0" err="1"/>
              <a:t>oxcarbazepine</a:t>
            </a:r>
            <a:r>
              <a:rPr lang="en-US" dirty="0"/>
              <a:t> RCT was negative), with manic symptoms response ranging</a:t>
            </a:r>
          </a:p>
          <a:p>
            <a:r>
              <a:rPr lang="en-US" dirty="0"/>
              <a:t>from 23% to 55% (41% in open-label and 40% in double-blind studies) (Liu</a:t>
            </a:r>
          </a:p>
          <a:p>
            <a:r>
              <a:rPr lang="en-US" dirty="0"/>
              <a:t>et al, 2011). Lithium was the first medication to be approved by the US Federal</a:t>
            </a:r>
          </a:p>
          <a:p>
            <a:r>
              <a:rPr lang="en-US" dirty="0"/>
              <a:t>Drug Administration (FDA) for the treatment of mania in youth ages 12–17 years.</a:t>
            </a:r>
          </a:p>
          <a:p>
            <a:r>
              <a:rPr lang="en-US" dirty="0"/>
              <a:t>A recent large RCT in manic or mixed BD-I children and adolescents reported</a:t>
            </a:r>
          </a:p>
          <a:p>
            <a:r>
              <a:rPr lang="en-US" dirty="0"/>
              <a:t>35.6% response rate with lithium; not different from the 24% response rate with</a:t>
            </a:r>
          </a:p>
          <a:p>
            <a:r>
              <a:rPr lang="en-US" dirty="0" err="1"/>
              <a:t>divalproex</a:t>
            </a:r>
            <a:r>
              <a:rPr lang="en-US" dirty="0"/>
              <a:t> sodium (Geller et al, 2012).</a:t>
            </a:r>
          </a:p>
          <a:p>
            <a:r>
              <a:rPr lang="en-US" dirty="0"/>
              <a:t>Recent studies (e.g., 11 open-label and 9 double-blind studies with more</a:t>
            </a:r>
          </a:p>
          <a:p>
            <a:r>
              <a:rPr lang="en-US" dirty="0"/>
              <a:t>than 1500 youth) have suggested that the SGAs may be more efficacious than the</a:t>
            </a:r>
          </a:p>
          <a:p>
            <a:r>
              <a:rPr lang="en-US" dirty="0"/>
              <a:t>traditional mood stabilizers (e.g., lithium and anticonvulsants) with responses for</a:t>
            </a:r>
          </a:p>
          <a:p>
            <a:r>
              <a:rPr lang="en-US" dirty="0"/>
              <a:t>mania/mixed symptoms ranging from 33% to 75% (53% in open-label and 66%</a:t>
            </a:r>
          </a:p>
          <a:p>
            <a:r>
              <a:rPr lang="en-US" dirty="0"/>
              <a:t>in double-blind studies) and appear to yield a quicker response (Liu et al, 2011).</a:t>
            </a:r>
          </a:p>
          <a:p>
            <a:r>
              <a:rPr lang="en-US" dirty="0"/>
              <a:t>A recent RCT in manic and mixed children and adolescents with BD-I reported</a:t>
            </a:r>
          </a:p>
          <a:p>
            <a:r>
              <a:rPr lang="en-US" dirty="0"/>
              <a:t>significantly higher response rate with </a:t>
            </a:r>
            <a:r>
              <a:rPr lang="en-US" dirty="0" err="1"/>
              <a:t>risperidone</a:t>
            </a:r>
            <a:r>
              <a:rPr lang="en-US" dirty="0"/>
              <a:t> (68.5%) than with lithium</a:t>
            </a:r>
          </a:p>
          <a:p>
            <a:r>
              <a:rPr lang="en-US" dirty="0"/>
              <a:t>(35.6%) and </a:t>
            </a:r>
            <a:r>
              <a:rPr lang="en-US" dirty="0" err="1"/>
              <a:t>divalproex</a:t>
            </a:r>
            <a:r>
              <a:rPr lang="en-US" dirty="0"/>
              <a:t> sodium (24%) (Geller et al, 2012). However, </a:t>
            </a:r>
            <a:r>
              <a:rPr lang="en-US" dirty="0" err="1"/>
              <a:t>risperidone</a:t>
            </a:r>
            <a:endParaRPr lang="en-US" dirty="0"/>
          </a:p>
          <a:p>
            <a:r>
              <a:rPr lang="en-US" dirty="0"/>
              <a:t>was associated with more side effects (please see below the section on monitoring</a:t>
            </a:r>
          </a:p>
          <a:p>
            <a:r>
              <a:rPr lang="en-US" dirty="0"/>
              <a:t>pharmacotherapy and clinical concerns). The US FDA has approved several SGAs</a:t>
            </a:r>
          </a:p>
          <a:p>
            <a:r>
              <a:rPr lang="en-US" dirty="0"/>
              <a:t>for the acute treatment of manic/mixed episodes in in children and adolescents:</a:t>
            </a:r>
          </a:p>
          <a:p>
            <a:r>
              <a:rPr lang="en-US" dirty="0" err="1"/>
              <a:t>risperidone</a:t>
            </a:r>
            <a:r>
              <a:rPr lang="en-US" dirty="0"/>
              <a:t> for 10–17 year olds, olanzapine for 13–17 year olds, </a:t>
            </a:r>
            <a:r>
              <a:rPr lang="en-US" dirty="0" err="1"/>
              <a:t>aripiprazole</a:t>
            </a:r>
            <a:r>
              <a:rPr lang="en-US" dirty="0"/>
              <a:t> for</a:t>
            </a:r>
          </a:p>
          <a:p>
            <a:r>
              <a:rPr lang="en-US" dirty="0"/>
              <a:t>10–17 year olds, and </a:t>
            </a:r>
            <a:r>
              <a:rPr lang="en-US" dirty="0" err="1"/>
              <a:t>quetiapine</a:t>
            </a:r>
            <a:r>
              <a:rPr lang="en-US" dirty="0"/>
              <a:t> for 10–17 year olds.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281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Partial or non-responders</a:t>
            </a:r>
          </a:p>
          <a:p>
            <a:r>
              <a:rPr lang="en-US" dirty="0" err="1"/>
              <a:t>Monotherapy</a:t>
            </a:r>
            <a:r>
              <a:rPr lang="en-US" dirty="0"/>
              <a:t> is recommended as first step intervention; however, for</a:t>
            </a:r>
          </a:p>
          <a:p>
            <a:r>
              <a:rPr lang="en-US" dirty="0"/>
              <a:t>subjects who do not respond to </a:t>
            </a:r>
            <a:r>
              <a:rPr lang="en-US" dirty="0" err="1"/>
              <a:t>monotherapy</a:t>
            </a:r>
            <a:r>
              <a:rPr lang="en-US" dirty="0"/>
              <a:t> or who do not tolerate medication</a:t>
            </a:r>
          </a:p>
          <a:p>
            <a:r>
              <a:rPr lang="en-US" dirty="0"/>
              <a:t>side effects, clinicians can try to remove potential mood destabilizing medications</a:t>
            </a:r>
          </a:p>
          <a:p>
            <a:r>
              <a:rPr lang="en-US" dirty="0"/>
              <a:t>(e.g., antidepressants), optimize current treatment, switch to a different treatment</a:t>
            </a:r>
          </a:p>
          <a:p>
            <a:r>
              <a:rPr lang="en-US" dirty="0"/>
              <a:t>− with one of the mood stabilizers not previously tried − or combine with other</a:t>
            </a:r>
          </a:p>
          <a:p>
            <a:r>
              <a:rPr lang="en-US" dirty="0"/>
              <a:t>treatment options. While the ideal is to use the lowest possible dose of one single</a:t>
            </a:r>
          </a:p>
          <a:p>
            <a:r>
              <a:rPr lang="en-US" dirty="0"/>
              <a:t>medication to decrease adverse side effects, most patients may require higher doses</a:t>
            </a:r>
          </a:p>
          <a:p>
            <a:r>
              <a:rPr lang="en-US" dirty="0"/>
              <a:t>to stabilize manic, hypomanic, mixed or depressive symptoms. In addition, several</a:t>
            </a:r>
          </a:p>
          <a:p>
            <a:r>
              <a:rPr lang="en-US" dirty="0"/>
              <a:t>studies have used short-term adjuvant medications or rescue paradigms during the</a:t>
            </a:r>
          </a:p>
          <a:p>
            <a:r>
              <a:rPr lang="en-US" dirty="0"/>
              <a:t>acute phase of the illness because patients receiving mood stabilizer </a:t>
            </a:r>
            <a:r>
              <a:rPr lang="en-US" dirty="0" err="1"/>
              <a:t>monotherapy</a:t>
            </a:r>
            <a:endParaRPr lang="en-US" dirty="0"/>
          </a:p>
          <a:p>
            <a:r>
              <a:rPr lang="en-US" dirty="0"/>
              <a:t>without rescue medications had high drop-out rates due to lack of efficacy (Liu</a:t>
            </a:r>
          </a:p>
          <a:p>
            <a:r>
              <a:rPr lang="en-US" dirty="0"/>
              <a:t>et al, 2011). For example, </a:t>
            </a:r>
            <a:r>
              <a:rPr lang="en-US" dirty="0" err="1"/>
              <a:t>lorazepam</a:t>
            </a:r>
            <a:r>
              <a:rPr lang="en-US" dirty="0"/>
              <a:t> and clonazepam sometimes are used briefly</a:t>
            </a:r>
          </a:p>
          <a:p>
            <a:r>
              <a:rPr lang="en-US" dirty="0"/>
              <a:t>for the management of acute agitation or insomnia (</a:t>
            </a:r>
            <a:r>
              <a:rPr lang="en-US" dirty="0" err="1"/>
              <a:t>Birmaher</a:t>
            </a:r>
            <a:r>
              <a:rPr lang="en-US" dirty="0"/>
              <a:t> &amp; </a:t>
            </a:r>
            <a:r>
              <a:rPr lang="en-US" dirty="0" err="1"/>
              <a:t>Axelson</a:t>
            </a:r>
            <a:r>
              <a:rPr lang="en-US" dirty="0"/>
              <a:t>, 2005),</a:t>
            </a:r>
          </a:p>
          <a:p>
            <a:r>
              <a:rPr lang="en-US" dirty="0"/>
              <a:t>but clinicians should be aware of the possibility of behavioral </a:t>
            </a:r>
            <a:r>
              <a:rPr lang="en-US" dirty="0" err="1"/>
              <a:t>disinhibition</a:t>
            </a:r>
            <a:r>
              <a:rPr lang="en-US" dirty="0"/>
              <a:t> caused</a:t>
            </a:r>
          </a:p>
          <a:p>
            <a:r>
              <a:rPr lang="en-US" dirty="0"/>
              <a:t>by these medications in some children. Despite absence of research to support</a:t>
            </a:r>
          </a:p>
          <a:p>
            <a:r>
              <a:rPr lang="en-US" dirty="0"/>
              <a:t>its efficacy or establish the dose range, youth with BD (after trying sleep hygiene</a:t>
            </a:r>
          </a:p>
          <a:p>
            <a:r>
              <a:rPr lang="en-US" dirty="0"/>
              <a:t>recommendations) may benefit from melatonin (starting with a low dose and</a:t>
            </a:r>
          </a:p>
          <a:p>
            <a:r>
              <a:rPr lang="en-US" dirty="0"/>
              <a:t>not exceeding 6-9 mg/day according to the clinical experience on our adolescent</a:t>
            </a:r>
          </a:p>
          <a:p>
            <a:r>
              <a:rPr lang="en-US" dirty="0"/>
              <a:t>inpatient unit) to help with sleep phase problems and difficulty falling asleep. For</a:t>
            </a:r>
          </a:p>
          <a:p>
            <a:r>
              <a:rPr lang="en-US" dirty="0"/>
              <a:t>combined medication treatment, combining two mood stabilizers with different</a:t>
            </a:r>
          </a:p>
          <a:p>
            <a:r>
              <a:rPr lang="en-US" dirty="0"/>
              <a:t>mechanisms of action (e.g., lithium and an anticonvulsant) or adding a SGA (to lithium or an anticonvulsant) may be superior to mood a stabilizer alone for the</a:t>
            </a:r>
          </a:p>
          <a:p>
            <a:r>
              <a:rPr lang="en-US" dirty="0"/>
              <a:t>acute treatment of manic/mixed episodes, with responses ranging between 60%</a:t>
            </a:r>
          </a:p>
          <a:p>
            <a:r>
              <a:rPr lang="en-US" dirty="0"/>
              <a:t>and 90% (Liu et al, 2011).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281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Acute bipolar depression</a:t>
            </a:r>
          </a:p>
          <a:p>
            <a:r>
              <a:rPr lang="en-US" dirty="0"/>
              <a:t>Youth with BD spend substantial amounts of time suffering from </a:t>
            </a:r>
            <a:r>
              <a:rPr lang="en-US" dirty="0" err="1"/>
              <a:t>syndromal</a:t>
            </a:r>
            <a:endParaRPr lang="en-US" dirty="0"/>
          </a:p>
          <a:p>
            <a:r>
              <a:rPr lang="en-US" dirty="0"/>
              <a:t>or </a:t>
            </a:r>
            <a:r>
              <a:rPr lang="en-US" dirty="0" err="1"/>
              <a:t>subsyndromal</a:t>
            </a:r>
            <a:r>
              <a:rPr lang="en-US" dirty="0"/>
              <a:t> depressive symptoms that significantly impair their functioning</a:t>
            </a:r>
          </a:p>
          <a:p>
            <a:r>
              <a:rPr lang="en-US" dirty="0"/>
              <a:t>and increase their risk for suicide; however, there are few studies in youth with</a:t>
            </a:r>
          </a:p>
          <a:p>
            <a:r>
              <a:rPr lang="en-US" dirty="0"/>
              <a:t>bipolar depression. There is one small RCT with </a:t>
            </a:r>
            <a:r>
              <a:rPr lang="en-US" dirty="0" err="1"/>
              <a:t>quetiapine</a:t>
            </a:r>
            <a:r>
              <a:rPr lang="en-US" dirty="0"/>
              <a:t> in youth with BD-I</a:t>
            </a:r>
          </a:p>
          <a:p>
            <a:r>
              <a:rPr lang="en-US" dirty="0"/>
              <a:t>that reported a 71% response rate, which was not superior to placebo (</a:t>
            </a:r>
            <a:r>
              <a:rPr lang="en-US" dirty="0" err="1"/>
              <a:t>DelBello</a:t>
            </a:r>
            <a:r>
              <a:rPr lang="en-US" dirty="0"/>
              <a:t> et</a:t>
            </a:r>
          </a:p>
          <a:p>
            <a:r>
              <a:rPr lang="en-US" dirty="0"/>
              <a:t>al, 2009). Two open-label studies in depressed BD youth reported response rates</a:t>
            </a:r>
          </a:p>
          <a:p>
            <a:r>
              <a:rPr lang="en-US" dirty="0"/>
              <a:t>of 48% with lithium alone in BD-I (Patel et al, 2006) and 84% with </a:t>
            </a:r>
            <a:r>
              <a:rPr lang="en-US" dirty="0" err="1"/>
              <a:t>lamotrigine</a:t>
            </a:r>
            <a:endParaRPr lang="en-US" dirty="0"/>
          </a:p>
          <a:p>
            <a:r>
              <a:rPr lang="en-US" dirty="0"/>
              <a:t>(adjunct or </a:t>
            </a:r>
            <a:r>
              <a:rPr lang="en-US" dirty="0" err="1"/>
              <a:t>monotherapy</a:t>
            </a:r>
            <a:r>
              <a:rPr lang="en-US" dirty="0"/>
              <a:t>) in BD-I, BD-II and NOS (Chang et al, 2006). Few of the</a:t>
            </a:r>
          </a:p>
          <a:p>
            <a:r>
              <a:rPr lang="en-US" dirty="0"/>
              <a:t>open-label studies in the treatment of mania assessed improvement in depression</a:t>
            </a:r>
          </a:p>
          <a:p>
            <a:r>
              <a:rPr lang="en-US" dirty="0"/>
              <a:t>and response rates for depressive symptoms ranged from 35% to 60% for SGAs</a:t>
            </a:r>
          </a:p>
          <a:p>
            <a:r>
              <a:rPr lang="en-US" dirty="0"/>
              <a:t>(</a:t>
            </a:r>
            <a:r>
              <a:rPr lang="en-US" dirty="0" err="1"/>
              <a:t>aripiprazole</a:t>
            </a:r>
            <a:r>
              <a:rPr lang="en-US" dirty="0"/>
              <a:t>, olanzapine, </a:t>
            </a:r>
            <a:r>
              <a:rPr lang="en-US" dirty="0" err="1"/>
              <a:t>risperidone</a:t>
            </a:r>
            <a:r>
              <a:rPr lang="en-US" dirty="0"/>
              <a:t>, and </a:t>
            </a:r>
            <a:r>
              <a:rPr lang="en-US" dirty="0" err="1"/>
              <a:t>ziprasidone</a:t>
            </a:r>
            <a:r>
              <a:rPr lang="en-US" dirty="0"/>
              <a:t>), 43% for carbamazepine,</a:t>
            </a:r>
          </a:p>
          <a:p>
            <a:r>
              <a:rPr lang="en-US" dirty="0"/>
              <a:t>and 40% with omega-3 fatty acids (Liu et al, 2011).</a:t>
            </a:r>
          </a:p>
          <a:p>
            <a:r>
              <a:rPr lang="en-US" dirty="0"/>
              <a:t>Clinicians may consider starting treatment with psychosocial interventions</a:t>
            </a:r>
          </a:p>
          <a:p>
            <a:r>
              <a:rPr lang="en-US" dirty="0"/>
              <a:t>such as cognitive behavior therapy or family focused psychotherapy, especially</a:t>
            </a:r>
          </a:p>
          <a:p>
            <a:r>
              <a:rPr lang="en-US" dirty="0"/>
              <a:t>for mild to moderate depressions. Although response to medication in youth</a:t>
            </a:r>
          </a:p>
          <a:p>
            <a:r>
              <a:rPr lang="en-US" dirty="0"/>
              <a:t>versus adults with bipolar depression may be different, it is important to briefly</a:t>
            </a:r>
          </a:p>
          <a:p>
            <a:r>
              <a:rPr lang="en-US" dirty="0"/>
              <a:t>review available studies in adults. </a:t>
            </a:r>
            <a:r>
              <a:rPr lang="en-US" dirty="0" err="1"/>
              <a:t>Quetiapine</a:t>
            </a:r>
            <a:r>
              <a:rPr lang="en-US" dirty="0"/>
              <a:t> </a:t>
            </a:r>
            <a:r>
              <a:rPr lang="en-US" dirty="0" err="1"/>
              <a:t>monotherapy</a:t>
            </a:r>
            <a:r>
              <a:rPr lang="en-US" dirty="0"/>
              <a:t> and the combination</a:t>
            </a:r>
          </a:p>
          <a:p>
            <a:r>
              <a:rPr lang="en-US" dirty="0"/>
              <a:t>of olanzapine and fluoxetine in acute treatment and </a:t>
            </a:r>
            <a:r>
              <a:rPr lang="en-US" dirty="0" err="1"/>
              <a:t>lamotrigine</a:t>
            </a:r>
            <a:r>
              <a:rPr lang="en-US" dirty="0"/>
              <a:t> in maintenance</a:t>
            </a:r>
          </a:p>
          <a:p>
            <a:r>
              <a:rPr lang="en-US" dirty="0"/>
              <a:t>treatment of bipolar depression in adults are efficacious (</a:t>
            </a:r>
            <a:r>
              <a:rPr lang="en-US" dirty="0" err="1"/>
              <a:t>Nivoli</a:t>
            </a:r>
            <a:r>
              <a:rPr lang="en-US" dirty="0"/>
              <a:t> et al, 2011).</a:t>
            </a:r>
          </a:p>
          <a:p>
            <a:r>
              <a:rPr lang="en-US" dirty="0"/>
              <a:t>Other options suggested for the acute treatment of adults with bipolar depression</a:t>
            </a:r>
          </a:p>
          <a:p>
            <a:r>
              <a:rPr lang="en-US" dirty="0"/>
              <a:t>include </a:t>
            </a:r>
            <a:r>
              <a:rPr lang="en-US" dirty="0" err="1"/>
              <a:t>monotherapy</a:t>
            </a:r>
            <a:r>
              <a:rPr lang="en-US" dirty="0"/>
              <a:t> with </a:t>
            </a:r>
            <a:r>
              <a:rPr lang="en-US" dirty="0" err="1"/>
              <a:t>lamotrigine</a:t>
            </a:r>
            <a:r>
              <a:rPr lang="en-US" dirty="0"/>
              <a:t>, valproate, and the combination of an</a:t>
            </a:r>
          </a:p>
          <a:p>
            <a:r>
              <a:rPr lang="en-US" dirty="0"/>
              <a:t>anticonvulsant or SGA with an antidepressant (a serotonin reuptake inhibitor</a:t>
            </a:r>
          </a:p>
          <a:p>
            <a:r>
              <a:rPr lang="en-US" dirty="0"/>
              <a:t>(SSRI) or bupropion). These medications may be helpful in youth as well, but</a:t>
            </a:r>
          </a:p>
          <a:p>
            <a:r>
              <a:rPr lang="en-US" dirty="0"/>
              <a:t>RCTs are needed to confirm these findings.</a:t>
            </a:r>
          </a:p>
          <a:p>
            <a:r>
              <a:rPr lang="en-US" dirty="0"/>
              <a:t>There are other interventions that can be considered. However, in addition</a:t>
            </a:r>
          </a:p>
          <a:p>
            <a:r>
              <a:rPr lang="en-US" dirty="0"/>
              <a:t>to the efficacy of these interventions in youth with BD, the safety should be further</a:t>
            </a:r>
          </a:p>
          <a:p>
            <a:r>
              <a:rPr lang="en-US" dirty="0"/>
              <a:t>investigated including risk for manic switch. An open-label study with omega-3</a:t>
            </a:r>
          </a:p>
          <a:p>
            <a:r>
              <a:rPr lang="en-US" dirty="0"/>
              <a:t>fatty acids showed minimum to modest improvement in depressive symptoms</a:t>
            </a:r>
          </a:p>
          <a:p>
            <a:r>
              <a:rPr lang="en-US" dirty="0"/>
              <a:t>in manic youth (Wozniak et al, 2007) with good tolerance. For subjects with</a:t>
            </a:r>
          </a:p>
          <a:p>
            <a:r>
              <a:rPr lang="en-US" dirty="0"/>
              <a:t>recurrent seasonal depression, light therapy may be considered. </a:t>
            </a:r>
            <a:r>
              <a:rPr lang="en-US" dirty="0" err="1"/>
              <a:t>Transcranial</a:t>
            </a:r>
            <a:endParaRPr lang="en-US" dirty="0"/>
          </a:p>
          <a:p>
            <a:r>
              <a:rPr lang="en-US" dirty="0"/>
              <a:t>magnetic stimulation (TMS) is suggested as a treatment option for unipolar</a:t>
            </a:r>
          </a:p>
          <a:p>
            <a:r>
              <a:rPr lang="en-US" dirty="0"/>
              <a:t>depression in a few small studies in youth, but it needs to be evaluated further</a:t>
            </a:r>
          </a:p>
          <a:p>
            <a:r>
              <a:rPr lang="en-US" dirty="0"/>
              <a:t>(</a:t>
            </a:r>
            <a:r>
              <a:rPr lang="en-US" dirty="0" err="1"/>
              <a:t>Birmaher</a:t>
            </a:r>
            <a:r>
              <a:rPr lang="en-US" dirty="0"/>
              <a:t> &amp; </a:t>
            </a:r>
            <a:r>
              <a:rPr lang="en-US" dirty="0" err="1"/>
              <a:t>Axelson</a:t>
            </a:r>
            <a:r>
              <a:rPr lang="en-US" dirty="0"/>
              <a:t>, 2005).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28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now widely accepted that bipolar disorder (BD), also known as manic</a:t>
            </a:r>
          </a:p>
          <a:p>
            <a:r>
              <a:rPr lang="en-US" dirty="0"/>
              <a:t>depressive illness, occurs in children and adolescents and the controversy has</a:t>
            </a:r>
          </a:p>
          <a:p>
            <a:r>
              <a:rPr lang="en-US" dirty="0"/>
              <a:t>shifted from a debate about whether it can be diagnosed in youth to how it</a:t>
            </a:r>
          </a:p>
          <a:p>
            <a:r>
              <a:rPr lang="en-US" dirty="0"/>
              <a:t>is diagnosed, how it can be distinguished from other more commonly diagnosed</a:t>
            </a:r>
          </a:p>
          <a:p>
            <a:r>
              <a:rPr lang="en-US" dirty="0"/>
              <a:t>childhood psychiatric disorders, and how it can be treated and prevented.</a:t>
            </a:r>
          </a:p>
          <a:p>
            <a:r>
              <a:rPr lang="en-US" dirty="0"/>
              <a:t>BD-I is classified under mood disorders and characterized in its classic</a:t>
            </a:r>
          </a:p>
          <a:p>
            <a:r>
              <a:rPr lang="en-US" dirty="0"/>
              <a:t>form by cyclic changes between mania and major depressive episodes. Other</a:t>
            </a:r>
          </a:p>
          <a:p>
            <a:r>
              <a:rPr lang="en-US" dirty="0"/>
              <a:t>subtypes of BD include episodes of major depression with hypomania (BD-II),</a:t>
            </a:r>
          </a:p>
          <a:p>
            <a:r>
              <a:rPr lang="en-US" dirty="0"/>
              <a:t>multiple episodes of hypomania with depressed mood but no clear episodes of</a:t>
            </a:r>
          </a:p>
          <a:p>
            <a:r>
              <a:rPr lang="en-US" dirty="0"/>
              <a:t>major depression (</a:t>
            </a:r>
            <a:r>
              <a:rPr lang="en-US" dirty="0" err="1"/>
              <a:t>cyclothymia</a:t>
            </a:r>
            <a:r>
              <a:rPr lang="en-US" dirty="0"/>
              <a:t>), and sub-threshold (e.g., shorter) episodes of</a:t>
            </a:r>
          </a:p>
          <a:p>
            <a:r>
              <a:rPr lang="en-US" dirty="0"/>
              <a:t>mania or hypomania with or without depression (BD-not otherwise specified,</a:t>
            </a:r>
          </a:p>
          <a:p>
            <a:r>
              <a:rPr lang="en-US" dirty="0"/>
              <a:t>NOS) (for further details regarding the classification, please see the section below</a:t>
            </a:r>
          </a:p>
          <a:p>
            <a:r>
              <a:rPr lang="en-US" dirty="0"/>
              <a:t>about subtypes of BD). There are subtle differences between the International</a:t>
            </a:r>
          </a:p>
          <a:p>
            <a:r>
              <a:rPr lang="en-US" dirty="0"/>
              <a:t>Classification for Diseases-10 (ICD-10) and the Diagnostic and Statistical Manual</a:t>
            </a:r>
          </a:p>
          <a:p>
            <a:r>
              <a:rPr lang="en-US" dirty="0"/>
              <a:t>of Mental Disorders, fourth edition (DSM-IV), but in parallel with the majority of</a:t>
            </a:r>
          </a:p>
          <a:p>
            <a:r>
              <a:rPr lang="en-US" dirty="0"/>
              <a:t>reports in youth, unless otherwise specified, the DSM-IV criteria (APA, 2000) will</a:t>
            </a:r>
          </a:p>
          <a:p>
            <a:r>
              <a:rPr lang="en-US" dirty="0"/>
              <a:t>be used in this chapter when discussing BD. For the purposes of this chapter the</a:t>
            </a:r>
          </a:p>
          <a:p>
            <a:r>
              <a:rPr lang="en-US" dirty="0"/>
              <a:t>word youth denotes children and adolescents. The goal of this chapter is to review</a:t>
            </a:r>
          </a:p>
          <a:p>
            <a:r>
              <a:rPr lang="en-US" dirty="0"/>
              <a:t>the epidemiology, age of onset and course, subtypes, etiology, clinical presentation,</a:t>
            </a:r>
          </a:p>
          <a:p>
            <a:r>
              <a:rPr lang="en-US" dirty="0"/>
              <a:t>differential diagnosis, and treatment of BD in children and adolescents.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281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Acute bipolar depression</a:t>
            </a:r>
          </a:p>
          <a:p>
            <a:r>
              <a:rPr lang="en-US" dirty="0"/>
              <a:t>Youth with BD spend substantial amounts of time suffering from </a:t>
            </a:r>
            <a:r>
              <a:rPr lang="en-US" dirty="0" err="1"/>
              <a:t>syndromal</a:t>
            </a:r>
            <a:endParaRPr lang="en-US" dirty="0"/>
          </a:p>
          <a:p>
            <a:r>
              <a:rPr lang="en-US" dirty="0"/>
              <a:t>or </a:t>
            </a:r>
            <a:r>
              <a:rPr lang="en-US" dirty="0" err="1"/>
              <a:t>subsyndromal</a:t>
            </a:r>
            <a:r>
              <a:rPr lang="en-US" dirty="0"/>
              <a:t> depressive symptoms that significantly impair their functioning</a:t>
            </a:r>
          </a:p>
          <a:p>
            <a:r>
              <a:rPr lang="en-US" dirty="0"/>
              <a:t>and increase their risk for suicide; however, there are few studies in youth with</a:t>
            </a:r>
          </a:p>
          <a:p>
            <a:r>
              <a:rPr lang="en-US" dirty="0"/>
              <a:t>bipolar depression. There is one small RCT with </a:t>
            </a:r>
            <a:r>
              <a:rPr lang="en-US" dirty="0" err="1"/>
              <a:t>quetiapine</a:t>
            </a:r>
            <a:r>
              <a:rPr lang="en-US" dirty="0"/>
              <a:t> in youth with BD-I</a:t>
            </a:r>
          </a:p>
          <a:p>
            <a:r>
              <a:rPr lang="en-US" dirty="0"/>
              <a:t>that reported a 71% response rate, which was not superior to placebo (</a:t>
            </a:r>
            <a:r>
              <a:rPr lang="en-US" dirty="0" err="1"/>
              <a:t>DelBello</a:t>
            </a:r>
            <a:r>
              <a:rPr lang="en-US" dirty="0"/>
              <a:t> et</a:t>
            </a:r>
          </a:p>
          <a:p>
            <a:r>
              <a:rPr lang="en-US" dirty="0"/>
              <a:t>al, 2009). Two open-label studies in depressed BD youth reported response rates</a:t>
            </a:r>
          </a:p>
          <a:p>
            <a:r>
              <a:rPr lang="en-US" dirty="0"/>
              <a:t>of 48% with lithium alone in BD-I (Patel et al, 2006) and 84% with </a:t>
            </a:r>
            <a:r>
              <a:rPr lang="en-US" dirty="0" err="1"/>
              <a:t>lamotrigine</a:t>
            </a:r>
            <a:endParaRPr lang="en-US" dirty="0"/>
          </a:p>
          <a:p>
            <a:r>
              <a:rPr lang="en-US" dirty="0"/>
              <a:t>(adjunct or </a:t>
            </a:r>
            <a:r>
              <a:rPr lang="en-US" dirty="0" err="1"/>
              <a:t>monotherapy</a:t>
            </a:r>
            <a:r>
              <a:rPr lang="en-US" dirty="0"/>
              <a:t>) in BD-I, BD-II and NOS (Chang et al, 2006). Few of the</a:t>
            </a:r>
          </a:p>
          <a:p>
            <a:r>
              <a:rPr lang="en-US" dirty="0"/>
              <a:t>open-label studies in the treatment of mania assessed improvement in depression</a:t>
            </a:r>
          </a:p>
          <a:p>
            <a:r>
              <a:rPr lang="en-US" dirty="0"/>
              <a:t>and response rates for depressive symptoms ranged from 35% to 60% for SGAs</a:t>
            </a:r>
          </a:p>
          <a:p>
            <a:r>
              <a:rPr lang="en-US" dirty="0"/>
              <a:t>(</a:t>
            </a:r>
            <a:r>
              <a:rPr lang="en-US" dirty="0" err="1"/>
              <a:t>aripiprazole</a:t>
            </a:r>
            <a:r>
              <a:rPr lang="en-US" dirty="0"/>
              <a:t>, olanzapine, </a:t>
            </a:r>
            <a:r>
              <a:rPr lang="en-US" dirty="0" err="1"/>
              <a:t>risperidone</a:t>
            </a:r>
            <a:r>
              <a:rPr lang="en-US" dirty="0"/>
              <a:t>, and </a:t>
            </a:r>
            <a:r>
              <a:rPr lang="en-US" dirty="0" err="1"/>
              <a:t>ziprasidone</a:t>
            </a:r>
            <a:r>
              <a:rPr lang="en-US" dirty="0"/>
              <a:t>), 43% for carbamazepine,</a:t>
            </a:r>
          </a:p>
          <a:p>
            <a:r>
              <a:rPr lang="en-US" dirty="0"/>
              <a:t>and 40% with omega-3 fatty acids (Liu et al, 2011).</a:t>
            </a:r>
          </a:p>
          <a:p>
            <a:r>
              <a:rPr lang="en-US" dirty="0"/>
              <a:t>Clinicians may consider starting treatment with psychosocial interventions</a:t>
            </a:r>
          </a:p>
          <a:p>
            <a:r>
              <a:rPr lang="en-US" dirty="0"/>
              <a:t>such as cognitive behavior therapy or family focused psychotherapy, especially</a:t>
            </a:r>
          </a:p>
          <a:p>
            <a:r>
              <a:rPr lang="en-US" dirty="0"/>
              <a:t>for mild to moderate depressions. Although response to medication in youth</a:t>
            </a:r>
          </a:p>
          <a:p>
            <a:r>
              <a:rPr lang="en-US" dirty="0"/>
              <a:t>versus adults with bipolar depression may be different, it is important to briefly</a:t>
            </a:r>
          </a:p>
          <a:p>
            <a:r>
              <a:rPr lang="en-US" dirty="0"/>
              <a:t>review available studies in adults. </a:t>
            </a:r>
            <a:r>
              <a:rPr lang="en-US" dirty="0" err="1"/>
              <a:t>Quetiapine</a:t>
            </a:r>
            <a:r>
              <a:rPr lang="en-US" dirty="0"/>
              <a:t> </a:t>
            </a:r>
            <a:r>
              <a:rPr lang="en-US" dirty="0" err="1"/>
              <a:t>monotherapy</a:t>
            </a:r>
            <a:r>
              <a:rPr lang="en-US" dirty="0"/>
              <a:t> and the combination</a:t>
            </a:r>
          </a:p>
          <a:p>
            <a:r>
              <a:rPr lang="en-US" dirty="0"/>
              <a:t>of olanzapine and fluoxetine in acute treatment and </a:t>
            </a:r>
            <a:r>
              <a:rPr lang="en-US" dirty="0" err="1"/>
              <a:t>lamotrigine</a:t>
            </a:r>
            <a:r>
              <a:rPr lang="en-US" dirty="0"/>
              <a:t> in maintenance</a:t>
            </a:r>
          </a:p>
          <a:p>
            <a:r>
              <a:rPr lang="en-US" dirty="0"/>
              <a:t>treatment of bipolar depression in adults are efficacious (</a:t>
            </a:r>
            <a:r>
              <a:rPr lang="en-US" dirty="0" err="1"/>
              <a:t>Nivoli</a:t>
            </a:r>
            <a:r>
              <a:rPr lang="en-US" dirty="0"/>
              <a:t> et al, 2011).</a:t>
            </a:r>
          </a:p>
          <a:p>
            <a:r>
              <a:rPr lang="en-US" dirty="0"/>
              <a:t>Other options suggested for the acute treatment of adults with bipolar depression</a:t>
            </a:r>
          </a:p>
          <a:p>
            <a:r>
              <a:rPr lang="en-US" dirty="0"/>
              <a:t>include </a:t>
            </a:r>
            <a:r>
              <a:rPr lang="en-US" dirty="0" err="1"/>
              <a:t>monotherapy</a:t>
            </a:r>
            <a:r>
              <a:rPr lang="en-US" dirty="0"/>
              <a:t> with </a:t>
            </a:r>
            <a:r>
              <a:rPr lang="en-US" dirty="0" err="1"/>
              <a:t>lamotrigine</a:t>
            </a:r>
            <a:r>
              <a:rPr lang="en-US" dirty="0"/>
              <a:t>, valproate, and the combination of an</a:t>
            </a:r>
          </a:p>
          <a:p>
            <a:r>
              <a:rPr lang="en-US" dirty="0"/>
              <a:t>anticonvulsant or SGA with an antidepressant (a serotonin reuptake inhibitor</a:t>
            </a:r>
          </a:p>
          <a:p>
            <a:r>
              <a:rPr lang="en-US" dirty="0"/>
              <a:t>(SSRI) or bupropion). These medications may be helpful in youth as well, but</a:t>
            </a:r>
          </a:p>
          <a:p>
            <a:r>
              <a:rPr lang="en-US" dirty="0"/>
              <a:t>RCTs are needed to confirm these findings.</a:t>
            </a:r>
          </a:p>
          <a:p>
            <a:r>
              <a:rPr lang="en-US" dirty="0"/>
              <a:t>There are other interventions that can be considered. However, in addition</a:t>
            </a:r>
          </a:p>
          <a:p>
            <a:r>
              <a:rPr lang="en-US" dirty="0"/>
              <a:t>to the efficacy of these interventions in youth with BD, the safety should be further</a:t>
            </a:r>
          </a:p>
          <a:p>
            <a:r>
              <a:rPr lang="en-US" dirty="0"/>
              <a:t>investigated including risk for manic switch. An open-label study with omega-3</a:t>
            </a:r>
          </a:p>
          <a:p>
            <a:r>
              <a:rPr lang="en-US" dirty="0"/>
              <a:t>fatty acids showed minimum to modest improvement in depressive symptoms</a:t>
            </a:r>
          </a:p>
          <a:p>
            <a:r>
              <a:rPr lang="en-US" dirty="0"/>
              <a:t>in manic youth (Wozniak et al, 2007) with good tolerance. For subjects with</a:t>
            </a:r>
          </a:p>
          <a:p>
            <a:r>
              <a:rPr lang="en-US" dirty="0"/>
              <a:t>recurrent seasonal depression, light therapy may be considered. </a:t>
            </a:r>
            <a:r>
              <a:rPr lang="en-US" dirty="0" err="1"/>
              <a:t>Transcranial</a:t>
            </a:r>
            <a:endParaRPr lang="en-US" dirty="0"/>
          </a:p>
          <a:p>
            <a:r>
              <a:rPr lang="en-US" dirty="0"/>
              <a:t>magnetic stimulation (TMS) is suggested as a treatment option for unipolar</a:t>
            </a:r>
          </a:p>
          <a:p>
            <a:r>
              <a:rPr lang="en-US" dirty="0"/>
              <a:t>depression in a few small studies in youth, but it needs to be evaluated further</a:t>
            </a:r>
          </a:p>
          <a:p>
            <a:r>
              <a:rPr lang="en-US" dirty="0"/>
              <a:t>(</a:t>
            </a:r>
            <a:r>
              <a:rPr lang="en-US" dirty="0" err="1"/>
              <a:t>Birmaher</a:t>
            </a:r>
            <a:r>
              <a:rPr lang="en-US" dirty="0"/>
              <a:t> &amp; </a:t>
            </a:r>
            <a:r>
              <a:rPr lang="en-US" dirty="0" err="1"/>
              <a:t>Axelson</a:t>
            </a:r>
            <a:r>
              <a:rPr lang="en-US" dirty="0"/>
              <a:t>, 2005).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281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BD in youth usually presents with comorbid conditions that may worsen</a:t>
            </a:r>
          </a:p>
          <a:p>
            <a:r>
              <a:rPr lang="en-US" dirty="0"/>
              <a:t>the prognosis of BD. In general, before treating the comorbid disorder(s), it is</a:t>
            </a:r>
          </a:p>
          <a:p>
            <a:r>
              <a:rPr lang="en-US" dirty="0"/>
              <a:t>recommended to first stabilize the symptoms of BD especially if the child’s comorbid symptoms (e.g., ADHD, behavior problems) appear to be secondary</a:t>
            </a:r>
          </a:p>
          <a:p>
            <a:r>
              <a:rPr lang="en-US" dirty="0"/>
              <a:t>to the mood disorder (mania, depression, or both) (</a:t>
            </a:r>
            <a:r>
              <a:rPr lang="en-US" dirty="0" err="1"/>
              <a:t>Birmaher</a:t>
            </a:r>
            <a:r>
              <a:rPr lang="en-US" dirty="0"/>
              <a:t> &amp; </a:t>
            </a:r>
            <a:r>
              <a:rPr lang="en-US" dirty="0" err="1"/>
              <a:t>Axelson</a:t>
            </a:r>
            <a:r>
              <a:rPr lang="en-US" dirty="0"/>
              <a:t>, 2005).</a:t>
            </a:r>
          </a:p>
          <a:p>
            <a:r>
              <a:rPr lang="en-US" dirty="0"/>
              <a:t>If the comorbid conditions cannot be attributed to BD or do not improve after</a:t>
            </a:r>
          </a:p>
          <a:p>
            <a:r>
              <a:rPr lang="en-US" dirty="0"/>
              <a:t>the symptoms of mania/hypomania subside, treatment for both the BD and the</a:t>
            </a:r>
          </a:p>
          <a:p>
            <a:r>
              <a:rPr lang="en-US" dirty="0"/>
              <a:t>comorbid conditions is indicated, especially if youth with BD have comorbid</a:t>
            </a:r>
          </a:p>
          <a:p>
            <a:r>
              <a:rPr lang="en-US" dirty="0"/>
              <a:t>substance use. If available, psychosocial treatments should be tried before adding</a:t>
            </a:r>
          </a:p>
          <a:p>
            <a:r>
              <a:rPr lang="en-US" dirty="0"/>
              <a:t>new medications. It is recommended to use the best available medications and</a:t>
            </a:r>
          </a:p>
          <a:p>
            <a:r>
              <a:rPr lang="en-US" dirty="0"/>
              <a:t>psychosocial treatments for each specific comorbid disorder; however, treatment</a:t>
            </a:r>
          </a:p>
          <a:p>
            <a:r>
              <a:rPr lang="en-US" dirty="0"/>
              <a:t>for each comorbid disorder should begin sequentially. Sometimes the use of</a:t>
            </a:r>
          </a:p>
          <a:p>
            <a:r>
              <a:rPr lang="en-US" dirty="0"/>
              <a:t>medications for BD may also improve the other medical or psychiatric disorder</a:t>
            </a:r>
          </a:p>
          <a:p>
            <a:r>
              <a:rPr lang="en-US" dirty="0"/>
              <a:t>(</a:t>
            </a:r>
            <a:r>
              <a:rPr lang="en-US" dirty="0" err="1"/>
              <a:t>Birmaher</a:t>
            </a:r>
            <a:r>
              <a:rPr lang="en-US" dirty="0"/>
              <a:t> &amp; </a:t>
            </a:r>
            <a:r>
              <a:rPr lang="en-US" dirty="0" err="1"/>
              <a:t>Axelson</a:t>
            </a:r>
            <a:r>
              <a:rPr lang="en-US" dirty="0"/>
              <a:t>, 2005; McClellan et al, 2007). Amphetamine salts and</a:t>
            </a:r>
          </a:p>
          <a:p>
            <a:r>
              <a:rPr lang="en-US" dirty="0" err="1"/>
              <a:t>atomoxetine</a:t>
            </a:r>
            <a:r>
              <a:rPr lang="en-US" dirty="0"/>
              <a:t> are medication options for ADHD after stabilizing the mood in</a:t>
            </a:r>
          </a:p>
          <a:p>
            <a:r>
              <a:rPr lang="en-US" dirty="0"/>
              <a:t>youth with BD.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281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Monitoring pharmacotherapy and clinical concerns</a:t>
            </a:r>
          </a:p>
          <a:p>
            <a:r>
              <a:rPr lang="en-US" dirty="0"/>
              <a:t>Because all psychotropic medications are associated with important adverse</a:t>
            </a:r>
          </a:p>
          <a:p>
            <a:r>
              <a:rPr lang="en-US" dirty="0"/>
              <a:t>effects, a careful risk-benefit analysis is needed (and should be discussed with the</a:t>
            </a:r>
          </a:p>
          <a:p>
            <a:r>
              <a:rPr lang="en-US" dirty="0"/>
              <a:t>parents and youth) when initiating pharmacologic treatment; these side effects are</a:t>
            </a:r>
          </a:p>
          <a:p>
            <a:r>
              <a:rPr lang="en-US" dirty="0"/>
              <a:t>reviewed below.</a:t>
            </a:r>
          </a:p>
          <a:p>
            <a:r>
              <a:rPr lang="en-US" dirty="0"/>
              <a:t>The list of prescription drugs that interact with psychotropic medications</a:t>
            </a:r>
          </a:p>
          <a:p>
            <a:r>
              <a:rPr lang="en-US" dirty="0"/>
              <a:t>is long and should be checked prior to prescribing any new medication. There are</a:t>
            </a:r>
          </a:p>
          <a:p>
            <a:r>
              <a:rPr lang="en-US" dirty="0"/>
              <a:t>several websites (e.g., Medscape Reference) and smart phone applications (e.g.,</a:t>
            </a:r>
          </a:p>
          <a:p>
            <a:r>
              <a:rPr lang="en-US" dirty="0"/>
              <a:t>Micromedex Drug Information by Thomson Reuters or Medscape) that provide</a:t>
            </a:r>
          </a:p>
          <a:p>
            <a:r>
              <a:rPr lang="en-US" dirty="0"/>
              <a:t>updated drug to drug interactions to minimize dangerous complications.</a:t>
            </a:r>
          </a:p>
          <a:p>
            <a:r>
              <a:rPr lang="en-US" dirty="0"/>
              <a:t>A pregnancy test should be performed in all post-</a:t>
            </a:r>
            <a:r>
              <a:rPr lang="en-US" dirty="0" err="1"/>
              <a:t>menarchal</a:t>
            </a:r>
            <a:r>
              <a:rPr lang="en-US" dirty="0"/>
              <a:t> females at</a:t>
            </a:r>
          </a:p>
          <a:p>
            <a:r>
              <a:rPr lang="en-US" dirty="0"/>
              <a:t>baseline and whenever pregnancy is a possibility during follow-up. Urine drug</a:t>
            </a:r>
          </a:p>
          <a:p>
            <a:r>
              <a:rPr lang="en-US" dirty="0"/>
              <a:t>screen may be ordered in adolescents at baseline and then as necessary. Height</a:t>
            </a:r>
          </a:p>
          <a:p>
            <a:r>
              <a:rPr lang="en-US" dirty="0"/>
              <a:t>and weight (e.g., body mass index; BMI), vital signs, and waist circumference</a:t>
            </a:r>
          </a:p>
          <a:p>
            <a:r>
              <a:rPr lang="en-US" dirty="0"/>
              <a:t>should be recorded at each visit. Laboratory tests are not a replacement for clinical</a:t>
            </a:r>
          </a:p>
          <a:p>
            <a:r>
              <a:rPr lang="en-US" dirty="0"/>
              <a:t>evaluation (e.g., physical exam and family history of cardiac, diabetes, and thyroid</a:t>
            </a:r>
          </a:p>
          <a:p>
            <a:r>
              <a:rPr lang="en-US" dirty="0"/>
              <a:t>diseases) and it is important to review signs and symptoms of potential adverse</a:t>
            </a:r>
          </a:p>
          <a:p>
            <a:r>
              <a:rPr lang="en-US" dirty="0"/>
              <a:t>events with patients and their families as well as emphasize the need to contact</a:t>
            </a:r>
          </a:p>
          <a:p>
            <a:r>
              <a:rPr lang="en-US" dirty="0"/>
              <a:t>the prescribing physician if these symptoms (e.g., rash with </a:t>
            </a:r>
            <a:r>
              <a:rPr lang="en-US" dirty="0" err="1"/>
              <a:t>lamotrigine</a:t>
            </a:r>
            <a:r>
              <a:rPr lang="en-US" dirty="0"/>
              <a:t> and other</a:t>
            </a:r>
          </a:p>
          <a:p>
            <a:r>
              <a:rPr lang="en-US" dirty="0"/>
              <a:t>anticonvulsants) occur. Table E.2.5 summarizes common side effects from mood</a:t>
            </a:r>
          </a:p>
          <a:p>
            <a:r>
              <a:rPr lang="en-US" dirty="0"/>
              <a:t>stabilizers and gives general monitoring guidelines based on recommendations</a:t>
            </a:r>
          </a:p>
          <a:p>
            <a:r>
              <a:rPr lang="en-US" dirty="0"/>
              <a:t>from FDA package inserts and clinical practice from our clinic and research center.</a:t>
            </a:r>
          </a:p>
          <a:p>
            <a:r>
              <a:rPr lang="en-US" dirty="0"/>
              <a:t>We discuss below side effects of lithium, anticonvulsants and SGAs.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281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Lithium and anticonvulsant mood stabilizers</a:t>
            </a:r>
          </a:p>
          <a:p>
            <a:r>
              <a:rPr lang="en-US" dirty="0"/>
              <a:t>• Lithium has a low therapeutic index (blood levels between 0.6 and 1.2</a:t>
            </a:r>
          </a:p>
          <a:p>
            <a:r>
              <a:rPr lang="en-US" dirty="0" err="1"/>
              <a:t>mEq</a:t>
            </a:r>
            <a:r>
              <a:rPr lang="en-US" dirty="0"/>
              <a:t>/L) and severe toxicity can cause permanent renal and neurological</a:t>
            </a:r>
          </a:p>
          <a:p>
            <a:r>
              <a:rPr lang="en-US" dirty="0"/>
              <a:t>damage as well as death. Tolerability varies among patients and some</a:t>
            </a:r>
          </a:p>
          <a:p>
            <a:r>
              <a:rPr lang="en-US" dirty="0"/>
              <a:t>individuals may suffer side effects at lower blood levels although signs and</a:t>
            </a:r>
          </a:p>
          <a:p>
            <a:r>
              <a:rPr lang="en-US" dirty="0"/>
              <a:t>symptoms of toxicity usually do not appear until blood levels are above 1.5</a:t>
            </a:r>
          </a:p>
          <a:p>
            <a:r>
              <a:rPr lang="en-US" dirty="0" err="1"/>
              <a:t>mEq</a:t>
            </a:r>
            <a:r>
              <a:rPr lang="en-US" dirty="0"/>
              <a:t>/L. Patient and parents should be informed about clinical symptoms</a:t>
            </a:r>
          </a:p>
          <a:p>
            <a:r>
              <a:rPr lang="en-US" dirty="0"/>
              <a:t>of lithium toxicity (e.g., dizziness, clumsiness, unsteady gait, slurred speech,</a:t>
            </a:r>
          </a:p>
          <a:p>
            <a:r>
              <a:rPr lang="en-US" dirty="0"/>
              <a:t>coarse tremors, abdominal pain, vomiting, sedation, confusion and blurred</a:t>
            </a:r>
          </a:p>
          <a:p>
            <a:r>
              <a:rPr lang="en-US" dirty="0"/>
              <a:t>vision). If a patient has difficulty taking fluids or has excessive fluid loss (e.g.,</a:t>
            </a:r>
          </a:p>
          <a:p>
            <a:r>
              <a:rPr lang="en-US" dirty="0"/>
              <a:t>due to nausea, vomiting, diarrhea, febrile illness), lithium doses should be</a:t>
            </a:r>
          </a:p>
          <a:p>
            <a:r>
              <a:rPr lang="en-US" dirty="0"/>
              <a:t>reduced or temporarily held until regular fluid intake is resumed. If other</a:t>
            </a:r>
          </a:p>
          <a:p>
            <a:r>
              <a:rPr lang="en-US" dirty="0"/>
              <a:t>symptoms of lithium toxicity occur in addition to gastrointestinal distress,</a:t>
            </a:r>
          </a:p>
          <a:p>
            <a:r>
              <a:rPr lang="en-US" dirty="0"/>
              <a:t>referral for immediate evaluation is necessary (</a:t>
            </a:r>
            <a:r>
              <a:rPr lang="en-US" dirty="0" err="1"/>
              <a:t>Birmaher</a:t>
            </a:r>
            <a:r>
              <a:rPr lang="en-US" dirty="0"/>
              <a:t> &amp; </a:t>
            </a:r>
            <a:r>
              <a:rPr lang="en-US" dirty="0" err="1"/>
              <a:t>Axelson</a:t>
            </a:r>
            <a:r>
              <a:rPr lang="en-US" dirty="0"/>
              <a:t>, 2005).</a:t>
            </a:r>
          </a:p>
          <a:p>
            <a:r>
              <a:rPr lang="en-US" dirty="0"/>
              <a:t>Blood levels should be obtained as early as 4-5 days after each dose increase,</a:t>
            </a:r>
          </a:p>
          <a:p>
            <a:r>
              <a:rPr lang="en-US" dirty="0"/>
              <a:t>and immediately if clinical symptoms of toxicity occur. In addition, other</a:t>
            </a:r>
          </a:p>
          <a:p>
            <a:r>
              <a:rPr lang="en-US" dirty="0"/>
              <a:t>baseline laboratory tests such as those for thyroid and kidney functioning are</a:t>
            </a:r>
          </a:p>
          <a:p>
            <a:r>
              <a:rPr lang="en-US" dirty="0"/>
              <a:t>necessary at baseline and during follow up (see Table E.2.5). Patients should</a:t>
            </a:r>
          </a:p>
          <a:p>
            <a:r>
              <a:rPr lang="en-US" dirty="0"/>
              <a:t>be encouraged to maintain adequate hydration during vigorous exercise or</a:t>
            </a:r>
          </a:p>
          <a:p>
            <a:r>
              <a:rPr lang="en-US" dirty="0"/>
              <a:t>on hot days and to avoid major changes in salt, caffeine or fluid intake. Also,</a:t>
            </a:r>
          </a:p>
          <a:p>
            <a:r>
              <a:rPr lang="en-US" dirty="0"/>
              <a:t>they must notify physicians and pharmacists that they are taking lithium</a:t>
            </a:r>
          </a:p>
          <a:p>
            <a:r>
              <a:rPr lang="en-US" dirty="0"/>
              <a:t>and not take substances that interact with lithium. Common medications,</a:t>
            </a:r>
          </a:p>
          <a:p>
            <a:r>
              <a:rPr lang="en-US" dirty="0"/>
              <a:t>including non-prescription ones, and substances that can elevate lithium</a:t>
            </a:r>
          </a:p>
          <a:p>
            <a:r>
              <a:rPr lang="en-US" dirty="0"/>
              <a:t>levels include most non-steroidal anti-inflammatory drugs (acetaminophen</a:t>
            </a:r>
          </a:p>
          <a:p>
            <a:r>
              <a:rPr lang="en-US" dirty="0"/>
              <a:t>does not), alcohol and marijuana. Caffeine tends to lower lithium levels</a:t>
            </a:r>
          </a:p>
          <a:p>
            <a:r>
              <a:rPr lang="en-US" dirty="0"/>
              <a:t>(</a:t>
            </a:r>
            <a:r>
              <a:rPr lang="en-US" dirty="0" err="1"/>
              <a:t>Birmaher</a:t>
            </a:r>
            <a:r>
              <a:rPr lang="en-US" dirty="0"/>
              <a:t> &amp; </a:t>
            </a:r>
            <a:r>
              <a:rPr lang="en-US" dirty="0" err="1"/>
              <a:t>Axelson</a:t>
            </a:r>
            <a:r>
              <a:rPr lang="en-US" dirty="0"/>
              <a:t>, 2005).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281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US FDA issued a warning in 2008 about the risk for </a:t>
            </a:r>
            <a:r>
              <a:rPr lang="en-US" dirty="0" err="1"/>
              <a:t>suicidality</a:t>
            </a:r>
            <a:r>
              <a:rPr lang="en-US" dirty="0"/>
              <a:t> associated</a:t>
            </a:r>
          </a:p>
          <a:p>
            <a:r>
              <a:rPr lang="en-US" dirty="0"/>
              <a:t>with use of anticonvulsant medications (Arana et al, 2010). Although some</a:t>
            </a:r>
          </a:p>
          <a:p>
            <a:r>
              <a:rPr lang="en-US" dirty="0"/>
              <a:t>studies do not report an increased suicide risk with anticonvulsants, patients</a:t>
            </a:r>
          </a:p>
          <a:p>
            <a:r>
              <a:rPr lang="en-US" dirty="0"/>
              <a:t>(and families) should be informed about this risk and closely monitored.</a:t>
            </a:r>
          </a:p>
          <a:p>
            <a:r>
              <a:rPr lang="en-US" dirty="0"/>
              <a:t>Anticonvulsant mood stabilizers have neurological, cognitive, and</a:t>
            </a:r>
          </a:p>
          <a:p>
            <a:r>
              <a:rPr lang="en-US" dirty="0"/>
              <a:t>gastrointestinal side effects (see Table E.2.5) that can usually be managed</a:t>
            </a:r>
          </a:p>
          <a:p>
            <a:r>
              <a:rPr lang="en-US" dirty="0"/>
              <a:t>by dose adjustments. Dose increases should be gradual and periodic blood</a:t>
            </a:r>
          </a:p>
          <a:p>
            <a:r>
              <a:rPr lang="en-US" dirty="0"/>
              <a:t>tests are often suggested (see Table E.2.5) in order to monitor the blood level</a:t>
            </a:r>
          </a:p>
          <a:p>
            <a:r>
              <a:rPr lang="en-US" dirty="0"/>
              <a:t>for many of them and for rare but serious side effects (e.g., hepatic failure,</a:t>
            </a:r>
          </a:p>
          <a:p>
            <a:r>
              <a:rPr lang="en-US" dirty="0"/>
              <a:t>pancreatitis, thrombocytopenia). It is very important that patients and family</a:t>
            </a:r>
          </a:p>
          <a:p>
            <a:r>
              <a:rPr lang="en-US" dirty="0"/>
              <a:t>members are aware of the initial symptoms of these side effects and how to</a:t>
            </a:r>
          </a:p>
          <a:p>
            <a:r>
              <a:rPr lang="en-US" dirty="0"/>
              <a:t>contact the doctor if they occur. On the other hand, it is controversial as to</a:t>
            </a:r>
          </a:p>
          <a:p>
            <a:r>
              <a:rPr lang="en-US" dirty="0"/>
              <a:t>whether this reduces the risk of serious adverse events. </a:t>
            </a:r>
          </a:p>
          <a:p>
            <a:endParaRPr lang="en-US" dirty="0"/>
          </a:p>
          <a:p>
            <a:r>
              <a:rPr lang="en-US" dirty="0"/>
              <a:t>• Valproate has been associated with polycystic ovarian syndrome and baseline</a:t>
            </a:r>
          </a:p>
          <a:p>
            <a:r>
              <a:rPr lang="en-US" dirty="0"/>
              <a:t>menstrual history and a gynecological consultation of any female who</a:t>
            </a:r>
          </a:p>
          <a:p>
            <a:r>
              <a:rPr lang="en-US" dirty="0"/>
              <a:t>develops significant changes in her menstrual cycle and/or </a:t>
            </a:r>
            <a:r>
              <a:rPr lang="en-US" dirty="0" err="1"/>
              <a:t>hirsutism</a:t>
            </a:r>
            <a:r>
              <a:rPr lang="en-US" dirty="0"/>
              <a:t> while</a:t>
            </a:r>
          </a:p>
          <a:p>
            <a:r>
              <a:rPr lang="en-US" dirty="0"/>
              <a:t>on this medication is required.</a:t>
            </a:r>
          </a:p>
          <a:p>
            <a:r>
              <a:rPr lang="en-US" dirty="0"/>
              <a:t>• Carbamazepine induces the metabolism of other medications (e.g., oral</a:t>
            </a:r>
          </a:p>
          <a:p>
            <a:r>
              <a:rPr lang="en-US" dirty="0"/>
              <a:t>contraceptives) as well as its own through cytochrome P450 1A2 and 3A4</a:t>
            </a:r>
          </a:p>
          <a:p>
            <a:r>
              <a:rPr lang="en-US" dirty="0" err="1"/>
              <a:t>isoenzymes</a:t>
            </a:r>
            <a:r>
              <a:rPr lang="en-US" dirty="0"/>
              <a:t> and may decrease the blood level and reduce its own and other</a:t>
            </a:r>
          </a:p>
          <a:p>
            <a:r>
              <a:rPr lang="en-US" dirty="0"/>
              <a:t>medications’ effectiveness.</a:t>
            </a:r>
          </a:p>
          <a:p>
            <a:r>
              <a:rPr lang="en-US" dirty="0"/>
              <a:t>• </a:t>
            </a:r>
            <a:r>
              <a:rPr lang="en-US" dirty="0" err="1"/>
              <a:t>Oxcarbazepine</a:t>
            </a:r>
            <a:r>
              <a:rPr lang="en-US" dirty="0"/>
              <a:t>, 10-keto analogue of carbamazepine, may not induce hepatic</a:t>
            </a:r>
          </a:p>
          <a:p>
            <a:r>
              <a:rPr lang="en-US" dirty="0"/>
              <a:t>enzymes and does not require blood monitoring, but may cause similar side</a:t>
            </a:r>
          </a:p>
          <a:p>
            <a:r>
              <a:rPr lang="en-US" dirty="0"/>
              <a:t>effects to carbamazepine such as dizziness, nausea, somnolence, diplopia,</a:t>
            </a:r>
          </a:p>
          <a:p>
            <a:r>
              <a:rPr lang="en-US" dirty="0"/>
              <a:t>fatigue, and rash.</a:t>
            </a:r>
          </a:p>
          <a:p>
            <a:r>
              <a:rPr lang="en-US" dirty="0"/>
              <a:t>• </a:t>
            </a:r>
            <a:r>
              <a:rPr lang="en-US" dirty="0" err="1"/>
              <a:t>Lamotrigine</a:t>
            </a:r>
            <a:r>
              <a:rPr lang="en-US" dirty="0"/>
              <a:t> is usually well tolerated with relatively lower risk for weight gain</a:t>
            </a:r>
          </a:p>
          <a:p>
            <a:r>
              <a:rPr lang="en-US" dirty="0"/>
              <a:t>and sedation. However, particularly when the dose is increased rapidly, it may</a:t>
            </a:r>
          </a:p>
          <a:p>
            <a:r>
              <a:rPr lang="en-US" dirty="0"/>
              <a:t>cause serious dermatological reactions such as Stevens-Johnson syndrome</a:t>
            </a:r>
          </a:p>
          <a:p>
            <a:r>
              <a:rPr lang="en-US" dirty="0"/>
              <a:t>or toxic epidermal </a:t>
            </a:r>
            <a:r>
              <a:rPr lang="en-US" dirty="0" err="1"/>
              <a:t>necrolysis</a:t>
            </a:r>
            <a:r>
              <a:rPr lang="en-US" dirty="0"/>
              <a:t>. Unless a new rash is clearly attributable to</a:t>
            </a:r>
          </a:p>
          <a:p>
            <a:r>
              <a:rPr lang="en-US" dirty="0"/>
              <a:t>another cause (e.g., contact dermatitis) other than </a:t>
            </a:r>
            <a:r>
              <a:rPr lang="en-US" dirty="0" err="1"/>
              <a:t>lamotrigine</a:t>
            </a:r>
            <a:r>
              <a:rPr lang="en-US" dirty="0"/>
              <a:t>, treatment</a:t>
            </a:r>
          </a:p>
          <a:p>
            <a:r>
              <a:rPr lang="en-US" dirty="0"/>
              <a:t>should be suspended immediately. Also, </a:t>
            </a:r>
            <a:r>
              <a:rPr lang="en-US" dirty="0" err="1"/>
              <a:t>lamotrigine</a:t>
            </a:r>
            <a:r>
              <a:rPr lang="en-US" dirty="0"/>
              <a:t> should be reinitiated</a:t>
            </a:r>
          </a:p>
          <a:p>
            <a:r>
              <a:rPr lang="en-US" dirty="0"/>
              <a:t>from the starting dose of 12.5 mg/day or 25 mg/day if it is held or stopped</a:t>
            </a:r>
          </a:p>
          <a:p>
            <a:r>
              <a:rPr lang="en-US" dirty="0"/>
              <a:t>for five days or more. The rate of serious dermatological reactions may be reduced by current dosing recommendations (prescribing small doses with a</a:t>
            </a:r>
          </a:p>
          <a:p>
            <a:r>
              <a:rPr lang="en-US" dirty="0"/>
              <a:t>gradual escalation, e.g., 25 mg/day in ≥ 12 year olds with increases of 25 mg</a:t>
            </a:r>
          </a:p>
          <a:p>
            <a:r>
              <a:rPr lang="en-US" dirty="0"/>
              <a:t>every two weeks given twice a day until 100 mg/day is reached). The dose of</a:t>
            </a:r>
          </a:p>
          <a:p>
            <a:r>
              <a:rPr lang="en-US" dirty="0" err="1"/>
              <a:t>lamotrigine</a:t>
            </a:r>
            <a:r>
              <a:rPr lang="en-US" dirty="0"/>
              <a:t> should be halved if combined with valproate. It may take six to</a:t>
            </a:r>
          </a:p>
          <a:p>
            <a:r>
              <a:rPr lang="en-US" dirty="0"/>
              <a:t>eight weeks to increase the dose of </a:t>
            </a:r>
            <a:r>
              <a:rPr lang="en-US" dirty="0" err="1"/>
              <a:t>lamotrigine</a:t>
            </a:r>
            <a:r>
              <a:rPr lang="en-US" dirty="0"/>
              <a:t> to a therapeutic level because</a:t>
            </a:r>
          </a:p>
          <a:p>
            <a:r>
              <a:rPr lang="en-US" dirty="0"/>
              <a:t>of this slow titration schedule making it difficult to use in acute treatment</a:t>
            </a:r>
          </a:p>
          <a:p>
            <a:r>
              <a:rPr lang="en-US" dirty="0"/>
              <a:t>settings (e.g., inpatient care).</a:t>
            </a:r>
          </a:p>
          <a:p>
            <a:r>
              <a:rPr lang="en-US" dirty="0"/>
              <a:t>• Weight loss has been reported with </a:t>
            </a:r>
            <a:r>
              <a:rPr lang="en-US" dirty="0" err="1"/>
              <a:t>topiramate</a:t>
            </a:r>
            <a:r>
              <a:rPr lang="en-US" dirty="0"/>
              <a:t> when combined with an</a:t>
            </a:r>
          </a:p>
          <a:p>
            <a:r>
              <a:rPr lang="en-US" dirty="0"/>
              <a:t>SGA (e.g., to counterbalance the weight gain side effect of SGA mood</a:t>
            </a:r>
          </a:p>
          <a:p>
            <a:r>
              <a:rPr lang="en-US" dirty="0"/>
              <a:t>stabilizers); however, similar to the concerns with valproate, </a:t>
            </a:r>
            <a:r>
              <a:rPr lang="en-US" dirty="0" err="1"/>
              <a:t>topiramate</a:t>
            </a:r>
            <a:endParaRPr lang="en-US" dirty="0"/>
          </a:p>
          <a:p>
            <a:r>
              <a:rPr lang="en-US" dirty="0"/>
              <a:t>may cause significant cognitive difficulties. Please see below for adjunct</a:t>
            </a:r>
          </a:p>
          <a:p>
            <a:r>
              <a:rPr lang="en-US" dirty="0" err="1"/>
              <a:t>topiramate</a:t>
            </a:r>
            <a:r>
              <a:rPr lang="en-US" dirty="0"/>
              <a:t> use target weight gain or metabolic side effects.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281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common side effects of SGAs are listed in Table E.2.5, but clinical</a:t>
            </a:r>
          </a:p>
          <a:p>
            <a:r>
              <a:rPr lang="en-US" dirty="0"/>
              <a:t>experience suggests that there may be differences among them, such as on</a:t>
            </a:r>
          </a:p>
          <a:p>
            <a:r>
              <a:rPr lang="en-US" dirty="0"/>
              <a:t>extrapyramidal symptoms, </a:t>
            </a:r>
            <a:r>
              <a:rPr lang="en-US" dirty="0" err="1"/>
              <a:t>prolactinemia</a:t>
            </a:r>
            <a:r>
              <a:rPr lang="en-US" dirty="0"/>
              <a:t>, sedation, orthostatic hypotension/</a:t>
            </a:r>
          </a:p>
          <a:p>
            <a:r>
              <a:rPr lang="en-US" dirty="0"/>
              <a:t>dizziness, drowsiness/tiredness, and weight gain. However, these side effects</a:t>
            </a:r>
          </a:p>
          <a:p>
            <a:r>
              <a:rPr lang="en-US" dirty="0"/>
              <a:t>can be caused to a greater or lesser extent by any of the SGAs. The metabolic</a:t>
            </a:r>
          </a:p>
          <a:p>
            <a:r>
              <a:rPr lang="en-US" dirty="0"/>
              <a:t>effects (e.g., increased weight, glucose and lipids) of SGAs are of substantial</a:t>
            </a:r>
          </a:p>
          <a:p>
            <a:r>
              <a:rPr lang="en-US" dirty="0"/>
              <a:t>concern, especially when used in youth over extended periods of time.</a:t>
            </a:r>
          </a:p>
          <a:p>
            <a:r>
              <a:rPr lang="en-US" dirty="0"/>
              <a:t>Interested readers can refer to the </a:t>
            </a:r>
            <a:r>
              <a:rPr lang="en-US" dirty="0" err="1"/>
              <a:t>Correll</a:t>
            </a:r>
            <a:r>
              <a:rPr lang="en-US" dirty="0"/>
              <a:t> et </a:t>
            </a:r>
            <a:r>
              <a:rPr lang="en-US" dirty="0" err="1"/>
              <a:t>al’s</a:t>
            </a:r>
            <a:r>
              <a:rPr lang="en-US" dirty="0"/>
              <a:t> reviews that suggested greater</a:t>
            </a:r>
          </a:p>
          <a:p>
            <a:r>
              <a:rPr lang="en-US" dirty="0"/>
              <a:t>weight gain in youth relative to adults and in youth on an SGA and mood</a:t>
            </a:r>
          </a:p>
          <a:p>
            <a:r>
              <a:rPr lang="en-US" dirty="0"/>
              <a:t>stabilizer combination (</a:t>
            </a:r>
            <a:r>
              <a:rPr lang="en-US" dirty="0" err="1"/>
              <a:t>Correll</a:t>
            </a:r>
            <a:r>
              <a:rPr lang="en-US" dirty="0"/>
              <a:t> et al, 2010). It is recommended to (1) measure</a:t>
            </a:r>
          </a:p>
          <a:p>
            <a:r>
              <a:rPr lang="en-US" dirty="0"/>
              <a:t>the child’s body mass index and waist circumference (e.g., at baseline and at</a:t>
            </a:r>
          </a:p>
          <a:p>
            <a:r>
              <a:rPr lang="en-US" dirty="0"/>
              <a:t>weeks 4, 8, and 12) and (2) fasting plasma glucose and lipids (e.g., at baseline,</a:t>
            </a:r>
          </a:p>
          <a:p>
            <a:r>
              <a:rPr lang="en-US" dirty="0"/>
              <a:t>3 months and then annually and whenever clinical symptoms indicate) while</a:t>
            </a:r>
          </a:p>
          <a:p>
            <a:r>
              <a:rPr lang="en-US" dirty="0"/>
              <a:t>taking these medications (see Table E.2.6). Practical monitoring tables are</a:t>
            </a:r>
          </a:p>
          <a:p>
            <a:r>
              <a:rPr lang="en-US" dirty="0"/>
              <a:t>available at this website.</a:t>
            </a:r>
          </a:p>
          <a:p>
            <a:r>
              <a:rPr lang="en-US" dirty="0"/>
              <a:t>If a patient exhibits significant weight gain, a more thorough investigation</a:t>
            </a:r>
          </a:p>
          <a:p>
            <a:r>
              <a:rPr lang="en-US" dirty="0"/>
              <a:t>of metabolic status and a re-evaluation of the risk-benefit ratio of continuing</a:t>
            </a:r>
          </a:p>
          <a:p>
            <a:r>
              <a:rPr lang="en-US" dirty="0"/>
              <a:t>with the current SGA are indicated. As mentioned above, consultation with</a:t>
            </a:r>
          </a:p>
          <a:p>
            <a:r>
              <a:rPr lang="en-US" dirty="0"/>
              <a:t>a pediatrician and a nutritionist and referral to a weight management clinic is necessary before considering adjunct medications to reduce weight gain</a:t>
            </a:r>
          </a:p>
          <a:p>
            <a:r>
              <a:rPr lang="en-US" dirty="0"/>
              <a:t>or risk for metabolic syndrome; however, available data suggest that adjunct</a:t>
            </a:r>
          </a:p>
          <a:p>
            <a:r>
              <a:rPr lang="en-US" dirty="0" err="1"/>
              <a:t>topiramate</a:t>
            </a:r>
            <a:r>
              <a:rPr lang="en-US" dirty="0"/>
              <a:t> and metformin may be helpful in some adolescents (Morrison et</a:t>
            </a:r>
          </a:p>
          <a:p>
            <a:r>
              <a:rPr lang="en-US" dirty="0"/>
              <a:t>al, 2002; </a:t>
            </a:r>
            <a:r>
              <a:rPr lang="en-US" dirty="0" err="1"/>
              <a:t>Praharaj</a:t>
            </a:r>
            <a:r>
              <a:rPr lang="en-US" dirty="0"/>
              <a:t> et al, 2011). In addition, although infrequently, SGAs can</a:t>
            </a:r>
          </a:p>
          <a:p>
            <a:r>
              <a:rPr lang="en-US" dirty="0"/>
              <a:t>cause extrapyramidal symptoms, tardive dyskinesia and neuroleptic malignant</a:t>
            </a:r>
          </a:p>
          <a:p>
            <a:r>
              <a:rPr lang="en-US" dirty="0"/>
              <a:t>syndrome and the youth needs to be evaluated at baseline and routinely for</a:t>
            </a:r>
          </a:p>
          <a:p>
            <a:r>
              <a:rPr lang="en-US" dirty="0"/>
              <a:t>abnormal involuntary movements. Baseline EKG is not a routine test but</a:t>
            </a:r>
          </a:p>
          <a:p>
            <a:r>
              <a:rPr lang="en-US" dirty="0"/>
              <a:t>may be necessary to rule out cardiac problems including </a:t>
            </a:r>
            <a:r>
              <a:rPr lang="en-US" dirty="0" err="1"/>
              <a:t>QTc</a:t>
            </a:r>
            <a:r>
              <a:rPr lang="en-US" dirty="0"/>
              <a:t> prolongation if</a:t>
            </a:r>
          </a:p>
          <a:p>
            <a:r>
              <a:rPr lang="en-US" dirty="0"/>
              <a:t>there is history of cardiac problems in the child or family or if </a:t>
            </a:r>
            <a:r>
              <a:rPr lang="en-US" dirty="0" err="1"/>
              <a:t>ziprasidone</a:t>
            </a:r>
            <a:r>
              <a:rPr lang="en-US" dirty="0"/>
              <a:t> or</a:t>
            </a:r>
          </a:p>
          <a:p>
            <a:r>
              <a:rPr lang="en-US" dirty="0"/>
              <a:t>concomitant stimulant use is considered.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281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• Antidepressants. Selective serotonin reuptake inhibitors (SSRIs) may be</a:t>
            </a:r>
          </a:p>
          <a:p>
            <a:r>
              <a:rPr lang="en-US" dirty="0"/>
              <a:t>helpful for the treatment of bipolar depression, but some may experience a</a:t>
            </a:r>
          </a:p>
          <a:p>
            <a:r>
              <a:rPr lang="en-US" dirty="0"/>
              <a:t>manic switch. SSRIs or other antidepressants can trigger mania, hypomania,</a:t>
            </a:r>
          </a:p>
          <a:p>
            <a:r>
              <a:rPr lang="en-US" dirty="0"/>
              <a:t>mixed episodes or rapid cycling, particularly when used without a</a:t>
            </a:r>
          </a:p>
          <a:p>
            <a:r>
              <a:rPr lang="en-US" dirty="0"/>
              <a:t>concomitant mood stabilizer. Families and youth should be informed about</a:t>
            </a:r>
          </a:p>
          <a:p>
            <a:r>
              <a:rPr lang="en-US" dirty="0"/>
              <a:t>risks versus benefits of using antidepressants (including increased risk for</a:t>
            </a:r>
          </a:p>
          <a:p>
            <a:r>
              <a:rPr lang="en-US" dirty="0"/>
              <a:t>suicide with antidepressants). Additionally, close attention should be paid to</a:t>
            </a:r>
          </a:p>
          <a:p>
            <a:r>
              <a:rPr lang="en-US" dirty="0"/>
              <a:t>a possible increase or onset of agitation and serotonin syndrome (especially</a:t>
            </a:r>
          </a:p>
          <a:p>
            <a:r>
              <a:rPr lang="en-US" dirty="0"/>
              <a:t>when combined with lithium). A safety plan, which would include how to</a:t>
            </a:r>
          </a:p>
          <a:p>
            <a:r>
              <a:rPr lang="en-US" dirty="0"/>
              <a:t>manage these risks, should be discussed with the youth and the family and, if</a:t>
            </a:r>
          </a:p>
          <a:p>
            <a:r>
              <a:rPr lang="en-US" dirty="0"/>
              <a:t>indicated, the SSRI or other antidepressant should be started in small doses,</a:t>
            </a:r>
          </a:p>
          <a:p>
            <a:r>
              <a:rPr lang="en-US" dirty="0"/>
              <a:t>after stabilization of manic or hypomanic symptoms with mood stabilizers</a:t>
            </a:r>
          </a:p>
          <a:p>
            <a:r>
              <a:rPr lang="en-US" dirty="0"/>
              <a:t>(</a:t>
            </a:r>
            <a:r>
              <a:rPr lang="en-US" dirty="0" err="1"/>
              <a:t>Birmaher</a:t>
            </a:r>
            <a:r>
              <a:rPr lang="en-US" dirty="0"/>
              <a:t> &amp; </a:t>
            </a:r>
            <a:r>
              <a:rPr lang="en-US" dirty="0" err="1"/>
              <a:t>Axelson</a:t>
            </a:r>
            <a:r>
              <a:rPr lang="en-US" dirty="0"/>
              <a:t>, 2005).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2812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Supportive psychotherapy is necessary for all youth with BD and their</a:t>
            </a:r>
          </a:p>
          <a:p>
            <a:r>
              <a:rPr lang="en-US" dirty="0"/>
              <a:t>families. Specific psychosocial treatments have also been developed to help</a:t>
            </a:r>
          </a:p>
          <a:p>
            <a:r>
              <a:rPr lang="en-US" dirty="0"/>
              <a:t>with </a:t>
            </a:r>
            <a:r>
              <a:rPr lang="en-US" dirty="0" err="1"/>
              <a:t>psychoeducation</a:t>
            </a:r>
            <a:r>
              <a:rPr lang="en-US" dirty="0"/>
              <a:t>, manage acute manic and depressive symptoms, improve</a:t>
            </a:r>
          </a:p>
          <a:p>
            <a:r>
              <a:rPr lang="en-US" dirty="0"/>
              <a:t>coping skills and adherence to treatment, and manage comorbid conditions. In</a:t>
            </a:r>
          </a:p>
          <a:p>
            <a:r>
              <a:rPr lang="en-US" dirty="0"/>
              <a:t>addition, this may help to prevent recurrences (see section on continuation and</a:t>
            </a:r>
          </a:p>
          <a:p>
            <a:r>
              <a:rPr lang="en-US" dirty="0"/>
              <a:t>maintenance treatment below). Parents should be engaged in their child’s therapy</a:t>
            </a:r>
          </a:p>
          <a:p>
            <a:r>
              <a:rPr lang="en-US" dirty="0"/>
              <a:t>and, if necessary, referred for treatment themselves (</a:t>
            </a:r>
            <a:r>
              <a:rPr lang="en-US" dirty="0" err="1"/>
              <a:t>Birmaher</a:t>
            </a:r>
            <a:r>
              <a:rPr lang="en-US" dirty="0"/>
              <a:t> and </a:t>
            </a:r>
            <a:r>
              <a:rPr lang="en-US" dirty="0" err="1"/>
              <a:t>Axelson</a:t>
            </a:r>
            <a:r>
              <a:rPr lang="en-US" dirty="0"/>
              <a:t>, 2005).</a:t>
            </a:r>
          </a:p>
          <a:p>
            <a:r>
              <a:rPr lang="en-US" dirty="0"/>
              <a:t>Psychosocial treatments, which have been found efficacious in the management of</a:t>
            </a:r>
          </a:p>
          <a:p>
            <a:r>
              <a:rPr lang="en-US" dirty="0"/>
              <a:t>comorbid conditions such as oppositional behaviors, substance abuse, and anxiety</a:t>
            </a:r>
          </a:p>
          <a:p>
            <a:r>
              <a:rPr lang="en-US" dirty="0"/>
              <a:t>disorder, are indicated before initiating pharmacotherapy for these comorbid</a:t>
            </a:r>
          </a:p>
          <a:p>
            <a:r>
              <a:rPr lang="en-US" dirty="0"/>
              <a:t>conditions.</a:t>
            </a:r>
          </a:p>
          <a:p>
            <a:r>
              <a:rPr lang="en-US" dirty="0"/>
              <a:t>Thus far, there are five lines of overlapping psychosocial therapies for</a:t>
            </a:r>
          </a:p>
          <a:p>
            <a:r>
              <a:rPr lang="en-US" dirty="0"/>
              <a:t>BD youth and their families, designed to fit specific age groups and methods of</a:t>
            </a:r>
          </a:p>
          <a:p>
            <a:r>
              <a:rPr lang="en-US" dirty="0"/>
              <a:t>intervention: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2812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• Child and Family Focused Cognitive Behavior Therapy (CFF-CBT) was</a:t>
            </a:r>
          </a:p>
          <a:p>
            <a:r>
              <a:rPr lang="en-US" dirty="0"/>
              <a:t>specifically designed for 8-18 year olds with BD (West et al, 2007). In</a:t>
            </a:r>
          </a:p>
          <a:p>
            <a:r>
              <a:rPr lang="en-US" dirty="0"/>
              <a:t>addition to focusing on the identified child, CFF-CBT includes intensive</a:t>
            </a:r>
          </a:p>
          <a:p>
            <a:r>
              <a:rPr lang="en-US" dirty="0"/>
              <a:t>work with parents to support them in developing an effective parenting</a:t>
            </a:r>
          </a:p>
          <a:p>
            <a:r>
              <a:rPr lang="en-US" dirty="0"/>
              <a:t>style and to meet their own therapeutic needs. It integrates the principles of</a:t>
            </a:r>
          </a:p>
          <a:p>
            <a:r>
              <a:rPr lang="en-US" dirty="0"/>
              <a:t>reward-based CBT with interpersonal psychotherapy, with an emphasis on</a:t>
            </a:r>
          </a:p>
          <a:p>
            <a:r>
              <a:rPr lang="en-US" dirty="0"/>
              <a:t>empathic validation. CFF-CBT consists of 12, 60-minute sessions that are delivered weekly over 3 months. The intervention is designed to be employed</a:t>
            </a:r>
          </a:p>
          <a:p>
            <a:r>
              <a:rPr lang="en-US" dirty="0"/>
              <a:t>across multiple domains – individual, family, peers and school – to address</a:t>
            </a:r>
          </a:p>
          <a:p>
            <a:r>
              <a:rPr lang="en-US" dirty="0"/>
              <a:t>the impact of BD on the child’s psychosocial context. The key components of</a:t>
            </a:r>
          </a:p>
          <a:p>
            <a:r>
              <a:rPr lang="en-US" dirty="0"/>
              <a:t>CFF-CBT are conceptualized by the acronym RAINBOW:</a:t>
            </a:r>
          </a:p>
          <a:p>
            <a:r>
              <a:rPr lang="en-US" dirty="0"/>
              <a:t>• Routine</a:t>
            </a:r>
          </a:p>
          <a:p>
            <a:r>
              <a:rPr lang="en-US" dirty="0"/>
              <a:t>• Affect regulation</a:t>
            </a:r>
          </a:p>
          <a:p>
            <a:r>
              <a:rPr lang="en-US" dirty="0"/>
              <a:t>• I can do it</a:t>
            </a:r>
          </a:p>
          <a:p>
            <a:r>
              <a:rPr lang="en-US" dirty="0"/>
              <a:t>• No negative thoughts and live in the now</a:t>
            </a:r>
          </a:p>
          <a:p>
            <a:r>
              <a:rPr lang="en-US" dirty="0"/>
              <a:t>• Be a good friend/balanced lifestyle for parent</a:t>
            </a:r>
          </a:p>
          <a:p>
            <a:r>
              <a:rPr lang="en-US" dirty="0"/>
              <a:t>• Oh−how can we solve this problem, and</a:t>
            </a:r>
          </a:p>
          <a:p>
            <a:r>
              <a:rPr lang="en-US" dirty="0"/>
              <a:t>• Ways to get support.</a:t>
            </a:r>
          </a:p>
          <a:p>
            <a:r>
              <a:rPr lang="en-US" dirty="0"/>
              <a:t>• </a:t>
            </a:r>
            <a:r>
              <a:rPr lang="en-US" dirty="0" err="1"/>
              <a:t>Fristad</a:t>
            </a:r>
            <a:r>
              <a:rPr lang="en-US" dirty="0"/>
              <a:t> (2006) has developed Multi-family </a:t>
            </a:r>
            <a:r>
              <a:rPr lang="en-US" dirty="0" err="1"/>
              <a:t>Psychoeducation</a:t>
            </a:r>
            <a:r>
              <a:rPr lang="en-US" dirty="0"/>
              <a:t> Groups (MFPG)</a:t>
            </a:r>
          </a:p>
          <a:p>
            <a:r>
              <a:rPr lang="en-US" dirty="0"/>
              <a:t>and Individual Family </a:t>
            </a:r>
            <a:r>
              <a:rPr lang="en-US" dirty="0" err="1"/>
              <a:t>Psychoeducation</a:t>
            </a:r>
            <a:r>
              <a:rPr lang="en-US" dirty="0"/>
              <a:t> (IFP) as adjunctive treatments for</a:t>
            </a:r>
          </a:p>
          <a:p>
            <a:r>
              <a:rPr lang="en-US" dirty="0"/>
              <a:t>bipolar and depressive spectrum youth. This method has a heavy emphasis on</a:t>
            </a:r>
          </a:p>
          <a:p>
            <a:r>
              <a:rPr lang="en-US" dirty="0" err="1"/>
              <a:t>psychoeducation</a:t>
            </a:r>
            <a:r>
              <a:rPr lang="en-US" dirty="0"/>
              <a:t> around the role of medications and coping strategies. The</a:t>
            </a:r>
          </a:p>
          <a:p>
            <a:r>
              <a:rPr lang="en-US" dirty="0"/>
              <a:t>goals are to increase knowledge and understanding of BD and its treatment,</a:t>
            </a:r>
          </a:p>
          <a:p>
            <a:r>
              <a:rPr lang="en-US" dirty="0"/>
              <a:t>improve management of its symptoms and associated conditions, improve</a:t>
            </a:r>
          </a:p>
          <a:p>
            <a:r>
              <a:rPr lang="en-US" dirty="0"/>
              <a:t>communication and problem-solving skills, and increase the child and</a:t>
            </a:r>
          </a:p>
          <a:p>
            <a:r>
              <a:rPr lang="en-US" dirty="0"/>
              <a:t>family’s sense of support in dealing with BD. The current IFP treatment</a:t>
            </a:r>
          </a:p>
          <a:p>
            <a:r>
              <a:rPr lang="en-US" dirty="0"/>
              <a:t>protocol consists of 24, 50-minute individual sessions, 20 of which are</a:t>
            </a:r>
          </a:p>
          <a:p>
            <a:r>
              <a:rPr lang="en-US" dirty="0"/>
              <a:t>manual-driven and four are to be used for crisis management or additional</a:t>
            </a:r>
          </a:p>
          <a:p>
            <a:r>
              <a:rPr lang="en-US" dirty="0"/>
              <a:t>practice (</a:t>
            </a:r>
            <a:r>
              <a:rPr lang="en-US" dirty="0" err="1"/>
              <a:t>Fristad</a:t>
            </a:r>
            <a:r>
              <a:rPr lang="en-US" dirty="0"/>
              <a:t>, 2006).</a:t>
            </a:r>
          </a:p>
          <a:p>
            <a:r>
              <a:rPr lang="en-US" dirty="0"/>
              <a:t>• </a:t>
            </a:r>
            <a:r>
              <a:rPr lang="en-US" dirty="0" err="1"/>
              <a:t>Miklowitz</a:t>
            </a:r>
            <a:r>
              <a:rPr lang="en-US" dirty="0"/>
              <a:t> et al (2011) developed a </a:t>
            </a:r>
            <a:r>
              <a:rPr lang="en-US" dirty="0" err="1"/>
              <a:t>manualized</a:t>
            </a:r>
            <a:r>
              <a:rPr lang="en-US" dirty="0"/>
              <a:t> version of Family Focused</a:t>
            </a:r>
          </a:p>
          <a:p>
            <a:r>
              <a:rPr lang="en-US" dirty="0"/>
              <a:t>Therapy (FFT) specifically for adolescents with BD (FFT-A) that has the</a:t>
            </a:r>
          </a:p>
          <a:p>
            <a:r>
              <a:rPr lang="en-US" dirty="0"/>
              <a:t>primary goal of reducing symptoms through increased awareness of how to</a:t>
            </a:r>
          </a:p>
          <a:p>
            <a:r>
              <a:rPr lang="en-US" dirty="0"/>
              <a:t>cope with the disorder, decreasing levels of familial expressed emotion, and</a:t>
            </a:r>
          </a:p>
          <a:p>
            <a:r>
              <a:rPr lang="en-US" dirty="0"/>
              <a:t>improving family problem-solving and communication skills. FFT-A reduces</a:t>
            </a:r>
          </a:p>
          <a:p>
            <a:r>
              <a:rPr lang="en-US" dirty="0"/>
              <a:t>the symptoms of BD through three treatment components: </a:t>
            </a:r>
            <a:r>
              <a:rPr lang="en-US" dirty="0" err="1"/>
              <a:t>psychoeducation</a:t>
            </a:r>
            <a:r>
              <a:rPr lang="en-US" dirty="0"/>
              <a:t>,</a:t>
            </a:r>
          </a:p>
          <a:p>
            <a:r>
              <a:rPr lang="en-US" dirty="0"/>
              <a:t>communication enhancement training, and problem-solving skills training.</a:t>
            </a:r>
          </a:p>
          <a:p>
            <a:r>
              <a:rPr lang="en-US" dirty="0"/>
              <a:t>In a 2-year randomized control trial, compared to an enhanced treatment</a:t>
            </a:r>
          </a:p>
          <a:p>
            <a:r>
              <a:rPr lang="en-US" dirty="0"/>
              <a:t>group, adolescents who received FFT-A had shorter times to recovery</a:t>
            </a:r>
          </a:p>
          <a:p>
            <a:r>
              <a:rPr lang="en-US" dirty="0"/>
              <a:t>from depression, spent less time in depressive episodes, and reported lower</a:t>
            </a:r>
          </a:p>
          <a:p>
            <a:r>
              <a:rPr lang="en-US" dirty="0"/>
              <a:t>depression scores over the study period (</a:t>
            </a:r>
            <a:r>
              <a:rPr lang="en-US" dirty="0" err="1"/>
              <a:t>Miklowitz</a:t>
            </a:r>
            <a:r>
              <a:rPr lang="en-US" dirty="0"/>
              <a:t> et al., 2011).</a:t>
            </a:r>
          </a:p>
          <a:p>
            <a:r>
              <a:rPr lang="en-US" dirty="0"/>
              <a:t>• Goldstein et al (2007) adapted Dialectical Behavior Therapy (DBT) for the</a:t>
            </a:r>
          </a:p>
          <a:p>
            <a:r>
              <a:rPr lang="en-US" dirty="0"/>
              <a:t>treatment of adolescents. DBT is a psychotherapy initially designed for</a:t>
            </a:r>
          </a:p>
          <a:p>
            <a:r>
              <a:rPr lang="en-US" dirty="0"/>
              <a:t>adults with borderline personality disorder focusing on mindfulness, distress</a:t>
            </a:r>
          </a:p>
          <a:p>
            <a:r>
              <a:rPr lang="en-US" dirty="0"/>
              <a:t>tolerance, emotion regulation, and interpersonal effectiveness. The adapted</a:t>
            </a:r>
          </a:p>
          <a:p>
            <a:r>
              <a:rPr lang="en-US" dirty="0"/>
              <a:t>intervention consists of six months of weekly 60-minute psychotherapy</a:t>
            </a:r>
          </a:p>
          <a:p>
            <a:r>
              <a:rPr lang="en-US" dirty="0"/>
              <a:t>sessions followed by another six months of bimonthly sessions. A one-year</a:t>
            </a:r>
          </a:p>
          <a:p>
            <a:r>
              <a:rPr lang="en-US" dirty="0"/>
              <a:t>open study in youth with BD suggests decreased </a:t>
            </a:r>
            <a:r>
              <a:rPr lang="en-US" dirty="0" err="1"/>
              <a:t>suicidality</a:t>
            </a:r>
            <a:r>
              <a:rPr lang="en-US" dirty="0"/>
              <a:t>, non-suicidal </a:t>
            </a:r>
            <a:r>
              <a:rPr lang="en-US" dirty="0" err="1"/>
              <a:t>selfinjury</a:t>
            </a:r>
            <a:r>
              <a:rPr lang="en-US" dirty="0"/>
              <a:t>,</a:t>
            </a:r>
          </a:p>
          <a:p>
            <a:r>
              <a:rPr lang="en-US" dirty="0"/>
              <a:t>emotional </a:t>
            </a:r>
            <a:r>
              <a:rPr lang="en-US" dirty="0" err="1"/>
              <a:t>dysregulation</a:t>
            </a:r>
            <a:r>
              <a:rPr lang="en-US" dirty="0"/>
              <a:t>, and depression symptoms after DBT.</a:t>
            </a:r>
          </a:p>
          <a:p>
            <a:r>
              <a:rPr lang="en-US" dirty="0"/>
              <a:t>• </a:t>
            </a:r>
            <a:r>
              <a:rPr lang="en-US" dirty="0" err="1"/>
              <a:t>Hlastala</a:t>
            </a:r>
            <a:r>
              <a:rPr lang="en-US" dirty="0"/>
              <a:t> et al (2010) adapted Interpersonal and Social Rhythm Therapy (IPSRT)</a:t>
            </a:r>
          </a:p>
          <a:p>
            <a:r>
              <a:rPr lang="en-US" dirty="0"/>
              <a:t>for adolescents with BD. They suggested that psychosocial stressors precipitate</a:t>
            </a:r>
          </a:p>
          <a:p>
            <a:r>
              <a:rPr lang="en-US" dirty="0"/>
              <a:t>or exacerbate bipolar episodes through their ability to disrupt social and sleep</a:t>
            </a:r>
          </a:p>
          <a:p>
            <a:r>
              <a:rPr lang="en-US" dirty="0"/>
              <a:t>routines. The emphasis of IPSRT is on addressing interpersonal functioning</a:t>
            </a:r>
          </a:p>
          <a:p>
            <a:r>
              <a:rPr lang="en-US" dirty="0"/>
              <a:t>deficits and managing affective symptoms to reduce their negative influence on psychosocial functioning. A pilot study consisted of 16 to 18 sessions over</a:t>
            </a:r>
          </a:p>
          <a:p>
            <a:r>
              <a:rPr lang="en-US" dirty="0"/>
              <a:t>20 weeks and reported significant improvements in manic, depressive, and</a:t>
            </a:r>
          </a:p>
          <a:p>
            <a:r>
              <a:rPr lang="en-US" dirty="0"/>
              <a:t>general psychiatric symptoms.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2812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Child and Family Focused Cognitive Behavior Therapy (CFF-CBT) was</a:t>
            </a:r>
          </a:p>
          <a:p>
            <a:r>
              <a:rPr lang="en-US" dirty="0"/>
              <a:t>specifically designed for 8-18 year olds with BD (West et al, 2007). In</a:t>
            </a:r>
          </a:p>
          <a:p>
            <a:r>
              <a:rPr lang="en-US" dirty="0"/>
              <a:t>addition to focusing on the identified child, CFF-CBT includes intensive</a:t>
            </a:r>
          </a:p>
          <a:p>
            <a:r>
              <a:rPr lang="en-US" dirty="0"/>
              <a:t>work with parents to support them in developing an effective parenting</a:t>
            </a:r>
          </a:p>
          <a:p>
            <a:r>
              <a:rPr lang="en-US" dirty="0"/>
              <a:t>style and to meet their own therapeutic needs. It integrates the principles of</a:t>
            </a:r>
          </a:p>
          <a:p>
            <a:r>
              <a:rPr lang="en-US" dirty="0"/>
              <a:t>reward-based CBT with interpersonal psychotherapy, with an emphasis on</a:t>
            </a:r>
          </a:p>
          <a:p>
            <a:r>
              <a:rPr lang="en-US" dirty="0"/>
              <a:t>empathic validation. CFF-CBT consists of 12, 60-minute sessions that are delivered weekly over 3 months. The intervention is designed to be employed</a:t>
            </a:r>
          </a:p>
          <a:p>
            <a:r>
              <a:rPr lang="en-US" dirty="0"/>
              <a:t>across multiple domains – individual, family, peers and school – to address</a:t>
            </a:r>
          </a:p>
          <a:p>
            <a:r>
              <a:rPr lang="en-US" dirty="0"/>
              <a:t>the impact of BD on the child’s psychosocial context. The key components of</a:t>
            </a:r>
          </a:p>
          <a:p>
            <a:r>
              <a:rPr lang="en-US" dirty="0"/>
              <a:t>CFF-CBT are conceptualized by the acronym RAINBOW:</a:t>
            </a:r>
          </a:p>
          <a:p>
            <a:r>
              <a:rPr lang="en-US" dirty="0"/>
              <a:t>• Routine</a:t>
            </a:r>
          </a:p>
          <a:p>
            <a:r>
              <a:rPr lang="en-US" dirty="0"/>
              <a:t>• Affect regulation</a:t>
            </a:r>
          </a:p>
          <a:p>
            <a:r>
              <a:rPr lang="en-US" dirty="0"/>
              <a:t>• I can do it</a:t>
            </a:r>
          </a:p>
          <a:p>
            <a:r>
              <a:rPr lang="en-US" dirty="0"/>
              <a:t>• No negative thoughts and live in the now</a:t>
            </a:r>
          </a:p>
          <a:p>
            <a:r>
              <a:rPr lang="en-US" dirty="0"/>
              <a:t>• Be a good friend/balanced lifestyle for parent</a:t>
            </a:r>
          </a:p>
          <a:p>
            <a:r>
              <a:rPr lang="en-US" dirty="0"/>
              <a:t>• Oh−how can we solve this problem, and</a:t>
            </a:r>
          </a:p>
          <a:p>
            <a:r>
              <a:rPr lang="en-US" dirty="0"/>
              <a:t>• Ways to get support.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28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2812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Many professionals do not have access to non-English scientific literature</a:t>
            </a:r>
          </a:p>
          <a:p>
            <a:r>
              <a:rPr lang="en-US" dirty="0"/>
              <a:t>and we largely don’t know how BD in youth is diagnosed and treated around the</a:t>
            </a:r>
          </a:p>
          <a:p>
            <a:r>
              <a:rPr lang="en-US" dirty="0"/>
              <a:t>world (</a:t>
            </a:r>
            <a:r>
              <a:rPr lang="en-US" dirty="0" err="1"/>
              <a:t>Diler</a:t>
            </a:r>
            <a:r>
              <a:rPr lang="en-US" dirty="0"/>
              <a:t>, 2007). Historically, several factors have made the accurate diagnosis</a:t>
            </a:r>
          </a:p>
          <a:p>
            <a:r>
              <a:rPr lang="en-US" dirty="0"/>
              <a:t>of bipolar disorder in childhood difficult, including lack of awareness, diagnostic</a:t>
            </a:r>
          </a:p>
          <a:p>
            <a:r>
              <a:rPr lang="en-US" dirty="0"/>
              <a:t>confusion, clinical bias against the diagnosis of mania in children, a low base rate of</a:t>
            </a:r>
          </a:p>
          <a:p>
            <a:r>
              <a:rPr lang="en-US" dirty="0"/>
              <a:t>the disorder, symptom overlap between BD and other more prevalent </a:t>
            </a:r>
            <a:r>
              <a:rPr lang="en-US" dirty="0" err="1"/>
              <a:t>childhoodonset</a:t>
            </a:r>
            <a:endParaRPr lang="en-US" dirty="0"/>
          </a:p>
          <a:p>
            <a:r>
              <a:rPr lang="en-US" dirty="0"/>
              <a:t>psychiatric disorders, developmental constraints, and variability in clinical</a:t>
            </a:r>
          </a:p>
          <a:p>
            <a:r>
              <a:rPr lang="en-US" dirty="0"/>
              <a:t>presentation. Stigma is still a big problem for mental disorders and BD is not an</a:t>
            </a:r>
          </a:p>
          <a:p>
            <a:r>
              <a:rPr lang="en-US" dirty="0"/>
              <a:t>exception. Many clinicians around the world still remain skeptical about persistent</a:t>
            </a:r>
          </a:p>
          <a:p>
            <a:r>
              <a:rPr lang="en-US" dirty="0"/>
              <a:t>non-episodic manic symptoms, ultra-rapid mood cycling, and BD diagnosis in</a:t>
            </a:r>
          </a:p>
          <a:p>
            <a:r>
              <a:rPr lang="en-US" dirty="0"/>
              <a:t>preschool children (</a:t>
            </a:r>
            <a:r>
              <a:rPr lang="en-US" dirty="0" err="1"/>
              <a:t>Diler</a:t>
            </a:r>
            <a:r>
              <a:rPr lang="en-US" dirty="0"/>
              <a:t>, 2007). However, a recent meta-analysis of international</a:t>
            </a:r>
          </a:p>
          <a:p>
            <a:r>
              <a:rPr lang="en-US" dirty="0"/>
              <a:t>epidemiological studies suggest that rates of BD in youth are similar in US and</a:t>
            </a:r>
          </a:p>
          <a:p>
            <a:r>
              <a:rPr lang="en-US" dirty="0"/>
              <a:t>non-US studies (Van Meter et al, 2011).</a:t>
            </a:r>
          </a:p>
          <a:p>
            <a:r>
              <a:rPr lang="en-US" dirty="0"/>
              <a:t>Only a few countries around the world have formal training in child</a:t>
            </a:r>
          </a:p>
          <a:p>
            <a:r>
              <a:rPr lang="en-US" dirty="0"/>
              <a:t>psychiatry and these countries, including the US, have a shortage of child</a:t>
            </a:r>
          </a:p>
          <a:p>
            <a:r>
              <a:rPr lang="en-US" dirty="0"/>
              <a:t>psychiatrists (e.g., there are around 150 doctors trained in child psychology and</a:t>
            </a:r>
          </a:p>
          <a:p>
            <a:r>
              <a:rPr lang="en-US" dirty="0"/>
              <a:t>psychiatry in China and 100 in Japan as of 2007). In addition, other mental health</a:t>
            </a:r>
          </a:p>
          <a:p>
            <a:r>
              <a:rPr lang="en-US" dirty="0"/>
              <a:t>professionals such social workers, nurses, and case workers are lacking in many</a:t>
            </a:r>
          </a:p>
          <a:p>
            <a:r>
              <a:rPr lang="en-US" dirty="0"/>
              <a:t>countries (</a:t>
            </a:r>
            <a:r>
              <a:rPr lang="en-US" dirty="0" err="1"/>
              <a:t>Diler</a:t>
            </a:r>
            <a:r>
              <a:rPr lang="en-US" dirty="0"/>
              <a:t>, 2007).</a:t>
            </a:r>
          </a:p>
          <a:p>
            <a:r>
              <a:rPr lang="en-US" dirty="0"/>
              <a:t>The use of different classification systems may have clinical implications also.</a:t>
            </a:r>
          </a:p>
          <a:p>
            <a:r>
              <a:rPr lang="en-US" dirty="0"/>
              <a:t>Clinicians that prefer using the ICD tend to give one diagnosis whereas multiple</a:t>
            </a:r>
          </a:p>
          <a:p>
            <a:r>
              <a:rPr lang="en-US" dirty="0"/>
              <a:t>comorbid diagnosis, especially in youth with BD, is almost the rule when using</a:t>
            </a:r>
          </a:p>
          <a:p>
            <a:r>
              <a:rPr lang="en-US" dirty="0"/>
              <a:t>the DSM. Despite few exceptions (e.g., the Chinese Classification of Psychiatric</a:t>
            </a:r>
          </a:p>
          <a:p>
            <a:r>
              <a:rPr lang="en-US" dirty="0"/>
              <a:t>Disorders), most clinicians and researchers around the world use the DSM not the</a:t>
            </a:r>
          </a:p>
          <a:p>
            <a:r>
              <a:rPr lang="en-US" dirty="0"/>
              <a:t>ICD classification system when making BD diagnosis in children, but we still don’t</a:t>
            </a:r>
          </a:p>
          <a:p>
            <a:r>
              <a:rPr lang="en-US" dirty="0"/>
              <a:t>know if the expression of some manic symptoms is different or if some symptoms</a:t>
            </a:r>
          </a:p>
          <a:p>
            <a:r>
              <a:rPr lang="en-US" dirty="0"/>
              <a:t>are presented more or less often in some cultures (</a:t>
            </a:r>
            <a:r>
              <a:rPr lang="en-US" dirty="0" err="1"/>
              <a:t>Diler</a:t>
            </a:r>
            <a:r>
              <a:rPr lang="en-US" dirty="0"/>
              <a:t>, 2007).</a:t>
            </a:r>
          </a:p>
          <a:p>
            <a:r>
              <a:rPr lang="en-US" dirty="0"/>
              <a:t>There are case reports or studies of BD in youth around the world dating back</a:t>
            </a:r>
          </a:p>
          <a:p>
            <a:r>
              <a:rPr lang="en-US" dirty="0"/>
              <a:t>to the 1900s. Case series of adolescent onset BD appeared in the local psychiatric</a:t>
            </a:r>
          </a:p>
          <a:p>
            <a:r>
              <a:rPr lang="en-US" dirty="0"/>
              <a:t>literature more than 100 years ago in China. Also, in the 1950s, several case reports of children and adolescents with BD appeared in the Japanese literature, including</a:t>
            </a:r>
          </a:p>
          <a:p>
            <a:r>
              <a:rPr lang="en-US" dirty="0"/>
              <a:t>a 10-year old child who received ECT for depression and mania (</a:t>
            </a:r>
            <a:r>
              <a:rPr lang="en-US" dirty="0" err="1"/>
              <a:t>Diler</a:t>
            </a:r>
            <a:r>
              <a:rPr lang="en-US" dirty="0"/>
              <a:t>, 2007).</a:t>
            </a:r>
          </a:p>
          <a:p>
            <a:r>
              <a:rPr lang="en-US" dirty="0"/>
              <a:t>However, in many countries, research in BD followed the influx of this diagnosis</a:t>
            </a:r>
          </a:p>
          <a:p>
            <a:r>
              <a:rPr lang="en-US" dirty="0"/>
              <a:t>in the US. These studies were initially case reports, but publications now include</a:t>
            </a:r>
          </a:p>
          <a:p>
            <a:r>
              <a:rPr lang="en-US" dirty="0"/>
              <a:t>epidemiologic surveys (Van Meter et al., 2011) (see also </a:t>
            </a:r>
            <a:r>
              <a:rPr lang="en-US" dirty="0" err="1"/>
              <a:t>Aditya</a:t>
            </a:r>
            <a:r>
              <a:rPr lang="en-US" dirty="0"/>
              <a:t> Sharma’s map),</a:t>
            </a:r>
          </a:p>
          <a:p>
            <a:r>
              <a:rPr lang="en-US" dirty="0"/>
              <a:t>high-risk offspring studies, and biological (e.g., genetic, neuroimaging) studies that</a:t>
            </a:r>
          </a:p>
          <a:p>
            <a:r>
              <a:rPr lang="en-US" dirty="0"/>
              <a:t>report findings similar to those in the US (</a:t>
            </a:r>
            <a:r>
              <a:rPr lang="en-US" dirty="0" err="1"/>
              <a:t>Diler</a:t>
            </a:r>
            <a:r>
              <a:rPr lang="en-US" dirty="0"/>
              <a:t>, 2007). However, in contrast to</a:t>
            </a:r>
          </a:p>
          <a:p>
            <a:r>
              <a:rPr lang="en-US" dirty="0"/>
              <a:t>US studies, researchers in India were able to study young people with BD who had</a:t>
            </a:r>
          </a:p>
          <a:p>
            <a:r>
              <a:rPr lang="en-US" dirty="0"/>
              <a:t>never been on medication and they usually have relatively lower rates of ADHD</a:t>
            </a:r>
          </a:p>
          <a:p>
            <a:r>
              <a:rPr lang="en-US" dirty="0"/>
              <a:t>comorbidity. Similar to the US, the course of BD is </a:t>
            </a:r>
            <a:r>
              <a:rPr lang="en-US" dirty="0" err="1"/>
              <a:t>characterised</a:t>
            </a:r>
            <a:r>
              <a:rPr lang="en-US" dirty="0"/>
              <a:t> by high rates of</a:t>
            </a:r>
          </a:p>
          <a:p>
            <a:r>
              <a:rPr lang="en-US" dirty="0"/>
              <a:t>recovery followed by relapses (</a:t>
            </a:r>
            <a:r>
              <a:rPr lang="en-US" dirty="0" err="1"/>
              <a:t>Diler</a:t>
            </a:r>
            <a:r>
              <a:rPr lang="en-US" dirty="0"/>
              <a:t>, 2007).</a:t>
            </a:r>
          </a:p>
          <a:p>
            <a:r>
              <a:rPr lang="en-US" dirty="0"/>
              <a:t>Some countries report non-traditional treatment approaches for youth with</a:t>
            </a:r>
          </a:p>
          <a:p>
            <a:r>
              <a:rPr lang="en-US" dirty="0"/>
              <a:t>BD. For example, the first step in the treatment of youth with mood disorder</a:t>
            </a:r>
          </a:p>
          <a:p>
            <a:r>
              <a:rPr lang="en-US" dirty="0"/>
              <a:t>(or BD) in China is normalizing the child's social environment, regulating the</a:t>
            </a:r>
          </a:p>
          <a:p>
            <a:r>
              <a:rPr lang="en-US" dirty="0"/>
              <a:t>balance between active exercise/playing and mental stimulation (e.g., reducing</a:t>
            </a:r>
          </a:p>
          <a:p>
            <a:r>
              <a:rPr lang="en-US" dirty="0"/>
              <a:t>the overstimulation from TV, movies, and video games), providing freshly</a:t>
            </a:r>
          </a:p>
          <a:p>
            <a:r>
              <a:rPr lang="en-US" dirty="0"/>
              <a:t>prepared food (limiting the intake of sugar, dairy, cymene salicylic food and food</a:t>
            </a:r>
          </a:p>
          <a:p>
            <a:r>
              <a:rPr lang="en-US" dirty="0"/>
              <a:t>preservatives) and supplements of zinc and iron. Some clinics in China may use</a:t>
            </a:r>
          </a:p>
          <a:p>
            <a:r>
              <a:rPr lang="en-US" dirty="0"/>
              <a:t>psychiatric medications while others may administer acupuncture, plaster therapy,</a:t>
            </a:r>
          </a:p>
          <a:p>
            <a:r>
              <a:rPr lang="en-US" dirty="0"/>
              <a:t>and herbals. The studies on juvenile BD from India are mostly from the National</a:t>
            </a:r>
          </a:p>
          <a:p>
            <a:r>
              <a:rPr lang="en-US" dirty="0"/>
              <a:t>Institute of Mental Health and Neurosciences in Bangalore. The practice is to</a:t>
            </a:r>
          </a:p>
          <a:p>
            <a:r>
              <a:rPr lang="en-US" dirty="0"/>
              <a:t>always admit children with their caregivers who stay with the children during the</a:t>
            </a:r>
          </a:p>
          <a:p>
            <a:r>
              <a:rPr lang="en-US" dirty="0"/>
              <a:t>entire period of hospitalization. Research and data from around the world would</a:t>
            </a:r>
          </a:p>
          <a:p>
            <a:r>
              <a:rPr lang="en-US" dirty="0"/>
              <a:t>definitely progress or even challenge our understanding of pediatric BD and help</a:t>
            </a:r>
          </a:p>
          <a:p>
            <a:r>
              <a:rPr lang="en-US" dirty="0"/>
              <a:t>us integrate better cultural/regional aspects of this condition (</a:t>
            </a:r>
            <a:r>
              <a:rPr lang="en-US" dirty="0" err="1"/>
              <a:t>Diler</a:t>
            </a:r>
            <a:r>
              <a:rPr lang="en-US" dirty="0"/>
              <a:t>, 2007).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2812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251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28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28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28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prevalence of BD-I and BD spectrum disorders in adults is around</a:t>
            </a:r>
          </a:p>
          <a:p>
            <a:r>
              <a:rPr lang="en-US" dirty="0"/>
              <a:t>1% and 5%, respectively, and the majority of them had the onset of their mood</a:t>
            </a:r>
          </a:p>
          <a:p>
            <a:r>
              <a:rPr lang="en-US" dirty="0"/>
              <a:t>symptoms before age 20 years (Perlis et al., 2009). In clinical populations the</a:t>
            </a:r>
          </a:p>
          <a:p>
            <a:r>
              <a:rPr lang="en-US" dirty="0"/>
              <a:t>prevalence of BD in youth in the US has been reported between 0.6% and 15%</a:t>
            </a:r>
          </a:p>
          <a:p>
            <a:r>
              <a:rPr lang="en-US" dirty="0"/>
              <a:t>depending on the setting, the referral source, and the methodology to ascertain</a:t>
            </a:r>
          </a:p>
          <a:p>
            <a:r>
              <a:rPr lang="en-US" dirty="0"/>
              <a:t>BD. Recent studies especially those in the US have shown dramatic increases in</a:t>
            </a:r>
          </a:p>
          <a:p>
            <a:r>
              <a:rPr lang="en-US" dirty="0"/>
              <a:t>recognition and rates of BD in youth over the past 20 years and some authors have</a:t>
            </a:r>
          </a:p>
          <a:p>
            <a:r>
              <a:rPr lang="en-US" dirty="0"/>
              <a:t>questioned the possibility of over-diagnosing children with BD in the US, whereas</a:t>
            </a:r>
          </a:p>
          <a:p>
            <a:r>
              <a:rPr lang="en-US" dirty="0"/>
              <a:t>many others have brought up the possibility of long neglecting the presence of this</a:t>
            </a:r>
          </a:p>
          <a:p>
            <a:r>
              <a:rPr lang="en-US" dirty="0"/>
              <a:t>condition in childhood (see also Chapter E.3).</a:t>
            </a:r>
          </a:p>
          <a:p>
            <a:r>
              <a:rPr lang="en-US" dirty="0"/>
              <a:t>A recent meta-analysis about the epidemiology of BD in youth around the</a:t>
            </a:r>
          </a:p>
          <a:p>
            <a:r>
              <a:rPr lang="en-US" dirty="0"/>
              <a:t>world – enrolling 16,222 youth between the ages of 7 and 21 years during a period</a:t>
            </a:r>
          </a:p>
          <a:p>
            <a:r>
              <a:rPr lang="en-US" dirty="0"/>
              <a:t>from 1985 to 2007 – reported that the overall rate of BD was 1.8% (95% CI,</a:t>
            </a:r>
          </a:p>
          <a:p>
            <a:r>
              <a:rPr lang="en-US" dirty="0"/>
              <a:t>1.1%–3.0%) (Van Meter et al, 2011). This meta-analysis suggested that:</a:t>
            </a:r>
          </a:p>
          <a:p>
            <a:r>
              <a:rPr lang="en-US" dirty="0"/>
              <a:t>• The prevalence of BD in youth is similar to the current prevalence</a:t>
            </a:r>
          </a:p>
          <a:p>
            <a:r>
              <a:rPr lang="en-US" dirty="0"/>
              <a:t>estimates of BD in adults</a:t>
            </a:r>
          </a:p>
          <a:p>
            <a:r>
              <a:rPr lang="en-US" dirty="0"/>
              <a:t>• The prevalence of BD in youth is not different in the US relative to</a:t>
            </a:r>
          </a:p>
          <a:p>
            <a:r>
              <a:rPr lang="en-US" dirty="0"/>
              <a:t>other countries (e.g., Netherlands, UK, Spain, Mexico, Ireland, and New</a:t>
            </a:r>
          </a:p>
          <a:p>
            <a:r>
              <a:rPr lang="en-US" dirty="0"/>
              <a:t>Zealand), and</a:t>
            </a:r>
          </a:p>
          <a:p>
            <a:r>
              <a:rPr lang="en-US" dirty="0"/>
              <a:t>• Despite BD being diagnosed more commonly in clinical settings, the</a:t>
            </a:r>
          </a:p>
          <a:p>
            <a:r>
              <a:rPr lang="en-US" dirty="0"/>
              <a:t>prevalence of BD in youth in the community is not increasing.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28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Similar to adults, studies in clinical populations suggest that the rates of</a:t>
            </a:r>
          </a:p>
          <a:p>
            <a:r>
              <a:rPr lang="en-US" dirty="0"/>
              <a:t>bipolar spectrum disorders in youth are equally common in males and females</a:t>
            </a:r>
          </a:p>
          <a:p>
            <a:r>
              <a:rPr lang="en-US" dirty="0"/>
              <a:t>(</a:t>
            </a:r>
            <a:r>
              <a:rPr lang="en-US" dirty="0" err="1"/>
              <a:t>Axelson</a:t>
            </a:r>
            <a:r>
              <a:rPr lang="en-US" dirty="0"/>
              <a:t> et al, 2006). However, BD-II and adolescent-onset BD are more prevalent in females (</a:t>
            </a:r>
            <a:r>
              <a:rPr lang="en-US" dirty="0" err="1"/>
              <a:t>Birmaher</a:t>
            </a:r>
            <a:r>
              <a:rPr lang="en-US" dirty="0"/>
              <a:t> et al, 2009b). A large epidemiological study in the US reported</a:t>
            </a:r>
          </a:p>
          <a:p>
            <a:r>
              <a:rPr lang="en-US" dirty="0"/>
              <a:t>slightly higher rates of BD-I and D-II in female than in male adolescents (3.3%</a:t>
            </a:r>
          </a:p>
          <a:p>
            <a:r>
              <a:rPr lang="en-US" dirty="0"/>
              <a:t>versus 2.6%, respectively) with increasing rates of BD with older ages (</a:t>
            </a:r>
            <a:r>
              <a:rPr lang="en-US" dirty="0" err="1"/>
              <a:t>Merikangas</a:t>
            </a:r>
            <a:endParaRPr lang="en-US" dirty="0"/>
          </a:p>
          <a:p>
            <a:r>
              <a:rPr lang="en-US" dirty="0"/>
              <a:t>et al, 2010). The meta-analysis of international BD studies concluded that BD can</a:t>
            </a:r>
          </a:p>
          <a:p>
            <a:r>
              <a:rPr lang="en-US" dirty="0"/>
              <a:t>have its onset in childhood but prevalence was much higher during adolescence</a:t>
            </a:r>
          </a:p>
          <a:p>
            <a:r>
              <a:rPr lang="en-US" dirty="0"/>
              <a:t>(Van Meter et al, 2011).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28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FF54-3BFC-0043-AC4A-FBEA9026A6CE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CD47-D2B9-DC45-B85A-CB309D742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88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FF54-3BFC-0043-AC4A-FBEA9026A6CE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CD47-D2B9-DC45-B85A-CB309D742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79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FF54-3BFC-0043-AC4A-FBEA9026A6CE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CD47-D2B9-DC45-B85A-CB309D742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FF54-3BFC-0043-AC4A-FBEA9026A6CE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CD47-D2B9-DC45-B85A-CB309D742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5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FF54-3BFC-0043-AC4A-FBEA9026A6CE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CD47-D2B9-DC45-B85A-CB309D742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161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FF54-3BFC-0043-AC4A-FBEA9026A6CE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CD47-D2B9-DC45-B85A-CB309D742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854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FF54-3BFC-0043-AC4A-FBEA9026A6CE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CD47-D2B9-DC45-B85A-CB309D742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267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FF54-3BFC-0043-AC4A-FBEA9026A6CE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CD47-D2B9-DC45-B85A-CB309D742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033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FF54-3BFC-0043-AC4A-FBEA9026A6CE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CD47-D2B9-DC45-B85A-CB309D742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17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FF54-3BFC-0043-AC4A-FBEA9026A6CE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CD47-D2B9-DC45-B85A-CB309D742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598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FF54-3BFC-0043-AC4A-FBEA9026A6CE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CD47-D2B9-DC45-B85A-CB309D742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040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3FF54-3BFC-0043-AC4A-FBEA9026A6CE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8CD47-D2B9-DC45-B85A-CB309D742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631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www.nimh.nih.gov/news/science-news/2010/imaging-studies-help-pinpoint-child-bipolar-circuitry.s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s.org/wgbh/pages/frontline/medicatedchild/interviews/chang.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www.pbs.org/wgbh/pages/frontline/medicatedchild/interviews/axelson.html#data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H="1">
            <a:off x="5662980" y="4201319"/>
            <a:ext cx="3481020" cy="637381"/>
          </a:xfr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-94883" y="190500"/>
            <a:ext cx="5757863" cy="6465888"/>
          </a:xfrm>
        </p:spPr>
        <p:txBody>
          <a:bodyPr>
            <a:normAutofit/>
          </a:bodyPr>
          <a:lstStyle/>
          <a:p>
            <a:endParaRPr lang="en-US" sz="2000" b="1" dirty="0"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2980" y="-46548"/>
            <a:ext cx="3481020" cy="36933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MOOD DISORDERS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62979" y="1908383"/>
            <a:ext cx="34810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8000"/>
                </a:solidFill>
                <a:latin typeface="Times New Roman"/>
                <a:cs typeface="Times New Roman"/>
              </a:rPr>
              <a:t>BIPOLAR DISORDER IN CHILDREN AND ADOLESCENTS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62980" y="6550223"/>
            <a:ext cx="3481020" cy="307777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Adapted by Julie Chilton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62980" y="322784"/>
            <a:ext cx="3481020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Chapter E.2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62980" y="5900675"/>
            <a:ext cx="3481020" cy="6463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Companion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Powerpoint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Presentation</a:t>
            </a:r>
          </a:p>
        </p:txBody>
      </p:sp>
      <p:pic>
        <p:nvPicPr>
          <p:cNvPr id="6" name="Picture 5" descr="Screen Shot 2015-04-25 at 5.22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66298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62980" y="4838700"/>
            <a:ext cx="3481019" cy="707886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Rasim</a:t>
            </a:r>
            <a:r>
              <a:rPr lang="en-US" sz="2000" b="1" dirty="0"/>
              <a:t> </a:t>
            </a:r>
            <a:r>
              <a:rPr lang="en-US" sz="2000" b="1" dirty="0" err="1"/>
              <a:t>Somer</a:t>
            </a:r>
            <a:r>
              <a:rPr lang="en-US" sz="2000" b="1" dirty="0"/>
              <a:t> </a:t>
            </a:r>
            <a:r>
              <a:rPr lang="en-US" sz="2000" b="1" dirty="0" err="1"/>
              <a:t>Diler</a:t>
            </a:r>
            <a:r>
              <a:rPr lang="en-US" sz="2000" b="1" dirty="0"/>
              <a:t> &amp; Boris </a:t>
            </a:r>
            <a:r>
              <a:rPr lang="en-US" sz="2000" b="1" dirty="0" err="1"/>
              <a:t>Birmaher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987082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73380"/>
            <a:ext cx="8229600" cy="1044258"/>
          </a:xfrm>
          <a:solidFill>
            <a:srgbClr val="008000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Bipolar Disorder</a:t>
            </a:r>
            <a:br>
              <a:rPr lang="en-US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800" b="1" spc="15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Epidemiology: Gender and Age Differences</a:t>
            </a:r>
            <a:endParaRPr lang="en-US" sz="28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05300" y="1689101"/>
            <a:ext cx="45847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1866" y="5588000"/>
            <a:ext cx="982133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57200" y="1417638"/>
            <a:ext cx="843280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/>
              <a:t>M=F rates of bipolar spectrum disorders in youth and adults (Axelson et al, 2006)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F&gt;M in BD-II and adolescent onset BD </a:t>
            </a:r>
          </a:p>
          <a:p>
            <a:r>
              <a:rPr lang="en-US" sz="2800" dirty="0"/>
              <a:t>     (</a:t>
            </a:r>
            <a:r>
              <a:rPr lang="en-US" sz="2800" dirty="0" err="1"/>
              <a:t>Birmaher</a:t>
            </a:r>
            <a:r>
              <a:rPr lang="en-US" sz="2800" dirty="0"/>
              <a:t> et al, 2009)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Slightly higher rates of BD-I and BD-II in F </a:t>
            </a:r>
            <a:r>
              <a:rPr lang="en-US" sz="2800" dirty="0" err="1"/>
              <a:t>vs</a:t>
            </a:r>
            <a:r>
              <a:rPr lang="en-US" sz="2800" dirty="0"/>
              <a:t> M adolescents (</a:t>
            </a:r>
            <a:r>
              <a:rPr lang="en-US" sz="2800" dirty="0" err="1"/>
              <a:t>Merikangas</a:t>
            </a:r>
            <a:r>
              <a:rPr lang="en-US" sz="2800" dirty="0"/>
              <a:t> et al, 2010)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Increasing rates of BD with older age </a:t>
            </a:r>
          </a:p>
          <a:p>
            <a:r>
              <a:rPr lang="en-US" sz="2800" dirty="0"/>
              <a:t>      (</a:t>
            </a:r>
            <a:r>
              <a:rPr lang="en-US" sz="2800" dirty="0" err="1"/>
              <a:t>Merikangas</a:t>
            </a:r>
            <a:r>
              <a:rPr lang="en-US" sz="2800" dirty="0"/>
              <a:t> et al, 2010)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BD can start in childhood but much higher </a:t>
            </a:r>
          </a:p>
          <a:p>
            <a:r>
              <a:rPr lang="en-US" sz="2800" dirty="0"/>
              <a:t>	prevalence in older adolescence</a:t>
            </a:r>
          </a:p>
          <a:p>
            <a:r>
              <a:rPr lang="en-US" sz="2800" dirty="0"/>
              <a:t>	(Van Meter et al, 2011)</a:t>
            </a:r>
          </a:p>
        </p:txBody>
      </p:sp>
    </p:spTree>
    <p:extLst>
      <p:ext uri="{BB962C8B-B14F-4D97-AF65-F5344CB8AC3E}">
        <p14:creationId xmlns:p14="http://schemas.microsoft.com/office/powerpoint/2010/main" val="2776867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73380"/>
            <a:ext cx="8229600" cy="1044258"/>
          </a:xfrm>
          <a:solidFill>
            <a:srgbClr val="008000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Bipolar Disorder</a:t>
            </a:r>
            <a:br>
              <a:rPr lang="en-US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800" b="1" spc="15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Epidemiology: Burden of Illness</a:t>
            </a:r>
            <a:endParaRPr lang="en-US" sz="28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1866" y="5588000"/>
            <a:ext cx="982133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25215" y="1417638"/>
            <a:ext cx="743665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BD=6</a:t>
            </a:r>
            <a:r>
              <a:rPr lang="en-US" sz="2800" baseline="30000" dirty="0"/>
              <a:t>th</a:t>
            </a:r>
            <a:r>
              <a:rPr lang="en-US" sz="2800" dirty="0"/>
              <a:t> leading cause of disability (WHO)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BD in youth associated with: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dirty="0"/>
              <a:t>Impaired family and peer relationships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dirty="0"/>
              <a:t>Poor academic performance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dirty="0"/>
              <a:t>High rates of chronic mood symptoms/mixed presentations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dirty="0"/>
              <a:t>Psychosis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dirty="0"/>
              <a:t>Disruptive behavior disorders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dirty="0"/>
              <a:t>Anxiety disorders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dirty="0"/>
              <a:t>Substance use disorders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dirty="0"/>
              <a:t>Medical problems (obesity, thyroid, diabetes)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dirty="0"/>
              <a:t>Hospitalizations, suicide attempts &amp; completions</a:t>
            </a:r>
          </a:p>
        </p:txBody>
      </p:sp>
    </p:spTree>
    <p:extLst>
      <p:ext uri="{BB962C8B-B14F-4D97-AF65-F5344CB8AC3E}">
        <p14:creationId xmlns:p14="http://schemas.microsoft.com/office/powerpoint/2010/main" val="2602518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73380"/>
            <a:ext cx="8229600" cy="1044258"/>
          </a:xfrm>
          <a:solidFill>
            <a:srgbClr val="008000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br>
              <a:rPr lang="en-AU" sz="18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Bipolar Disorder</a:t>
            </a:r>
            <a:br>
              <a:rPr lang="en-US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200" b="1" spc="15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Age of Onset &amp; Course</a:t>
            </a:r>
            <a:endParaRPr lang="en-US" sz="32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1866" y="5588000"/>
            <a:ext cx="982133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57200" y="1417638"/>
            <a:ext cx="8229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/>
              <a:t>10-20% onset before age 10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/>
              <a:t>Up to 60% onset before age 20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/>
              <a:t>BD in adults often preceded by childhood disruptive and anxiety disorders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/>
              <a:t>Pre-pubertal onset of BD: 2 x less likely to recover </a:t>
            </a:r>
            <a:r>
              <a:rPr lang="en-US" sz="3200" dirty="0" err="1"/>
              <a:t>vs</a:t>
            </a:r>
            <a:r>
              <a:rPr lang="en-US" sz="3200" dirty="0"/>
              <a:t> post-pubertal onset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/>
              <a:t>70-100% youth with BD recover from index episode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/>
              <a:t>80% recur after recovery despite treatment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/>
              <a:t>Subtypes of BD in youth may not be stable over time</a:t>
            </a:r>
          </a:p>
        </p:txBody>
      </p:sp>
    </p:spTree>
    <p:extLst>
      <p:ext uri="{BB962C8B-B14F-4D97-AF65-F5344CB8AC3E}">
        <p14:creationId xmlns:p14="http://schemas.microsoft.com/office/powerpoint/2010/main" val="3935120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73380"/>
            <a:ext cx="8229600" cy="1044258"/>
          </a:xfrm>
          <a:solidFill>
            <a:srgbClr val="008000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br>
              <a:rPr lang="en-AU" sz="18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Bipolar Disorder</a:t>
            </a:r>
            <a:br>
              <a:rPr lang="en-US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200" b="1" spc="15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Age of Onset &amp; Course</a:t>
            </a:r>
            <a:endParaRPr lang="en-US" sz="32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1866" y="5588000"/>
            <a:ext cx="982133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57200" y="1399081"/>
            <a:ext cx="8229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Worse outcome associated with: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Early age of onset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Long duration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Low socioeconomic status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Mixed or rapid cycling episodes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Psychosis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Sub-</a:t>
            </a:r>
            <a:r>
              <a:rPr lang="en-US" sz="2800" dirty="0" err="1"/>
              <a:t>syndromal</a:t>
            </a:r>
            <a:r>
              <a:rPr lang="en-US" sz="2800" dirty="0"/>
              <a:t> mood symptoms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Comorbid disorders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Exposure to negative life events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High expressed emotion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Family psychopathology</a:t>
            </a:r>
          </a:p>
        </p:txBody>
      </p:sp>
    </p:spTree>
    <p:extLst>
      <p:ext uri="{BB962C8B-B14F-4D97-AF65-F5344CB8AC3E}">
        <p14:creationId xmlns:p14="http://schemas.microsoft.com/office/powerpoint/2010/main" val="1477491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73380"/>
            <a:ext cx="8229600" cy="1044258"/>
          </a:xfrm>
          <a:solidFill>
            <a:srgbClr val="008000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br>
              <a:rPr lang="en-AU" sz="18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Bipolar Disorder</a:t>
            </a:r>
            <a:br>
              <a:rPr lang="en-US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200" b="1" spc="15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Diagnosis &amp; Subtypes</a:t>
            </a:r>
            <a:endParaRPr lang="en-US" sz="32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05300" y="1689101"/>
            <a:ext cx="45847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1866" y="5588000"/>
            <a:ext cx="982133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Screen Shot 2017-04-22 at 5.56.5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89101"/>
            <a:ext cx="9143999" cy="444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346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73380"/>
            <a:ext cx="8229600" cy="1044258"/>
          </a:xfrm>
          <a:solidFill>
            <a:srgbClr val="008000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br>
              <a:rPr lang="en-AU" sz="18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Bipolar Disorder</a:t>
            </a:r>
            <a:br>
              <a:rPr lang="en-US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200" b="1" spc="15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Diagnosis &amp; Subtypes</a:t>
            </a:r>
            <a:endParaRPr lang="en-US" sz="32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05300" y="1689101"/>
            <a:ext cx="45847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1866" y="5588000"/>
            <a:ext cx="982133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57200" y="1417638"/>
            <a:ext cx="8432800" cy="4893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/>
              <a:t>Cyclothymia</a:t>
            </a:r>
            <a:r>
              <a:rPr lang="en-US" sz="2600" b="1" dirty="0"/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US" sz="2600" dirty="0"/>
              <a:t>Numerous hypomanic episodes</a:t>
            </a:r>
          </a:p>
          <a:p>
            <a:pPr marL="285750" indent="-285750">
              <a:buFont typeface="Arial"/>
              <a:buChar char="•"/>
            </a:pPr>
            <a:r>
              <a:rPr lang="en-US" sz="2600" dirty="0"/>
              <a:t>Numerous periods of depressed mood or loss of interest or pleasure that do not meet criteria for depressive episode</a:t>
            </a:r>
          </a:p>
          <a:p>
            <a:pPr marL="285750" indent="-285750">
              <a:buFont typeface="Arial"/>
              <a:buChar char="•"/>
            </a:pPr>
            <a:r>
              <a:rPr lang="en-US" sz="2600" dirty="0"/>
              <a:t>1 year of duration in youth </a:t>
            </a:r>
            <a:r>
              <a:rPr lang="en-US" sz="2600" dirty="0" err="1"/>
              <a:t>vs</a:t>
            </a:r>
            <a:r>
              <a:rPr lang="en-US" sz="2600" dirty="0"/>
              <a:t> 2 years in adults</a:t>
            </a:r>
          </a:p>
          <a:p>
            <a:pPr marL="285750" indent="-285750">
              <a:buFont typeface="Arial"/>
              <a:buChar char="•"/>
            </a:pPr>
            <a:endParaRPr lang="en-US" sz="2600" dirty="0"/>
          </a:p>
          <a:p>
            <a:r>
              <a:rPr lang="en-US" sz="2600" b="1" dirty="0"/>
              <a:t>Bipolar Disorder NOS</a:t>
            </a:r>
          </a:p>
          <a:p>
            <a:pPr marL="285750" indent="-285750">
              <a:buFont typeface="Arial"/>
              <a:buChar char="•"/>
            </a:pPr>
            <a:r>
              <a:rPr lang="en-US" sz="2600" dirty="0"/>
              <a:t>Features of hypomanic or mixed episodes that are subthreshold</a:t>
            </a:r>
          </a:p>
          <a:p>
            <a:pPr marL="285750" indent="-285750">
              <a:buFont typeface="Arial"/>
              <a:buChar char="•"/>
            </a:pPr>
            <a:r>
              <a:rPr lang="en-US" sz="2600" dirty="0"/>
              <a:t>Research criterion exist to clarify ambiguity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600" dirty="0"/>
              <a:t>2 days of hypomania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600" dirty="0"/>
              <a:t>Or at least 4 shorter periods &gt;/= 4 hours</a:t>
            </a:r>
          </a:p>
        </p:txBody>
      </p:sp>
    </p:spTree>
    <p:extLst>
      <p:ext uri="{BB962C8B-B14F-4D97-AF65-F5344CB8AC3E}">
        <p14:creationId xmlns:p14="http://schemas.microsoft.com/office/powerpoint/2010/main" val="3444702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73380"/>
            <a:ext cx="8229600" cy="1044258"/>
          </a:xfrm>
          <a:solidFill>
            <a:srgbClr val="008000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br>
              <a:rPr lang="en-AU" sz="18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Bipolar Disorder</a:t>
            </a:r>
            <a:br>
              <a:rPr lang="en-US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200" b="1" spc="15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Etiology &amp; Risk Factors</a:t>
            </a:r>
            <a:endParaRPr lang="en-US" sz="32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1866" y="5588000"/>
            <a:ext cx="982133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57200" y="1417638"/>
            <a:ext cx="770466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b="1" dirty="0"/>
              <a:t>Family History = single best predictor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/>
              <a:t>Positive family history in 20% of cases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/>
              <a:t>Concordance rates in identical twins~70%</a:t>
            </a:r>
          </a:p>
          <a:p>
            <a:pPr lvl="1"/>
            <a:r>
              <a:rPr lang="en-US" sz="3200" dirty="0"/>
              <a:t>(2-3 x the rate for non identical twins)</a:t>
            </a:r>
          </a:p>
          <a:p>
            <a:pPr marL="342900" indent="-342900">
              <a:buFont typeface="Arial"/>
              <a:buChar char="•"/>
            </a:pPr>
            <a:r>
              <a:rPr lang="en-US" sz="3200" dirty="0"/>
              <a:t>Trauma or stressful life events may trigger</a:t>
            </a:r>
          </a:p>
          <a:p>
            <a:pPr marL="342900" indent="-342900">
              <a:buFont typeface="Arial"/>
              <a:buChar char="•"/>
            </a:pPr>
            <a:r>
              <a:rPr lang="en-US" sz="3200" dirty="0"/>
              <a:t>Many episodes without obvious cause </a:t>
            </a:r>
          </a:p>
          <a:p>
            <a:pPr marL="342900" indent="-342900">
              <a:buFont typeface="Arial"/>
              <a:buChar char="•"/>
            </a:pPr>
            <a:r>
              <a:rPr lang="en-US" sz="3200" dirty="0"/>
              <a:t>Impairment in emotion identification</a:t>
            </a:r>
          </a:p>
          <a:p>
            <a:pPr marL="342900" indent="-342900">
              <a:buFont typeface="Arial"/>
              <a:buChar char="•"/>
            </a:pPr>
            <a:r>
              <a:rPr lang="en-US" sz="3200" dirty="0"/>
              <a:t>Hypersensitive perception of fear and anger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00829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73380"/>
            <a:ext cx="8229600" cy="1044258"/>
          </a:xfrm>
          <a:solidFill>
            <a:srgbClr val="008000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br>
              <a:rPr lang="en-AU" sz="18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Bipolar Disorder</a:t>
            </a:r>
            <a:br>
              <a:rPr lang="en-US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200" b="1" spc="15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Etiology &amp; Risk Factors</a:t>
            </a:r>
            <a:endParaRPr lang="en-US" sz="32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1866" y="5588000"/>
            <a:ext cx="982133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57200" y="1417638"/>
            <a:ext cx="82296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3200" dirty="0"/>
              <a:t>Differences in neural circuits involved in emotion processing and regulation on MRI and fMRI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/>
              <a:t>Subcortical and prefrontal regions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/>
              <a:t>Reduced volume of amygdala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/>
              <a:t>Possible delay in gray matter development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/>
              <a:t>Possible delay in prefrontal cortex development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65537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73380"/>
            <a:ext cx="8229600" cy="1044258"/>
          </a:xfrm>
          <a:solidFill>
            <a:srgbClr val="008000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br>
              <a:rPr lang="en-AU" sz="18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Bipolar Disorder</a:t>
            </a:r>
            <a:br>
              <a:rPr lang="en-US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200" b="1" spc="15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Etiology &amp; Risk Factors</a:t>
            </a:r>
            <a:endParaRPr lang="en-US" sz="32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1866" y="5588000"/>
            <a:ext cx="982133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26782" y="5913438"/>
            <a:ext cx="49264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https://www.nimh.nih.gov/news/science-news/2010/imaging-studies-help-pinpoint-child-bipolar-circuitry.shtml</a:t>
            </a:r>
            <a:endParaRPr lang="en-US" dirty="0"/>
          </a:p>
        </p:txBody>
      </p:sp>
      <p:pic>
        <p:nvPicPr>
          <p:cNvPr id="4" name="Picture 3" descr="Screen Shot 2017-05-06 at 1.03.55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505" y="1417638"/>
            <a:ext cx="60071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821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73380"/>
            <a:ext cx="8229600" cy="1044258"/>
          </a:xfrm>
          <a:solidFill>
            <a:srgbClr val="008000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Bipolar Disorder</a:t>
            </a:r>
            <a:br>
              <a:rPr lang="en-US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800" b="1" spc="15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Comorbidity</a:t>
            </a:r>
            <a:endParaRPr lang="en-US" sz="28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Box 7">
            <a:hlinkClick r:id="rId3"/>
          </p:cNvPr>
          <p:cNvSpPr txBox="1"/>
          <p:nvPr/>
        </p:nvSpPr>
        <p:spPr>
          <a:xfrm>
            <a:off x="4569540" y="1689102"/>
            <a:ext cx="43204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61866" y="5588000"/>
            <a:ext cx="982133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57200" y="1839017"/>
            <a:ext cx="35389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Disruptive Behavior Disorders 	</a:t>
            </a:r>
          </a:p>
          <a:p>
            <a:r>
              <a:rPr lang="en-US" sz="2400" dirty="0"/>
              <a:t>	~30-70%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ADHD</a:t>
            </a:r>
          </a:p>
          <a:p>
            <a:r>
              <a:rPr lang="en-US" sz="2400" dirty="0"/>
              <a:t>	 ~50-80%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Anxiety Disorders </a:t>
            </a:r>
          </a:p>
          <a:p>
            <a:pPr lvl="1"/>
            <a:r>
              <a:rPr lang="en-US" sz="2400" dirty="0"/>
              <a:t>~30-70%</a:t>
            </a:r>
          </a:p>
        </p:txBody>
      </p:sp>
      <p:pic>
        <p:nvPicPr>
          <p:cNvPr id="3" name="Picture 2" descr="Screen Shot 2017-05-06 at 12.36.08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540" y="1839017"/>
            <a:ext cx="3592326" cy="289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544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6"/>
            <a:ext cx="8229600" cy="3514724"/>
          </a:xfrm>
        </p:spPr>
        <p:txBody>
          <a:bodyPr>
            <a:noAutofit/>
          </a:bodyPr>
          <a:lstStyle/>
          <a:p>
            <a:pPr algn="l"/>
            <a:r>
              <a:rPr lang="en-US" sz="1800" dirty="0"/>
              <a:t>The “IACAPAP Textbook of Child and Adolescent Mental Health” is available at the IACAPAP website </a:t>
            </a:r>
            <a:r>
              <a:rPr lang="en-US" sz="1800" u="sng" dirty="0"/>
              <a:t>http://</a:t>
            </a:r>
            <a:r>
              <a:rPr lang="en-US" sz="1800" u="sng" dirty="0" err="1"/>
              <a:t>iacapap.org</a:t>
            </a:r>
            <a:r>
              <a:rPr lang="en-US" sz="1800" u="sng" dirty="0"/>
              <a:t>/</a:t>
            </a:r>
            <a:r>
              <a:rPr lang="en-US" sz="1800" u="sng" dirty="0" err="1"/>
              <a:t>iacapap</a:t>
            </a:r>
            <a:r>
              <a:rPr lang="en-US" sz="1800" u="sng" dirty="0"/>
              <a:t>-textbook-of-child-and-adolescent-mental-health</a:t>
            </a: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Please note that this book and its companion </a:t>
            </a:r>
            <a:r>
              <a:rPr lang="en-US" sz="1800" dirty="0" err="1"/>
              <a:t>powerpoint</a:t>
            </a:r>
            <a:r>
              <a:rPr lang="en-US" sz="1800" dirty="0"/>
              <a:t> are:</a:t>
            </a:r>
            <a:br>
              <a:rPr lang="en-US" sz="1800" dirty="0"/>
            </a:br>
            <a:r>
              <a:rPr lang="en-US" sz="1800" dirty="0"/>
              <a:t>·        Free and no registration is required to read or download it</a:t>
            </a:r>
            <a:br>
              <a:rPr lang="en-US" sz="1800" dirty="0"/>
            </a:br>
            <a:r>
              <a:rPr lang="en-US" sz="1800" dirty="0"/>
              <a:t>·        This is an open-access publication under the Creative Commons Attribution Non-	commercial License. According to this, use, distribution and reproduction in any 	medium are allowed without prior permission provided the original work is 	properly cited and the use is non-commercial.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203700"/>
            <a:ext cx="8229600" cy="19478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51752"/>
            <a:ext cx="9144000" cy="303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4766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73380"/>
            <a:ext cx="8229600" cy="1044258"/>
          </a:xfrm>
          <a:solidFill>
            <a:srgbClr val="008000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br>
              <a:rPr lang="en-AU" sz="18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Bipolar Disorder</a:t>
            </a:r>
            <a:br>
              <a:rPr lang="en-US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200" b="1" spc="15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Clinical Presentations</a:t>
            </a:r>
            <a:endParaRPr lang="en-US" sz="32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1866" y="5588000"/>
            <a:ext cx="982133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57200" y="1417639"/>
            <a:ext cx="8229599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/>
              <a:t>Episodic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Cardinal symptoms: elation and grandiosity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Irritability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/>
              <a:t>Must be episodic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/>
              <a:t>Also in depression, ODD, GAD, PTSD, PDD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err="1"/>
              <a:t>Subthreshold</a:t>
            </a:r>
            <a:r>
              <a:rPr lang="en-US" sz="2800" dirty="0"/>
              <a:t> presentations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/>
              <a:t>Usually less than 4 and 7 day duration criteria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Bipolar depression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/>
              <a:t>Most common manifestation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/>
              <a:t>Increased risk for suicide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Preadolescence and preschool presentations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/>
              <a:t>Caution with diagnosis below age 6</a:t>
            </a:r>
          </a:p>
        </p:txBody>
      </p:sp>
    </p:spTree>
    <p:extLst>
      <p:ext uri="{BB962C8B-B14F-4D97-AF65-F5344CB8AC3E}">
        <p14:creationId xmlns:p14="http://schemas.microsoft.com/office/powerpoint/2010/main" val="4243713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73380"/>
            <a:ext cx="8229600" cy="1044258"/>
          </a:xfrm>
          <a:solidFill>
            <a:srgbClr val="008000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br>
              <a:rPr lang="en-AU" sz="18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Bipolar Disorder</a:t>
            </a:r>
            <a:br>
              <a:rPr lang="en-US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200" b="1" spc="15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Differential Diagnosis</a:t>
            </a:r>
            <a:endParaRPr lang="en-US" sz="32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1866" y="5588000"/>
            <a:ext cx="982133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54000" y="1417638"/>
            <a:ext cx="865036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Bipolar Disorder (BD) </a:t>
            </a:r>
            <a:r>
              <a:rPr lang="en-US" sz="2800" b="1" dirty="0" err="1"/>
              <a:t>vs</a:t>
            </a:r>
            <a:r>
              <a:rPr lang="en-US" sz="2800" b="1" dirty="0"/>
              <a:t> Disruptive Behavior Disorder (DBD):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Behavior problems disappear when mood improves</a:t>
            </a:r>
            <a:r>
              <a:rPr lang="en-US" sz="2400" dirty="0">
                <a:sym typeface="Wingdings"/>
              </a:rPr>
              <a:t> consider BD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ym typeface="Wingdings"/>
              </a:rPr>
              <a:t>“Off and On” oppositional or conduct symptoms consider BD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ym typeface="Wingdings"/>
              </a:rPr>
              <a:t>Oppositional behaviors precede the mood disorders consider both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ym typeface="Wingdings"/>
              </a:rPr>
              <a:t>Severe behavioral problems not responsive to treatment consider mood disorder, other psychiatric disorder or stressors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ym typeface="Wingdings"/>
              </a:rPr>
              <a:t>Behavioral problems and a family history of BD </a:t>
            </a:r>
          </a:p>
          <a:p>
            <a:r>
              <a:rPr lang="en-US" sz="2400" dirty="0">
                <a:sym typeface="Wingdings"/>
              </a:rPr>
              <a:t>    consider mood disorder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ym typeface="Wingdings"/>
              </a:rPr>
              <a:t>Behavior problems and hallucinations or delusions </a:t>
            </a:r>
          </a:p>
          <a:p>
            <a:r>
              <a:rPr lang="en-US" sz="2400" dirty="0">
                <a:sym typeface="Wingdings"/>
              </a:rPr>
              <a:t>    consider BD, schizophrenia, drugs or alcohol, medical</a:t>
            </a:r>
          </a:p>
          <a:p>
            <a:r>
              <a:rPr lang="en-US" sz="2400" dirty="0">
                <a:sym typeface="Wingdings"/>
              </a:rPr>
              <a:t>    or neurological conditions</a:t>
            </a:r>
            <a:endParaRPr lang="en-US" sz="2400" dirty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8321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73380"/>
            <a:ext cx="8229600" cy="1044258"/>
          </a:xfrm>
          <a:solidFill>
            <a:srgbClr val="008000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br>
              <a:rPr lang="en-AU" sz="18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Bipolar Disorder</a:t>
            </a:r>
            <a:br>
              <a:rPr lang="en-US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200" b="1" spc="15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Differential Diagnosis</a:t>
            </a:r>
            <a:endParaRPr lang="en-US" sz="32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05300" y="1689101"/>
            <a:ext cx="45847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1866" y="5588000"/>
            <a:ext cx="982133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34229" y="1417638"/>
            <a:ext cx="8809769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Suspect Bipolar Disorder in a child with ADHD if: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ADHD symptoms: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/>
              <a:t>appeared later in life &gt;/= 10</a:t>
            </a:r>
            <a:endParaRPr lang="en-US" sz="2800" dirty="0">
              <a:sym typeface="Wingdings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>
                <a:sym typeface="Wingdings"/>
              </a:rPr>
              <a:t>appeared abruptly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>
                <a:sym typeface="Wingdings"/>
              </a:rPr>
              <a:t>stopped responding to stimulants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>
                <a:sym typeface="Wingdings"/>
              </a:rPr>
              <a:t>come and go and tend to occur with mood changes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>
                <a:sym typeface="Wingdings"/>
              </a:rPr>
              <a:t>Periods of exaggerated elation, grandiosity, depression, decreased need for sleep, inappropriate sexual behaviors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>
                <a:sym typeface="Wingdings"/>
              </a:rPr>
              <a:t>Recurrent mood swings, temper outbursts or rages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>
                <a:sym typeface="Wingdings"/>
              </a:rPr>
              <a:t>Hallucinations or delusions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>
                <a:sym typeface="Wingdings"/>
              </a:rPr>
              <a:t>Strong family history of BD, especially if not </a:t>
            </a:r>
          </a:p>
          <a:p>
            <a:r>
              <a:rPr lang="en-US" sz="2800" dirty="0">
                <a:sym typeface="Wingdings"/>
              </a:rPr>
              <a:t>    responding to ADHD treatments</a:t>
            </a:r>
            <a:endParaRPr lang="en-US" sz="2800" dirty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1401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73380"/>
            <a:ext cx="8229600" cy="1044258"/>
          </a:xfrm>
          <a:solidFill>
            <a:srgbClr val="008000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br>
              <a:rPr lang="en-AU" sz="18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Bipolar Disorder</a:t>
            </a:r>
            <a:br>
              <a:rPr lang="en-US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200" b="1" spc="15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Assessment</a:t>
            </a:r>
            <a:endParaRPr lang="en-US" sz="32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1866" y="5588000"/>
            <a:ext cx="982133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57200" y="1417638"/>
            <a:ext cx="82296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Assess </a:t>
            </a:r>
            <a:r>
              <a:rPr lang="en-US" sz="2000" b="1" dirty="0"/>
              <a:t>FIND</a:t>
            </a:r>
            <a:r>
              <a:rPr lang="en-US" sz="2000" dirty="0"/>
              <a:t> of Mood Episodes: </a:t>
            </a:r>
            <a:r>
              <a:rPr lang="en-US" sz="2000" b="1" dirty="0"/>
              <a:t>Frequency, Intensity, Number, Duration</a:t>
            </a:r>
          </a:p>
          <a:p>
            <a:endParaRPr lang="en-US" sz="2000" dirty="0"/>
          </a:p>
          <a:p>
            <a:r>
              <a:rPr lang="en-US" sz="2000" dirty="0"/>
              <a:t>Psychiatric Interviews: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Kiddie Schedule for Affective Disorders and Schizophrenia (K-SADS)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r>
              <a:rPr lang="en-US" sz="2000" dirty="0"/>
              <a:t>Clinician-based rating scales: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Young Mania Rating Scale (YMRS)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K-SADS Mania Rating Scale (KSADS-MRS)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r>
              <a:rPr lang="en-US" sz="2000" dirty="0"/>
              <a:t>Youth, parent &amp; teacher rating scales: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General Behavior Inventory (GBI)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Parent  version of YMRS (P-YRMS)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Parent version of Mood Disorders Questionnaire (MDQ)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Child Mania Rating Scale:  parent version and teacher versions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Child Behavior Checklist (CBCL)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r>
              <a:rPr lang="en-US" sz="2000" dirty="0"/>
              <a:t>Mood time-lines and diaries</a:t>
            </a:r>
          </a:p>
        </p:txBody>
      </p:sp>
    </p:spTree>
    <p:extLst>
      <p:ext uri="{BB962C8B-B14F-4D97-AF65-F5344CB8AC3E}">
        <p14:creationId xmlns:p14="http://schemas.microsoft.com/office/powerpoint/2010/main" val="29090930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7-04-22 at 8.14.54 PM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-2904" b="-3797"/>
          <a:stretch/>
        </p:blipFill>
        <p:spPr>
          <a:xfrm>
            <a:off x="125413" y="0"/>
            <a:ext cx="9018587" cy="6858000"/>
          </a:xfrm>
        </p:spPr>
      </p:pic>
    </p:spTree>
    <p:extLst>
      <p:ext uri="{BB962C8B-B14F-4D97-AF65-F5344CB8AC3E}">
        <p14:creationId xmlns:p14="http://schemas.microsoft.com/office/powerpoint/2010/main" val="2861233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73380"/>
            <a:ext cx="8229600" cy="1044258"/>
          </a:xfrm>
          <a:solidFill>
            <a:srgbClr val="008000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br>
              <a:rPr lang="en-AU" sz="18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Bipolar Disorder</a:t>
            </a:r>
            <a:br>
              <a:rPr lang="en-US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200" b="1" spc="15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Other Areas for Assessment</a:t>
            </a:r>
            <a:endParaRPr lang="en-US" sz="32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1866" y="5588000"/>
            <a:ext cx="982133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57200" y="1417638"/>
            <a:ext cx="8229600" cy="5539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/>
              <a:t>Psychosocial functioning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/>
              <a:t>Caregivers, teacher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Level of care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/>
              <a:t>Appropriate intensity and restrictiveness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/>
              <a:t>Factors: severity of mood symptoms, suicidal or homicidal ideation, psychosis, substance dependence, agitation, adherence, parental psychopathology, family environment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Medical conditions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/>
              <a:t>Thyroid function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/>
              <a:t>Whole blood count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/>
              <a:t>B12, </a:t>
            </a:r>
            <a:r>
              <a:rPr lang="en-US" sz="2800" dirty="0" err="1"/>
              <a:t>folate</a:t>
            </a:r>
            <a:r>
              <a:rPr lang="en-US" sz="2800" dirty="0"/>
              <a:t>, iron levels</a:t>
            </a:r>
          </a:p>
          <a:p>
            <a:pPr marL="742950" lvl="1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9774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73380"/>
            <a:ext cx="8229600" cy="1044258"/>
          </a:xfrm>
          <a:solidFill>
            <a:srgbClr val="008000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br>
              <a:rPr lang="en-AU" sz="18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Bipolar Disorder</a:t>
            </a:r>
            <a:br>
              <a:rPr lang="en-US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200" b="1" spc="15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Treatment</a:t>
            </a:r>
            <a:endParaRPr lang="en-US" sz="32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1866" y="5588000"/>
            <a:ext cx="982133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57201" y="1417638"/>
            <a:ext cx="82296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err="1"/>
              <a:t>Psychoeducation</a:t>
            </a:r>
            <a:r>
              <a:rPr lang="en-US" sz="2800" dirty="0"/>
              <a:t>: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/>
              <a:t>Causes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/>
              <a:t>Symptoms &amp; course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/>
              <a:t>Different treatments and risks </a:t>
            </a:r>
            <a:r>
              <a:rPr lang="en-US" sz="2800" dirty="0" err="1"/>
              <a:t>vs</a:t>
            </a:r>
            <a:r>
              <a:rPr lang="en-US" sz="2800" dirty="0"/>
              <a:t> no treatment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Importance of sleep hygiene and routine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Evidence base: few studies on pre-pubertal children or with comorbid disorders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Acute treatment: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/>
              <a:t>Mood stabilizers=lithium, anticonvulsants and antipsychotics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/>
              <a:t>Start low and go slow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/>
              <a:t>Doses similar to adults</a:t>
            </a:r>
          </a:p>
        </p:txBody>
      </p:sp>
    </p:spTree>
    <p:extLst>
      <p:ext uri="{BB962C8B-B14F-4D97-AF65-F5344CB8AC3E}">
        <p14:creationId xmlns:p14="http://schemas.microsoft.com/office/powerpoint/2010/main" val="22039396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73380"/>
            <a:ext cx="8229600" cy="1044258"/>
          </a:xfrm>
          <a:solidFill>
            <a:srgbClr val="008000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br>
              <a:rPr lang="en-AU" sz="18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Bipolar Disorder</a:t>
            </a:r>
            <a:br>
              <a:rPr lang="en-US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200" b="1" spc="15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Treatment: Sleep Hygiene</a:t>
            </a:r>
            <a:endParaRPr lang="en-US" sz="32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1866" y="5588000"/>
            <a:ext cx="982133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57200" y="1476802"/>
            <a:ext cx="8229599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/>
              <a:t>Maintain regular sleep routine: same bedtime and wake time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Avoid naps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Do not stay in bed awake for more than 5-10 minutes; move to a chair in the dark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Do not watch TV or read in bed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Avoid substances that interfere with sleep: caffeine, cigarettes, alcohol, over the counter medications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Exercise before 2 pm everyday,  not before bed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Have a quiet, comfortable bedroom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Hide the clock if you are a clock watcher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Have a comfortable pre-bedtime routine</a:t>
            </a:r>
          </a:p>
        </p:txBody>
      </p:sp>
    </p:spTree>
    <p:extLst>
      <p:ext uri="{BB962C8B-B14F-4D97-AF65-F5344CB8AC3E}">
        <p14:creationId xmlns:p14="http://schemas.microsoft.com/office/powerpoint/2010/main" val="15256612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73379"/>
            <a:ext cx="8229600" cy="1315721"/>
          </a:xfrm>
          <a:solidFill>
            <a:srgbClr val="008000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Bipolar Disorder</a:t>
            </a:r>
            <a:br>
              <a:rPr lang="en-US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800" b="1" spc="15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Pharmacotherapy: </a:t>
            </a:r>
            <a:br>
              <a:rPr lang="en-US" sz="2800" b="1" spc="15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800" b="1" spc="15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Acute manic &amp; mixed episodes</a:t>
            </a:r>
            <a:endParaRPr lang="en-US" sz="28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1866" y="5588000"/>
            <a:ext cx="982133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57200" y="1689101"/>
            <a:ext cx="822960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err="1"/>
              <a:t>Monotherapy</a:t>
            </a:r>
            <a:r>
              <a:rPr lang="en-US" sz="2400" dirty="0"/>
              <a:t> with lithium, valproate or carbamazepine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/>
              <a:t>Comparable for non psychotic mania/mixed episodes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/>
              <a:t>Manic symptoms response 23-55%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/>
              <a:t>Lithium=1</a:t>
            </a:r>
            <a:r>
              <a:rPr lang="en-US" sz="2400" baseline="30000" dirty="0"/>
              <a:t>st</a:t>
            </a:r>
            <a:r>
              <a:rPr lang="en-US" sz="2400" dirty="0"/>
              <a:t> approval for mania (age 12-17) by US Food &amp; Drug Administration (US FDA)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Secondary Generation Antipsychotics (SGAs)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/>
              <a:t>Manic/mixed symptoms response 33-75%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/>
              <a:t>May yield quicker response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/>
              <a:t>FDA approvals: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400" dirty="0" err="1"/>
              <a:t>Risperidone</a:t>
            </a:r>
            <a:r>
              <a:rPr lang="en-US" sz="2400" dirty="0"/>
              <a:t> for age 10-17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400" dirty="0"/>
              <a:t>Olanzapine for age 13-17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400" dirty="0" err="1"/>
              <a:t>Aripiprazole</a:t>
            </a:r>
            <a:r>
              <a:rPr lang="en-US" sz="2400" dirty="0"/>
              <a:t> for age 10-17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400" dirty="0" err="1"/>
              <a:t>Quetiapine</a:t>
            </a:r>
            <a:r>
              <a:rPr lang="en-US" sz="2400" dirty="0"/>
              <a:t> for age 10-17</a:t>
            </a:r>
          </a:p>
        </p:txBody>
      </p:sp>
    </p:spTree>
    <p:extLst>
      <p:ext uri="{BB962C8B-B14F-4D97-AF65-F5344CB8AC3E}">
        <p14:creationId xmlns:p14="http://schemas.microsoft.com/office/powerpoint/2010/main" val="4061566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73379"/>
            <a:ext cx="8229600" cy="1315721"/>
          </a:xfrm>
          <a:solidFill>
            <a:srgbClr val="008000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Bipolar Disorder</a:t>
            </a:r>
            <a:br>
              <a:rPr lang="en-US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800" b="1" spc="15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Pharmacotherapy: </a:t>
            </a:r>
            <a:br>
              <a:rPr lang="en-US" sz="2800" b="1" spc="15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800" b="1" spc="15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Partial or non-responders</a:t>
            </a:r>
            <a:endParaRPr lang="en-US" sz="28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1866" y="5588000"/>
            <a:ext cx="982133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57200" y="1689101"/>
            <a:ext cx="8229601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600" dirty="0"/>
              <a:t>If </a:t>
            </a:r>
            <a:r>
              <a:rPr lang="en-US" sz="2600" dirty="0" err="1"/>
              <a:t>monotherapy</a:t>
            </a:r>
            <a:r>
              <a:rPr lang="en-US" sz="2600" dirty="0"/>
              <a:t> does not work, try: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dirty="0"/>
              <a:t>Remove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dirty="0"/>
              <a:t>Optimize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dirty="0"/>
              <a:t>Switch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dirty="0"/>
              <a:t>Or Combine</a:t>
            </a:r>
          </a:p>
          <a:p>
            <a:pPr marL="285750" indent="-285750">
              <a:buFont typeface="Arial"/>
              <a:buChar char="•"/>
            </a:pPr>
            <a:r>
              <a:rPr lang="en-US" sz="2600" dirty="0"/>
              <a:t>May need adjuvant medication temporarily in acute phase</a:t>
            </a:r>
          </a:p>
        </p:txBody>
      </p:sp>
    </p:spTree>
    <p:extLst>
      <p:ext uri="{BB962C8B-B14F-4D97-AF65-F5344CB8AC3E}">
        <p14:creationId xmlns:p14="http://schemas.microsoft.com/office/powerpoint/2010/main" val="1661546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73380"/>
            <a:ext cx="8229600" cy="1044258"/>
          </a:xfrm>
          <a:solidFill>
            <a:srgbClr val="008000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br>
              <a:rPr lang="en-AU" sz="18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Bipolar Disorder</a:t>
            </a:r>
            <a:br>
              <a:rPr lang="en-US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200" b="1" spc="15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Outline</a:t>
            </a:r>
            <a:br>
              <a:rPr lang="en-US" sz="3200" b="1" strike="sngStrik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en-US" sz="32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73865" y="1417638"/>
            <a:ext cx="4184187" cy="521649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Clinical Presentation &amp; Diagnosis</a:t>
            </a:r>
          </a:p>
          <a:p>
            <a:r>
              <a:rPr lang="en-US" dirty="0"/>
              <a:t>Epidemiology</a:t>
            </a:r>
          </a:p>
          <a:p>
            <a:r>
              <a:rPr lang="en-US" dirty="0"/>
              <a:t>Age of Onset &amp; Course</a:t>
            </a:r>
          </a:p>
          <a:p>
            <a:r>
              <a:rPr lang="en-US" dirty="0"/>
              <a:t>Diagnosis &amp; Subtypes</a:t>
            </a:r>
          </a:p>
          <a:p>
            <a:r>
              <a:rPr lang="en-US" dirty="0"/>
              <a:t>Etiology &amp; Risk Factors</a:t>
            </a:r>
          </a:p>
          <a:p>
            <a:r>
              <a:rPr lang="en-US" dirty="0"/>
              <a:t>Comorbidity</a:t>
            </a:r>
          </a:p>
          <a:p>
            <a:r>
              <a:rPr lang="en-US" dirty="0"/>
              <a:t>Clinical Presentations</a:t>
            </a:r>
          </a:p>
          <a:p>
            <a:r>
              <a:rPr lang="en-US" dirty="0"/>
              <a:t>Differential Diagnosis</a:t>
            </a:r>
          </a:p>
          <a:p>
            <a:r>
              <a:rPr lang="en-US" dirty="0"/>
              <a:t>Assessment</a:t>
            </a:r>
          </a:p>
          <a:p>
            <a:r>
              <a:rPr lang="en-US" dirty="0"/>
              <a:t>Treatment</a:t>
            </a:r>
          </a:p>
          <a:p>
            <a:r>
              <a:rPr lang="en-US" dirty="0"/>
              <a:t>Pharmacotherapy</a:t>
            </a:r>
          </a:p>
          <a:p>
            <a:r>
              <a:rPr lang="en-US" dirty="0"/>
              <a:t>Cultural Perspectives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05300" y="1689101"/>
            <a:ext cx="45847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1866" y="5588000"/>
            <a:ext cx="982133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Screen Shot 2017-04-22 at 11.31.1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209" y="1689101"/>
            <a:ext cx="3932933" cy="369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2979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73379"/>
            <a:ext cx="8229600" cy="1315721"/>
          </a:xfrm>
          <a:solidFill>
            <a:srgbClr val="008000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Bipolar Disorder</a:t>
            </a:r>
            <a:br>
              <a:rPr lang="en-US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800" b="1" spc="15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Pharmacotherapy: </a:t>
            </a:r>
            <a:br>
              <a:rPr lang="en-US" sz="2800" b="1" spc="15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800" b="1" spc="15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Acute bipolar depression</a:t>
            </a:r>
            <a:endParaRPr lang="en-US" sz="28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05300" y="1689101"/>
            <a:ext cx="45847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1866" y="5588000"/>
            <a:ext cx="982133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65760" y="1689102"/>
            <a:ext cx="832104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/>
              <a:t>Open label trials</a:t>
            </a:r>
          </a:p>
          <a:p>
            <a:r>
              <a:rPr lang="en-US" sz="2800" dirty="0"/>
              <a:t>	--Lithium alone in depressed BD youth: 48% </a:t>
            </a:r>
          </a:p>
          <a:p>
            <a:r>
              <a:rPr lang="en-US" sz="2800" dirty="0"/>
              <a:t>	(Patel et al, 2006)</a:t>
            </a:r>
          </a:p>
          <a:p>
            <a:r>
              <a:rPr lang="en-US" sz="2800" dirty="0"/>
              <a:t>	--</a:t>
            </a:r>
            <a:r>
              <a:rPr lang="en-US" sz="2800" dirty="0" err="1"/>
              <a:t>Lamotrigine</a:t>
            </a:r>
            <a:r>
              <a:rPr lang="en-US" sz="2800" dirty="0"/>
              <a:t> alone or adjunct to Lithium: 84% </a:t>
            </a:r>
          </a:p>
          <a:p>
            <a:r>
              <a:rPr lang="en-US" sz="2800" dirty="0"/>
              <a:t>	(Chang et al, 2006).</a:t>
            </a:r>
          </a:p>
          <a:p>
            <a:r>
              <a:rPr lang="en-US" sz="2800" dirty="0"/>
              <a:t>	--SGAs: 35-60%, Carbamazepine: 43%, Omega-3 fatty 	acids: 40% (Liu et al, 2011)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1531240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73379"/>
            <a:ext cx="8229600" cy="1315721"/>
          </a:xfrm>
          <a:solidFill>
            <a:srgbClr val="008000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Bipolar Disorder</a:t>
            </a:r>
            <a:br>
              <a:rPr lang="en-US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800" b="1" spc="15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Pharmacotherapy: </a:t>
            </a:r>
            <a:br>
              <a:rPr lang="en-US" sz="2800" b="1" spc="15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800" b="1" spc="15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Acute bipolar depression</a:t>
            </a:r>
            <a:endParaRPr lang="en-US" sz="28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05300" y="1689101"/>
            <a:ext cx="45847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1866" y="5588000"/>
            <a:ext cx="982133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57200" y="1689102"/>
            <a:ext cx="82296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Adult data:</a:t>
            </a:r>
          </a:p>
          <a:p>
            <a:pPr marL="342900" indent="-342900">
              <a:buFont typeface="Arial"/>
              <a:buChar char="•"/>
            </a:pPr>
            <a:r>
              <a:rPr lang="en-US" sz="3200" dirty="0"/>
              <a:t>Acute treatment: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/>
              <a:t>Quetiapine monotherapy, olanzapine and fluoxetine together (</a:t>
            </a:r>
            <a:r>
              <a:rPr lang="en-US" sz="2800" dirty="0" err="1"/>
              <a:t>Nivoli</a:t>
            </a:r>
            <a:r>
              <a:rPr lang="en-US" sz="2800" dirty="0"/>
              <a:t> et al, 2011)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 err="1"/>
              <a:t>Monotherapy</a:t>
            </a:r>
            <a:r>
              <a:rPr lang="en-US" sz="2800" dirty="0"/>
              <a:t> with </a:t>
            </a:r>
            <a:r>
              <a:rPr lang="en-US" sz="2800" dirty="0" err="1"/>
              <a:t>lamotrigine</a:t>
            </a:r>
            <a:r>
              <a:rPr lang="en-US" sz="2800" dirty="0"/>
              <a:t>, valproate, and combination of anticonvulsant or SGA with antidepressant</a:t>
            </a:r>
          </a:p>
          <a:p>
            <a:pPr marL="342900" indent="-342900">
              <a:buFont typeface="Arial"/>
              <a:buChar char="•"/>
            </a:pPr>
            <a:r>
              <a:rPr lang="en-US" sz="3200" dirty="0"/>
              <a:t>Maintenance: </a:t>
            </a:r>
            <a:r>
              <a:rPr lang="en-US" sz="3200" dirty="0" err="1"/>
              <a:t>lamotrigine</a:t>
            </a:r>
            <a:r>
              <a:rPr lang="en-US" sz="3200" dirty="0"/>
              <a:t>  (</a:t>
            </a:r>
            <a:r>
              <a:rPr lang="en-US" sz="3200" dirty="0" err="1"/>
              <a:t>Nivoli</a:t>
            </a:r>
            <a:r>
              <a:rPr lang="en-US" sz="3200" dirty="0"/>
              <a:t> et al, 2011)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4883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73379"/>
            <a:ext cx="8229600" cy="1315721"/>
          </a:xfrm>
          <a:solidFill>
            <a:srgbClr val="008000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Bipolar Disorder</a:t>
            </a:r>
            <a:br>
              <a:rPr lang="en-US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800" b="1" spc="15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Pharmacotherapy: </a:t>
            </a:r>
            <a:br>
              <a:rPr lang="en-US" sz="2800" b="1" spc="15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800" b="1" spc="15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Comorbid conditions</a:t>
            </a:r>
            <a:endParaRPr lang="en-US" sz="28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1866" y="5588000"/>
            <a:ext cx="982133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57200" y="1689101"/>
            <a:ext cx="82296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/>
              <a:t>First stabilize BD symptoms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/>
              <a:t>Try psychosocial treatments before adding new medications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/>
              <a:t>Consider amphetamine salts or atomoxetine for comorbid ADHD after stabilizing mood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1192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73379"/>
            <a:ext cx="8229600" cy="1315721"/>
          </a:xfrm>
          <a:solidFill>
            <a:srgbClr val="008000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Bipolar Disorder</a:t>
            </a:r>
            <a:br>
              <a:rPr lang="en-US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800" b="1" spc="15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Pharmacotherapy: </a:t>
            </a:r>
            <a:br>
              <a:rPr lang="en-US" sz="2800" b="1" spc="15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800" b="1" spc="15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Monitoring and clinical concerns</a:t>
            </a:r>
            <a:endParaRPr lang="en-US" sz="28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1866" y="5588000"/>
            <a:ext cx="982133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57200" y="1689101"/>
            <a:ext cx="8229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/>
              <a:t>Drug-drug interactions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/>
              <a:t>Medscape Reference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/>
              <a:t>Micromedex Drug Information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err="1"/>
              <a:t>Epocrates</a:t>
            </a: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Pregnancy test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Urine drug screen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Height &amp; weight/Body Mass Index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Vital signs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Waist circumference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Physical exam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Family history of cardiac, diabetes, thyroid diseases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Lab monitoring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1349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73379"/>
            <a:ext cx="8229600" cy="1315721"/>
          </a:xfrm>
          <a:solidFill>
            <a:srgbClr val="008000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Bipolar Disorder</a:t>
            </a:r>
            <a:br>
              <a:rPr lang="en-US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800" b="1" spc="15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Pharmacotherapy: Lithium (Li)</a:t>
            </a:r>
            <a:endParaRPr lang="en-US" sz="28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05300" y="1689101"/>
            <a:ext cx="45847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1866" y="5588000"/>
            <a:ext cx="982133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47380" y="1689102"/>
            <a:ext cx="813941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/>
              <a:t>Narrow therapeutic window: blood levels 0.6-1.2 </a:t>
            </a:r>
            <a:r>
              <a:rPr lang="en-US" sz="2400" dirty="0" err="1"/>
              <a:t>mEq</a:t>
            </a:r>
            <a:r>
              <a:rPr lang="en-US" sz="2400" dirty="0"/>
              <a:t>/L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Toxicity signs:  dizziness, clumsiness, unsteady gait, slurred speech, coarse tremors, abdominal pain, vomiting, sedation, confusion, blurred vision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Common side effects: polyuria, </a:t>
            </a:r>
            <a:r>
              <a:rPr lang="en-US" sz="2400" dirty="0" err="1"/>
              <a:t>polydypsia</a:t>
            </a:r>
            <a:r>
              <a:rPr lang="en-US" sz="2400" dirty="0"/>
              <a:t>, tremor, weight gain, nausea, diarrhea, hypothyroidism, cognitive dulling, sedation, leukocytosis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Fluid loss, NSAIDS, marijuana, alcohol: increase Li levels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Caffeine lowers Li levels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Obtain blood levels 4-5 days after dose changes, or every 3-6 months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Labs: BUN, </a:t>
            </a:r>
            <a:r>
              <a:rPr lang="en-US" sz="2400" dirty="0" err="1"/>
              <a:t>creatinine</a:t>
            </a:r>
            <a:r>
              <a:rPr lang="en-US" sz="2400" dirty="0"/>
              <a:t>, urinalysis, TSH, free T4, CBC, electrolytes, calcium, albumin, weight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41277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73379"/>
            <a:ext cx="8229600" cy="1315721"/>
          </a:xfrm>
          <a:solidFill>
            <a:srgbClr val="008000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Bipolar Disorder</a:t>
            </a:r>
            <a:br>
              <a:rPr lang="en-US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800" b="1" spc="15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Pharmacotherapy: Anticonvulsants</a:t>
            </a:r>
            <a:endParaRPr lang="en-US" sz="28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05300" y="1689101"/>
            <a:ext cx="45847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1866" y="5588000"/>
            <a:ext cx="982133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37905" y="1689100"/>
            <a:ext cx="82488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/>
              <a:t>Possible risk for </a:t>
            </a:r>
            <a:r>
              <a:rPr lang="en-US" sz="2400" dirty="0" err="1"/>
              <a:t>suicidality</a:t>
            </a: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Neurological, cognitive, and gastrointestinal side effects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Increase doses gradually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Valproate: polycystic ovarian syndrome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Carbamazepine: induces metabolism of oral contraceptives, other medicines, and itself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err="1"/>
              <a:t>Oxcarbazepine</a:t>
            </a:r>
            <a:r>
              <a:rPr lang="en-US" sz="2400" dirty="0"/>
              <a:t>: does not induce metabolism, no blood monitoring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err="1"/>
              <a:t>Lamotrigine</a:t>
            </a:r>
            <a:r>
              <a:rPr lang="en-US" sz="2400" dirty="0"/>
              <a:t>: usually well-tolerated, low risk for weight gain and sedation; serious rash with rapid dose increase; half dose if combined with valproate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Topamax: weight loss and cognitive dulling</a:t>
            </a:r>
          </a:p>
        </p:txBody>
      </p:sp>
    </p:spTree>
    <p:extLst>
      <p:ext uri="{BB962C8B-B14F-4D97-AF65-F5344CB8AC3E}">
        <p14:creationId xmlns:p14="http://schemas.microsoft.com/office/powerpoint/2010/main" val="24618277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73379"/>
            <a:ext cx="8229600" cy="1315721"/>
          </a:xfrm>
          <a:solidFill>
            <a:srgbClr val="008000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Bipolar Disorder</a:t>
            </a:r>
            <a:br>
              <a:rPr lang="en-US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800" b="1" spc="15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Pharmacotherapy: Antipsychotics</a:t>
            </a:r>
            <a:endParaRPr lang="en-US" sz="28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05300" y="1689101"/>
            <a:ext cx="45847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1866" y="5588000"/>
            <a:ext cx="982133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37905" y="1689100"/>
            <a:ext cx="824889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/>
              <a:t>Varying side effects between agents: extrapyramidal symptoms, neuroleptic malignant syndrome, tardive dyskinesia, </a:t>
            </a:r>
            <a:r>
              <a:rPr lang="en-US" sz="2800" dirty="0" err="1"/>
              <a:t>prolactinemia</a:t>
            </a:r>
            <a:r>
              <a:rPr lang="en-US" sz="2800" dirty="0"/>
              <a:t>, sedation, orthostatic hypotension, dizziness, drowsiness, weight gain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Increased weight, glucose and lipids concerning in youth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Measure body mass index, waist circumference, fasting glucose and lipids, abnormal involuntary movements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EKG if family or personal history of cardiac problems</a:t>
            </a:r>
          </a:p>
        </p:txBody>
      </p:sp>
    </p:spTree>
    <p:extLst>
      <p:ext uri="{BB962C8B-B14F-4D97-AF65-F5344CB8AC3E}">
        <p14:creationId xmlns:p14="http://schemas.microsoft.com/office/powerpoint/2010/main" val="17951122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73379"/>
            <a:ext cx="8229600" cy="1315721"/>
          </a:xfrm>
          <a:solidFill>
            <a:srgbClr val="008000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Bipolar Disorder</a:t>
            </a:r>
            <a:br>
              <a:rPr lang="en-US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800" b="1" spc="15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Pharmacotherapy: Antidepressants</a:t>
            </a:r>
            <a:endParaRPr lang="en-US" sz="28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05300" y="1689101"/>
            <a:ext cx="45847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1866" y="5588000"/>
            <a:ext cx="982133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57200" y="1689101"/>
            <a:ext cx="813941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Selective Serotonin Reuptake Inhibitors (SSRIs):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/>
              <a:t>May be helpful for bipolar depression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/>
              <a:t>Should be used in combination with a mood stabilizer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/>
              <a:t>Watch for manic switch, hypomania, mixed episodes or rapid cycling 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/>
              <a:t>Possibility of increased risk for suicide, agitation, or serotonin syndrome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/>
              <a:t>Start low and go slow</a:t>
            </a:r>
          </a:p>
        </p:txBody>
      </p:sp>
    </p:spTree>
    <p:extLst>
      <p:ext uri="{BB962C8B-B14F-4D97-AF65-F5344CB8AC3E}">
        <p14:creationId xmlns:p14="http://schemas.microsoft.com/office/powerpoint/2010/main" val="28538269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73380"/>
            <a:ext cx="8229600" cy="1044258"/>
          </a:xfrm>
          <a:solidFill>
            <a:srgbClr val="008000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br>
              <a:rPr lang="en-AU" sz="18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Bipolar Disorder</a:t>
            </a:r>
            <a:br>
              <a:rPr lang="en-US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200" b="1" spc="15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Psychosocial Treatments</a:t>
            </a:r>
            <a:endParaRPr lang="en-US" sz="32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05300" y="1689101"/>
            <a:ext cx="45847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1866" y="5588000"/>
            <a:ext cx="982133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" y="1417638"/>
            <a:ext cx="914399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/>
              <a:t>Supportive psychotherapy necessary for all youth with BD and families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/>
              <a:t>Specific treatments help with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dirty="0" err="1"/>
              <a:t>Psychoeducation</a:t>
            </a:r>
            <a:endParaRPr lang="en-US" sz="2400" dirty="0"/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dirty="0"/>
              <a:t>Management of acute manic and depressive symptoms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dirty="0"/>
              <a:t>Improvement of coping skills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dirty="0"/>
              <a:t>Adherence to treatment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dirty="0"/>
              <a:t>Management of comorbid conditions: oppositional behaviors, substance abuse, anxiety disorders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dirty="0"/>
              <a:t>Prevention </a:t>
            </a:r>
            <a:r>
              <a:rPr lang="en-US" sz="2800" dirty="0"/>
              <a:t>of recurrences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/>
              <a:t>Currently: 5 lines of overlapping psychosocial </a:t>
            </a:r>
          </a:p>
          <a:p>
            <a:r>
              <a:rPr lang="en-US" sz="2800" dirty="0"/>
              <a:t>	therapies for specific ages and intervention methods</a:t>
            </a:r>
          </a:p>
        </p:txBody>
      </p:sp>
    </p:spTree>
    <p:extLst>
      <p:ext uri="{BB962C8B-B14F-4D97-AF65-F5344CB8AC3E}">
        <p14:creationId xmlns:p14="http://schemas.microsoft.com/office/powerpoint/2010/main" val="19269428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73380"/>
            <a:ext cx="8229600" cy="1044258"/>
          </a:xfrm>
          <a:solidFill>
            <a:srgbClr val="008000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br>
              <a:rPr lang="en-AU" sz="18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Bipolar Disorder</a:t>
            </a:r>
            <a:br>
              <a:rPr lang="en-US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200" b="1" spc="15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Treatment: Psychotherapy</a:t>
            </a:r>
            <a:endParaRPr lang="en-US" sz="32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05300" y="1689101"/>
            <a:ext cx="45847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1866" y="5588000"/>
            <a:ext cx="982133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57200" y="1417638"/>
            <a:ext cx="82296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3000" dirty="0"/>
              <a:t>West et al (2007)Child and Family Focused Cognitive behavior Therapy (CFF-CBT)</a:t>
            </a:r>
          </a:p>
          <a:p>
            <a:pPr marL="342900" indent="-342900">
              <a:buFont typeface="Arial"/>
              <a:buChar char="•"/>
            </a:pPr>
            <a:r>
              <a:rPr lang="en-US" sz="3000" dirty="0" err="1"/>
              <a:t>Fristad</a:t>
            </a:r>
            <a:r>
              <a:rPr lang="en-US" sz="3000" dirty="0"/>
              <a:t> (2006) Multi-family </a:t>
            </a:r>
            <a:r>
              <a:rPr lang="en-US" sz="3000" dirty="0" err="1"/>
              <a:t>Psychoeducation</a:t>
            </a:r>
            <a:r>
              <a:rPr lang="en-US" sz="3000" dirty="0"/>
              <a:t> Groups (MFPG) and Individual Family </a:t>
            </a:r>
            <a:r>
              <a:rPr lang="en-US" sz="3000" dirty="0" err="1"/>
              <a:t>Psychoeducation</a:t>
            </a:r>
            <a:r>
              <a:rPr lang="en-US" sz="3000" dirty="0"/>
              <a:t> (IFP)</a:t>
            </a:r>
          </a:p>
          <a:p>
            <a:pPr marL="342900" indent="-342900">
              <a:buFont typeface="Arial"/>
              <a:buChar char="•"/>
            </a:pPr>
            <a:r>
              <a:rPr lang="en-US" sz="3000" dirty="0" err="1"/>
              <a:t>Miklowitz</a:t>
            </a:r>
            <a:r>
              <a:rPr lang="en-US" sz="3000" dirty="0"/>
              <a:t> et al (2011) Family Focused Therapy (FFT) specifically for adolescents with BD (FFT-A)</a:t>
            </a:r>
          </a:p>
          <a:p>
            <a:pPr marL="342900" indent="-342900">
              <a:buFont typeface="Arial"/>
              <a:buChar char="•"/>
            </a:pPr>
            <a:r>
              <a:rPr lang="en-US" sz="3000" dirty="0"/>
              <a:t>Goldstein et al adapted Dialectical Behavior Therapy (DBT) for the treatment of adolescents</a:t>
            </a:r>
          </a:p>
          <a:p>
            <a:pPr marL="342900" indent="-342900">
              <a:buFont typeface="Arial"/>
              <a:buChar char="•"/>
            </a:pPr>
            <a:r>
              <a:rPr lang="en-US" sz="3000" dirty="0" err="1"/>
              <a:t>Hlastala</a:t>
            </a:r>
            <a:r>
              <a:rPr lang="en-US" sz="3000" dirty="0"/>
              <a:t> et al (2010) adapted Interpersonal and Social Rhythm Therapy (IPSRT)</a:t>
            </a:r>
          </a:p>
        </p:txBody>
      </p:sp>
    </p:spTree>
    <p:extLst>
      <p:ext uri="{BB962C8B-B14F-4D97-AF65-F5344CB8AC3E}">
        <p14:creationId xmlns:p14="http://schemas.microsoft.com/office/powerpoint/2010/main" val="126909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73380"/>
            <a:ext cx="8229600" cy="1290492"/>
          </a:xfrm>
          <a:solidFill>
            <a:srgbClr val="008000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br>
              <a:rPr lang="en-AU" sz="18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Bipolar Disorder</a:t>
            </a:r>
            <a:br>
              <a:rPr lang="en-US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800" b="1" spc="15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Introduction: Bipolar Disorder and Subtypes</a:t>
            </a:r>
            <a:endParaRPr lang="en-US" sz="28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1866" y="5588000"/>
            <a:ext cx="982133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13067" y="1663872"/>
            <a:ext cx="790418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Bipolar Disorder-I (BD-I)</a:t>
            </a:r>
            <a:endParaRPr lang="en-US" sz="2400" u="sng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Cyclic changes between mania and major depressive episodes</a:t>
            </a:r>
          </a:p>
          <a:p>
            <a:r>
              <a:rPr lang="en-US" sz="2400" b="1" u="sng" dirty="0"/>
              <a:t>Bipolar Disorder-II (BD-II)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Episodes of major depression and hypomania</a:t>
            </a:r>
          </a:p>
          <a:p>
            <a:r>
              <a:rPr lang="en-US" sz="2400" b="1" u="sng" dirty="0"/>
              <a:t>Cyclothymia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Episodes of hypomania and depressed mood but not</a:t>
            </a:r>
          </a:p>
          <a:p>
            <a:r>
              <a:rPr lang="en-US" sz="2400" dirty="0"/>
              <a:t>     major depression</a:t>
            </a:r>
          </a:p>
          <a:p>
            <a:r>
              <a:rPr lang="en-US" sz="2400" b="1" u="sng" dirty="0"/>
              <a:t>Bipolar Disorder Not Otherwise Specified (BD-NOS)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Sub-threshold (</a:t>
            </a:r>
            <a:r>
              <a:rPr lang="en-US" sz="2400" dirty="0" err="1"/>
              <a:t>eg</a:t>
            </a:r>
            <a:r>
              <a:rPr lang="en-US" sz="2400" dirty="0"/>
              <a:t> shorter) episodes of mania or hypomania with or without depression</a:t>
            </a:r>
          </a:p>
        </p:txBody>
      </p:sp>
    </p:spTree>
    <p:extLst>
      <p:ext uri="{BB962C8B-B14F-4D97-AF65-F5344CB8AC3E}">
        <p14:creationId xmlns:p14="http://schemas.microsoft.com/office/powerpoint/2010/main" val="24011366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73380"/>
            <a:ext cx="8229600" cy="1044258"/>
          </a:xfrm>
          <a:solidFill>
            <a:srgbClr val="008000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br>
              <a:rPr lang="en-AU" sz="18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Bipolar Disorder</a:t>
            </a:r>
            <a:br>
              <a:rPr lang="en-US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200" b="1" spc="15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Treatment: Psychotherapy</a:t>
            </a:r>
            <a:endParaRPr lang="en-US" sz="32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05300" y="1689101"/>
            <a:ext cx="45847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1866" y="5588000"/>
            <a:ext cx="982133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57200" y="1417638"/>
            <a:ext cx="8229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Child and Family Focused Cognitive behavior Therapy (CFF-CBT)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8-18 year olds with BD and </a:t>
            </a:r>
            <a:r>
              <a:rPr lang="en-US" sz="2400"/>
              <a:t>their parents</a:t>
            </a: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Reward-based CBT with interpersonal psychotherapy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Emphasis on empathic validation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12, 60-minute sessions delivered weekly over 3 months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Multiple domains: individual, family, peers, school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Key components=RAINBOW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/>
              <a:t>R—Routine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/>
              <a:t>A—Affect regulation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/>
              <a:t>I—I can do it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/>
              <a:t>N—No negative thoughts and live in the now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/>
              <a:t>B—Be a good friend/balanced lifestyle for parent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/>
              <a:t>O—Oh-how  can we solve this problem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/>
              <a:t>W—Ways to get support</a:t>
            </a:r>
          </a:p>
        </p:txBody>
      </p:sp>
    </p:spTree>
    <p:extLst>
      <p:ext uri="{BB962C8B-B14F-4D97-AF65-F5344CB8AC3E}">
        <p14:creationId xmlns:p14="http://schemas.microsoft.com/office/powerpoint/2010/main" val="15102653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73380"/>
            <a:ext cx="8229600" cy="1044258"/>
          </a:xfrm>
          <a:solidFill>
            <a:srgbClr val="008000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Bipolar Disorder</a:t>
            </a:r>
            <a:br>
              <a:rPr lang="en-US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200" b="1" spc="15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Cultural Perspectives</a:t>
            </a:r>
            <a:endParaRPr lang="en-US" sz="32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05300" y="1689101"/>
            <a:ext cx="45847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1866" y="5588000"/>
            <a:ext cx="982133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57200" y="1685764"/>
            <a:ext cx="822960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/>
              <a:t>Shortage of non-English scientific literature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Diagnosis in childhood difficult for many reasons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Persistent  non-episodic manic symptoms, ultra-rapid mood cycling, BD diagnosis in pre-school age controversial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Recent meta-analysis of international rates of BD in youth similar to rates in US (Van Meter et al, 2011)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Few countries have training programs in child psychiatry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Social workers, nurses, case workers also lacking worldwide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Differences of ICD </a:t>
            </a:r>
            <a:r>
              <a:rPr lang="en-US" sz="2400" dirty="0" err="1"/>
              <a:t>vs</a:t>
            </a:r>
            <a:r>
              <a:rPr lang="en-US" sz="2400" dirty="0"/>
              <a:t> DSM diagnostic systems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Expression of mania may be different in quality and frequency in different cultures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Non-traditional treatment approaches for youth with BD in other countries, like China</a:t>
            </a:r>
          </a:p>
        </p:txBody>
      </p:sp>
    </p:spTree>
    <p:extLst>
      <p:ext uri="{BB962C8B-B14F-4D97-AF65-F5344CB8AC3E}">
        <p14:creationId xmlns:p14="http://schemas.microsoft.com/office/powerpoint/2010/main" val="11872785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008000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Bipolar Disorder</a:t>
            </a:r>
            <a:br>
              <a:rPr lang="en-US" sz="1800" b="1" spc="150" dirty="0">
                <a:ln w="11430"/>
                <a:solidFill>
                  <a:srgbClr val="BFBFB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Thank You!</a:t>
            </a:r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>
          <a:xfrm>
            <a:off x="457200" y="1554163"/>
            <a:ext cx="8229600" cy="4525963"/>
          </a:xfrm>
        </p:spPr>
        <p:txBody>
          <a:bodyPr vert="horz"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1866" y="5588000"/>
            <a:ext cx="982133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creen Shot 2015-05-04 at 4.01.5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011" y="2202842"/>
            <a:ext cx="6129867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912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73380"/>
            <a:ext cx="8229600" cy="1044258"/>
          </a:xfrm>
          <a:solidFill>
            <a:srgbClr val="008000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br>
              <a:rPr lang="en-AU" sz="18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Bipolar Disorder</a:t>
            </a:r>
            <a:br>
              <a:rPr lang="en-US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200" b="1" spc="15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 DSM 5 Basics: Mania</a:t>
            </a:r>
            <a:endParaRPr lang="en-US" sz="32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05300" y="1689101"/>
            <a:ext cx="45847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1866" y="5588000"/>
            <a:ext cx="982133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75162" y="1417638"/>
            <a:ext cx="871483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/>
              <a:t>Abnormally &amp; persistently </a:t>
            </a:r>
            <a:r>
              <a:rPr lang="en-US" sz="2400" b="1" dirty="0"/>
              <a:t>elevated, expansive or irritable </a:t>
            </a:r>
            <a:r>
              <a:rPr lang="en-US" sz="2400" dirty="0"/>
              <a:t>mood &amp; abnormally or persistently increased goal-directed activity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Lasting at least </a:t>
            </a:r>
            <a:r>
              <a:rPr lang="en-US" sz="2400" b="1" dirty="0"/>
              <a:t>one week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Most of the day, nearly every day (</a:t>
            </a:r>
            <a:r>
              <a:rPr lang="en-US" sz="2400" b="1" dirty="0"/>
              <a:t>unless hospitalized</a:t>
            </a:r>
            <a:r>
              <a:rPr lang="en-US" sz="2400" dirty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3 or more of the following; </a:t>
            </a:r>
            <a:r>
              <a:rPr lang="en-US" sz="2400" b="1" dirty="0"/>
              <a:t>4 if irritable</a:t>
            </a:r>
            <a:r>
              <a:rPr lang="en-US" sz="2400" dirty="0"/>
              <a:t>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/>
              <a:t>Inflated self esteem or grandiosity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/>
              <a:t>Decreased need for sleep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/>
              <a:t>More talkative than usual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/>
              <a:t>Flight of ideas or racing thoughts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/>
              <a:t>Distractibility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/>
              <a:t>Increase in goal-directed activity or psychomotor agitation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/>
              <a:t>Activities with painful consequences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/>
              <a:t>Marked impairment, hospitalization needed, or psychosis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Not due to substance or other medical condition</a:t>
            </a:r>
          </a:p>
        </p:txBody>
      </p:sp>
    </p:spTree>
    <p:extLst>
      <p:ext uri="{BB962C8B-B14F-4D97-AF65-F5344CB8AC3E}">
        <p14:creationId xmlns:p14="http://schemas.microsoft.com/office/powerpoint/2010/main" val="1474879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73380"/>
            <a:ext cx="8229600" cy="1044258"/>
          </a:xfrm>
          <a:solidFill>
            <a:srgbClr val="008000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br>
              <a:rPr lang="en-AU" sz="18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Bipolar Disorder</a:t>
            </a:r>
            <a:br>
              <a:rPr lang="en-US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200" b="1" spc="15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 DSM 5 Basics: Hypomania</a:t>
            </a:r>
            <a:endParaRPr lang="en-US" sz="32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05300" y="1689101"/>
            <a:ext cx="45847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1866" y="5588000"/>
            <a:ext cx="982133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75162" y="1417638"/>
            <a:ext cx="871483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/>
              <a:t>Abnormally &amp; persistently </a:t>
            </a:r>
            <a:r>
              <a:rPr lang="en-US" sz="2400" b="1" dirty="0"/>
              <a:t>elevated, expansive or irritable </a:t>
            </a:r>
            <a:r>
              <a:rPr lang="en-US" sz="2400" dirty="0"/>
              <a:t>mood and abnormally or persistently </a:t>
            </a:r>
            <a:r>
              <a:rPr lang="en-US" sz="2400" b="1" dirty="0"/>
              <a:t>increased goal-directed activity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At least </a:t>
            </a:r>
            <a:r>
              <a:rPr lang="en-US" sz="2400" b="1" dirty="0"/>
              <a:t>4 days</a:t>
            </a:r>
            <a:r>
              <a:rPr lang="en-US" sz="2400" dirty="0"/>
              <a:t>, most of the day, nearly every day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3 or more of the following; </a:t>
            </a:r>
            <a:r>
              <a:rPr lang="en-US" sz="2400" b="1" dirty="0"/>
              <a:t>4 if irritable</a:t>
            </a:r>
            <a:r>
              <a:rPr lang="en-US" sz="2400" dirty="0"/>
              <a:t>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/>
              <a:t>Inflated self esteem or grandiosity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/>
              <a:t>Decreased need for sleep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/>
              <a:t>More talkative than usual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/>
              <a:t>Flight of ideas or racing thoughts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/>
              <a:t>Distractibility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/>
              <a:t>Increase in goal-directed activity or psychomotor agitation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/>
              <a:t>Activities with painful consequences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/>
              <a:t>Unequivocal change in functioning; observable by others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/>
              <a:t>No marked impairment, hospitalization needed, or psychosis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Not due to substance or other medical condition</a:t>
            </a:r>
          </a:p>
        </p:txBody>
      </p:sp>
    </p:spTree>
    <p:extLst>
      <p:ext uri="{BB962C8B-B14F-4D97-AF65-F5344CB8AC3E}">
        <p14:creationId xmlns:p14="http://schemas.microsoft.com/office/powerpoint/2010/main" val="578190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73380"/>
            <a:ext cx="8229600" cy="1044258"/>
          </a:xfrm>
          <a:solidFill>
            <a:srgbClr val="008000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br>
              <a:rPr lang="en-AU" sz="18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Bipolar Disorder</a:t>
            </a:r>
            <a:br>
              <a:rPr lang="en-US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200" b="1" spc="15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 DSM 5 Basics: Depression</a:t>
            </a:r>
            <a:endParaRPr lang="en-US" sz="32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05300" y="1689101"/>
            <a:ext cx="45847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1866" y="5588000"/>
            <a:ext cx="982133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75162" y="1417638"/>
            <a:ext cx="871483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b="1" dirty="0"/>
              <a:t>2 week </a:t>
            </a:r>
            <a:r>
              <a:rPr lang="en-US" sz="2400" dirty="0"/>
              <a:t>period with change in functioning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5 or more of the following (at least one is either </a:t>
            </a:r>
            <a:r>
              <a:rPr lang="en-US" sz="2400" b="1" dirty="0"/>
              <a:t>depressed mood or loss of interest or pleasure</a:t>
            </a:r>
            <a:r>
              <a:rPr lang="en-US" sz="2400" dirty="0"/>
              <a:t>):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/>
              <a:t>Depressed mood most of the day nearly every day (in children and adolescents can be </a:t>
            </a:r>
            <a:r>
              <a:rPr lang="en-US" sz="2400" b="1" dirty="0"/>
              <a:t>irritable mood</a:t>
            </a:r>
            <a:r>
              <a:rPr lang="en-US" sz="2400" dirty="0"/>
              <a:t>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/>
              <a:t>Decreased interest or pleasure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/>
              <a:t>Inadvertent change in weight or appetite (in children failure to make expected gain)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/>
              <a:t>Insomnia or hypersomnia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/>
              <a:t>Worthlessness or guilt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/>
              <a:t>Decreased ability to concentrate or indecisiveness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/>
              <a:t>Recurrent thoughts of death, suicidal ideation or action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Significant distress or impairment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Not due to substance or other medical condition</a:t>
            </a:r>
          </a:p>
        </p:txBody>
      </p:sp>
    </p:spTree>
    <p:extLst>
      <p:ext uri="{BB962C8B-B14F-4D97-AF65-F5344CB8AC3E}">
        <p14:creationId xmlns:p14="http://schemas.microsoft.com/office/powerpoint/2010/main" val="3514687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73380"/>
            <a:ext cx="8229600" cy="1044258"/>
          </a:xfrm>
          <a:solidFill>
            <a:srgbClr val="008000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br>
              <a:rPr lang="en-AU" sz="18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Bipolar Disorder</a:t>
            </a:r>
            <a:br>
              <a:rPr lang="en-US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200" b="1" spc="15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Pediatric Bipolar Controversy</a:t>
            </a:r>
            <a:endParaRPr lang="en-US" sz="32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1866" y="5588000"/>
            <a:ext cx="982133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4741" y="5047304"/>
            <a:ext cx="8695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http://www.pbs.org/wgbh/pages/frontline/medicatedchild/interviews/axelson.html - data</a:t>
            </a:r>
            <a:endParaRPr lang="en-US" dirty="0"/>
          </a:p>
        </p:txBody>
      </p:sp>
      <p:pic>
        <p:nvPicPr>
          <p:cNvPr id="4" name="Picture 3" descr="Screen Shot 2017-04-23 at 2.09.27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23" y="1786599"/>
            <a:ext cx="3737111" cy="23292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4609" y="4354806"/>
            <a:ext cx="8365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Transcript of interview with Bipolar expert, Dr. David </a:t>
            </a:r>
            <a:r>
              <a:rPr lang="en-US" sz="2400" dirty="0" err="1"/>
              <a:t>Axelson</a:t>
            </a:r>
            <a:r>
              <a:rPr lang="en-US" sz="2400" dirty="0"/>
              <a:t>, MD</a:t>
            </a:r>
          </a:p>
        </p:txBody>
      </p:sp>
    </p:spTree>
    <p:extLst>
      <p:ext uri="{BB962C8B-B14F-4D97-AF65-F5344CB8AC3E}">
        <p14:creationId xmlns:p14="http://schemas.microsoft.com/office/powerpoint/2010/main" val="616587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73380"/>
            <a:ext cx="8229600" cy="1044258"/>
          </a:xfrm>
          <a:solidFill>
            <a:srgbClr val="008000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Bipolar Disorder</a:t>
            </a:r>
            <a:br>
              <a:rPr lang="en-US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800" b="1" spc="15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Epidemiology</a:t>
            </a:r>
            <a:endParaRPr lang="en-US" sz="28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05300" y="1689101"/>
            <a:ext cx="45847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1866" y="5588000"/>
            <a:ext cx="982133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57200" y="1417638"/>
            <a:ext cx="8432801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Prevalence in Adults: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/>
              <a:t>BD-I: 1%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/>
              <a:t>BD spectrum disorders: 5%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/>
              <a:t>Majority with onset before age 20</a:t>
            </a:r>
          </a:p>
          <a:p>
            <a:pPr marL="342900" indent="-342900">
              <a:buFont typeface="Arial"/>
              <a:buChar char="•"/>
            </a:pPr>
            <a:endParaRPr lang="en-US" sz="2800" dirty="0"/>
          </a:p>
          <a:p>
            <a:r>
              <a:rPr lang="en-US" sz="2800" dirty="0"/>
              <a:t>Meta-analysis of BD in youth around the world</a:t>
            </a:r>
          </a:p>
          <a:p>
            <a:r>
              <a:rPr lang="en-US" sz="2800" dirty="0"/>
              <a:t> (Van Meter et al, 2011):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/>
              <a:t>Overall rate of BD 1.8%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/>
              <a:t>BD prevalence in youth ~ BD prevalence in adults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/>
              <a:t>BD prevalence in youth not different in US </a:t>
            </a:r>
            <a:r>
              <a:rPr lang="en-US" sz="2800" dirty="0" err="1"/>
              <a:t>vs</a:t>
            </a:r>
            <a:r>
              <a:rPr lang="en-US" sz="2800" dirty="0"/>
              <a:t> other countries 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/>
              <a:t>BD prevalence in community youth not increasing</a:t>
            </a:r>
          </a:p>
        </p:txBody>
      </p:sp>
    </p:spTree>
    <p:extLst>
      <p:ext uri="{BB962C8B-B14F-4D97-AF65-F5344CB8AC3E}">
        <p14:creationId xmlns:p14="http://schemas.microsoft.com/office/powerpoint/2010/main" val="1914864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36545</TotalTime>
  <Words>12639</Words>
  <Application>Microsoft Office PowerPoint</Application>
  <PresentationFormat>On-screen Show (4:3)</PresentationFormat>
  <Paragraphs>1480</Paragraphs>
  <Slides>42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Courier New</vt:lpstr>
      <vt:lpstr>Times New Roman</vt:lpstr>
      <vt:lpstr>Wingdings</vt:lpstr>
      <vt:lpstr>Office Theme</vt:lpstr>
      <vt:lpstr>PowerPoint Presentation</vt:lpstr>
      <vt:lpstr>The “IACAPAP Textbook of Child and Adolescent Mental Health” is available at the IACAPAP website http://iacapap.org/iacapap-textbook-of-child-and-adolescent-mental-health   Please note that this book and its companion powerpoint are: ·        Free and no registration is required to read or download it ·        This is an open-access publication under the Creative Commons Attribution Non- commercial License. According to this, use, distribution and reproduction in any  medium are allowed without prior permission provided the original work is  properly cited and the use is non-commercial. </vt:lpstr>
      <vt:lpstr> Bipolar Disorder Outline </vt:lpstr>
      <vt:lpstr> Bipolar Disorder Introduction: Bipolar Disorder and Subtypes</vt:lpstr>
      <vt:lpstr> Bipolar Disorder The DSM 5 Basics: Mania</vt:lpstr>
      <vt:lpstr> Bipolar Disorder The DSM 5 Basics: Hypomania</vt:lpstr>
      <vt:lpstr> Bipolar Disorder The DSM 5 Basics: Depression</vt:lpstr>
      <vt:lpstr> Bipolar Disorder Pediatric Bipolar Controversy</vt:lpstr>
      <vt:lpstr>Bipolar Disorder Epidemiology</vt:lpstr>
      <vt:lpstr>Bipolar Disorder Epidemiology: Gender and Age Differences</vt:lpstr>
      <vt:lpstr>Bipolar Disorder Epidemiology: Burden of Illness</vt:lpstr>
      <vt:lpstr> Bipolar Disorder Age of Onset &amp; Course</vt:lpstr>
      <vt:lpstr> Bipolar Disorder Age of Onset &amp; Course</vt:lpstr>
      <vt:lpstr> Bipolar Disorder Diagnosis &amp; Subtypes</vt:lpstr>
      <vt:lpstr> Bipolar Disorder Diagnosis &amp; Subtypes</vt:lpstr>
      <vt:lpstr> Bipolar Disorder Etiology &amp; Risk Factors</vt:lpstr>
      <vt:lpstr> Bipolar Disorder Etiology &amp; Risk Factors</vt:lpstr>
      <vt:lpstr> Bipolar Disorder Etiology &amp; Risk Factors</vt:lpstr>
      <vt:lpstr>Bipolar Disorder Comorbidity</vt:lpstr>
      <vt:lpstr> Bipolar Disorder Clinical Presentations</vt:lpstr>
      <vt:lpstr> Bipolar Disorder Differential Diagnosis</vt:lpstr>
      <vt:lpstr> Bipolar Disorder Differential Diagnosis</vt:lpstr>
      <vt:lpstr> Bipolar Disorder Assessment</vt:lpstr>
      <vt:lpstr>PowerPoint Presentation</vt:lpstr>
      <vt:lpstr> Bipolar Disorder Other Areas for Assessment</vt:lpstr>
      <vt:lpstr> Bipolar Disorder Treatment</vt:lpstr>
      <vt:lpstr> Bipolar Disorder Treatment: Sleep Hygiene</vt:lpstr>
      <vt:lpstr>Bipolar Disorder Pharmacotherapy:  Acute manic &amp; mixed episodes</vt:lpstr>
      <vt:lpstr>Bipolar Disorder Pharmacotherapy:  Partial or non-responders</vt:lpstr>
      <vt:lpstr>Bipolar Disorder Pharmacotherapy:  Acute bipolar depression</vt:lpstr>
      <vt:lpstr>Bipolar Disorder Pharmacotherapy:  Acute bipolar depression</vt:lpstr>
      <vt:lpstr>Bipolar Disorder Pharmacotherapy:  Comorbid conditions</vt:lpstr>
      <vt:lpstr>Bipolar Disorder Pharmacotherapy:  Monitoring and clinical concerns</vt:lpstr>
      <vt:lpstr>Bipolar Disorder Pharmacotherapy: Lithium (Li)</vt:lpstr>
      <vt:lpstr>Bipolar Disorder Pharmacotherapy: Anticonvulsants</vt:lpstr>
      <vt:lpstr>Bipolar Disorder Pharmacotherapy: Antipsychotics</vt:lpstr>
      <vt:lpstr>Bipolar Disorder Pharmacotherapy: Antidepressants</vt:lpstr>
      <vt:lpstr> Bipolar Disorder Psychosocial Treatments</vt:lpstr>
      <vt:lpstr> Bipolar Disorder Treatment: Psychotherapy</vt:lpstr>
      <vt:lpstr> Bipolar Disorder Treatment: Psychotherapy</vt:lpstr>
      <vt:lpstr>Bipolar Disorder Cultural Perspectives</vt:lpstr>
      <vt:lpstr>Bipolar Disorder 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Chilton</dc:creator>
  <cp:lastModifiedBy>Joseph Rey</cp:lastModifiedBy>
  <cp:revision>296</cp:revision>
  <dcterms:created xsi:type="dcterms:W3CDTF">2015-01-02T01:03:21Z</dcterms:created>
  <dcterms:modified xsi:type="dcterms:W3CDTF">2017-11-22T01:10:57Z</dcterms:modified>
</cp:coreProperties>
</file>