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30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32" r:id="rId28"/>
    <p:sldId id="315" r:id="rId29"/>
    <p:sldId id="331" r:id="rId30"/>
    <p:sldId id="333" r:id="rId31"/>
    <p:sldId id="334" r:id="rId32"/>
    <p:sldId id="317" r:id="rId33"/>
    <p:sldId id="335" r:id="rId34"/>
    <p:sldId id="325" r:id="rId35"/>
    <p:sldId id="326" r:id="rId36"/>
    <p:sldId id="327" r:id="rId37"/>
    <p:sldId id="328" r:id="rId38"/>
    <p:sldId id="329" r:id="rId3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B811A-11B1-8745-96D1-CA9A419B8A95}" type="datetimeFigureOut">
              <a:rPr lang="nl-NL" smtClean="0"/>
              <a:t>15-8-2016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45471-CBB9-584F-8325-7E9BFF7A6B4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2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4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latin typeface="+mn-lt"/>
                <a:cs typeface="Arial" pitchFamily="34" charset="0"/>
              </a:rPr>
              <a:t>Exercise</a:t>
            </a:r>
          </a:p>
          <a:p>
            <a:r>
              <a:rPr lang="en-GB" b="1" dirty="0" smtClean="0">
                <a:latin typeface="+mn-lt"/>
                <a:cs typeface="Arial" pitchFamily="34" charset="0"/>
              </a:rPr>
              <a:t>Duration: 15 min</a:t>
            </a:r>
            <a:endParaRPr lang="en-US" b="1" dirty="0" smtClean="0">
              <a:latin typeface="+mn-lt"/>
              <a:cs typeface="Arial" pitchFamily="34" charset="0"/>
            </a:endParaRPr>
          </a:p>
          <a:p>
            <a:r>
              <a:rPr lang="en-US" b="1" dirty="0" smtClean="0">
                <a:latin typeface="+mn-lt"/>
                <a:cs typeface="Arial" pitchFamily="34" charset="0"/>
              </a:rPr>
              <a:t>Purpose: </a:t>
            </a:r>
            <a:r>
              <a:rPr lang="en-US" dirty="0" smtClean="0">
                <a:latin typeface="+mn-lt"/>
                <a:cs typeface="Arial" pitchFamily="34" charset="0"/>
              </a:rPr>
              <a:t>This exercise will help people understand the complexity of the verbal and non-verbal communication, how it impacts emotional state and rapport.</a:t>
            </a:r>
          </a:p>
          <a:p>
            <a:r>
              <a:rPr lang="en-US" b="1" dirty="0" smtClean="0">
                <a:latin typeface="+mn-lt"/>
                <a:cs typeface="Arial" pitchFamily="34" charset="0"/>
              </a:rPr>
              <a:t>Procedure </a:t>
            </a:r>
          </a:p>
          <a:p>
            <a:r>
              <a:rPr lang="en-US" dirty="0" smtClean="0">
                <a:latin typeface="+mn-lt"/>
                <a:cs typeface="Arial" pitchFamily="34" charset="0"/>
              </a:rPr>
              <a:t>1. Divide the participants into pairs. </a:t>
            </a:r>
          </a:p>
          <a:p>
            <a:r>
              <a:rPr lang="en-US" dirty="0" smtClean="0">
                <a:latin typeface="+mn-lt"/>
                <a:cs typeface="Arial" pitchFamily="34" charset="0"/>
              </a:rPr>
              <a:t>2. Spread them around the room. It would be best it they are seated.</a:t>
            </a:r>
          </a:p>
          <a:p>
            <a:r>
              <a:rPr lang="en-US" dirty="0" smtClean="0">
                <a:latin typeface="+mn-lt"/>
                <a:cs typeface="Arial" pitchFamily="34" charset="0"/>
              </a:rPr>
              <a:t>3. Keep this slide on the screen.</a:t>
            </a:r>
          </a:p>
          <a:p>
            <a:r>
              <a:rPr lang="en-US" dirty="0" smtClean="0">
                <a:latin typeface="+mn-lt"/>
                <a:cs typeface="Arial" pitchFamily="34" charset="0"/>
              </a:rPr>
              <a:t>4. Explain each step to them – </a:t>
            </a:r>
            <a:r>
              <a:rPr lang="en-US" b="1" i="1" dirty="0" smtClean="0">
                <a:latin typeface="+mn-lt"/>
                <a:cs typeface="Arial" pitchFamily="34" charset="0"/>
              </a:rPr>
              <a:t>You will give each step 2 minutes to allow discussion .</a:t>
            </a:r>
            <a:endParaRPr lang="en-US" dirty="0" smtClean="0">
              <a:latin typeface="+mn-lt"/>
              <a:cs typeface="Arial" pitchFamily="34" charset="0"/>
            </a:endParaRPr>
          </a:p>
          <a:p>
            <a:r>
              <a:rPr lang="en-US" dirty="0" smtClean="0">
                <a:latin typeface="+mn-lt"/>
                <a:cs typeface="Arial" pitchFamily="34" charset="0"/>
              </a:rPr>
              <a:t>Step 1: Person A talks about something important for him/her, Person B will be listening carefully to person A.</a:t>
            </a:r>
          </a:p>
          <a:p>
            <a:r>
              <a:rPr lang="en-US" dirty="0" smtClean="0">
                <a:latin typeface="+mn-lt"/>
                <a:cs typeface="Arial" pitchFamily="34" charset="0"/>
              </a:rPr>
              <a:t>(The listener may or may not talk if s/he wishes to do so.)</a:t>
            </a:r>
          </a:p>
          <a:p>
            <a:r>
              <a:rPr lang="en-US" dirty="0" smtClean="0">
                <a:latin typeface="+mn-lt"/>
                <a:cs typeface="Arial" pitchFamily="34" charset="0"/>
              </a:rPr>
              <a:t>Step 2: Person B shows no interest in what A is saying.</a:t>
            </a:r>
          </a:p>
          <a:p>
            <a:r>
              <a:rPr lang="en-US" dirty="0" smtClean="0">
                <a:latin typeface="+mn-lt"/>
                <a:cs typeface="Arial" pitchFamily="34" charset="0"/>
              </a:rPr>
              <a:t>5. Explain that each time you clap your hands they should move to the next step. </a:t>
            </a:r>
          </a:p>
          <a:p>
            <a:r>
              <a:rPr lang="en-US" b="1" dirty="0" smtClean="0">
                <a:latin typeface="+mn-lt"/>
                <a:cs typeface="Arial" pitchFamily="34" charset="0"/>
              </a:rPr>
              <a:t>Processing the exercise in plenum</a:t>
            </a:r>
          </a:p>
          <a:p>
            <a:r>
              <a:rPr lang="en-US" dirty="0" smtClean="0">
                <a:latin typeface="+mn-lt"/>
                <a:cs typeface="Arial" pitchFamily="34" charset="0"/>
              </a:rPr>
              <a:t>Go to the next slide to process the exercise</a:t>
            </a:r>
          </a:p>
        </p:txBody>
      </p:sp>
      <p:sp>
        <p:nvSpPr>
          <p:cNvPr id="274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FC74F-98AA-41EC-9529-1A50E0D7BB73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+mn-lt"/>
                <a:cs typeface="Arial" pitchFamily="34" charset="0"/>
              </a:rPr>
              <a:t>On a flip chart you can draw a table to fill in while the trainees are giving their answers. </a:t>
            </a:r>
          </a:p>
          <a:p>
            <a:pPr>
              <a:buFontTx/>
              <a:buChar char="-"/>
            </a:pPr>
            <a:r>
              <a:rPr lang="en-US" dirty="0" smtClean="0">
                <a:latin typeface="+mn-lt"/>
                <a:cs typeface="Arial" pitchFamily="34" charset="0"/>
              </a:rPr>
              <a:t>Ask each pair to give an example. </a:t>
            </a:r>
          </a:p>
          <a:p>
            <a:endParaRPr lang="en-US" dirty="0" smtClean="0">
              <a:latin typeface="+mn-lt"/>
              <a:cs typeface="Arial" pitchFamily="34" charset="0"/>
            </a:endParaRPr>
          </a:p>
        </p:txBody>
      </p:sp>
      <p:sp>
        <p:nvSpPr>
          <p:cNvPr id="276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C3F78-7F15-4753-B32B-26FF6749DAC1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Symptoms:</a:t>
            </a:r>
            <a:r>
              <a:rPr lang="en-US" baseline="0" dirty="0" smtClean="0"/>
              <a:t> Frequency, intensity, duration, context, development of problem</a:t>
            </a:r>
          </a:p>
          <a:p>
            <a:r>
              <a:rPr lang="en-US" baseline="0" dirty="0" smtClean="0"/>
              <a:t>Impact: in 4 areas: school, home, peers, free time</a:t>
            </a:r>
          </a:p>
          <a:p>
            <a:r>
              <a:rPr lang="en-US" baseline="0" dirty="0" smtClean="0"/>
              <a:t>Risk factors: Predisposing, precipitating, perpetuating – developmental history (explain why you take it)</a:t>
            </a:r>
          </a:p>
          <a:p>
            <a:r>
              <a:rPr lang="en-US" baseline="0" dirty="0" smtClean="0"/>
              <a:t>Strengths</a:t>
            </a:r>
          </a:p>
          <a:p>
            <a:r>
              <a:rPr lang="en-US" baseline="0" dirty="0" smtClean="0"/>
              <a:t>Explanatory Models: What does family think, do they agree? What treatment has been </a:t>
            </a:r>
            <a:r>
              <a:rPr lang="en-US" baseline="0" smtClean="0"/>
              <a:t>tried before?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Thia</a:t>
            </a:r>
            <a:r>
              <a:rPr lang="en-US" baseline="0" dirty="0" smtClean="0"/>
              <a:t> slide is not easy to read. Ideally students should be given a handout with the table on A.5 p14 on an A4 hand-out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Symptoms for disorders may vary according to age and stage of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3431592-C73B-4115-B6CD-F085D29019F4}" type="slidenum">
              <a:rPr lang="en-US" sz="1200">
                <a:latin typeface="+mn-lt"/>
              </a:rPr>
              <a:pPr algn="r">
                <a:defRPr/>
              </a:pPr>
              <a:t>6</a:t>
            </a:fld>
            <a:endParaRPr lang="en-US" sz="1200">
              <a:latin typeface="+mn-lt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dirty="0" smtClean="0"/>
              <a:t>Explain that this slide introduces the second important consideration for assessment of children.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dirty="0" smtClean="0"/>
              <a:t>Emphasize that:</a:t>
            </a:r>
          </a:p>
          <a:p>
            <a:pPr marL="742950" lvl="1" indent="-285750" eaLnBrk="1" hangingPunct="1">
              <a:spcBef>
                <a:spcPct val="0"/>
              </a:spcBef>
              <a:buFontTx/>
              <a:buChar char="-"/>
            </a:pPr>
            <a:r>
              <a:rPr lang="en-GB" dirty="0" smtClean="0"/>
              <a:t>Children cannot be assessed and treated in isolation. </a:t>
            </a:r>
          </a:p>
          <a:p>
            <a:pPr marL="742950" lvl="1" indent="-285750" eaLnBrk="1" hangingPunct="1">
              <a:spcBef>
                <a:spcPct val="0"/>
              </a:spcBef>
              <a:buFontTx/>
              <a:buChar char="-"/>
            </a:pPr>
            <a:r>
              <a:rPr lang="en-GB" dirty="0" smtClean="0"/>
              <a:t>The well-being of children is closely related to their environment.</a:t>
            </a:r>
          </a:p>
          <a:p>
            <a:pPr marL="742950" lvl="1" indent="-285750" eaLnBrk="1" hangingPunct="1">
              <a:spcBef>
                <a:spcPct val="0"/>
              </a:spcBef>
              <a:buFontTx/>
              <a:buChar char="-"/>
            </a:pPr>
            <a:r>
              <a:rPr lang="en-GB" dirty="0" smtClean="0"/>
              <a:t>Carers, families, teachers, and health care workers play an important role.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2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GB" dirty="0" smtClean="0">
                <a:latin typeface="+mn-lt"/>
                <a:cs typeface="Arial" charset="0"/>
              </a:rPr>
              <a:t>Go through the bullet points, comparing the text in the bullets with what people have said before. </a:t>
            </a:r>
          </a:p>
          <a:p>
            <a:pPr>
              <a:buFontTx/>
              <a:buChar char="-"/>
            </a:pPr>
            <a:endParaRPr lang="en-US" dirty="0" smtClean="0">
              <a:latin typeface="+mn-lt"/>
              <a:cs typeface="Arial" charset="0"/>
            </a:endParaRPr>
          </a:p>
        </p:txBody>
      </p:sp>
      <p:sp>
        <p:nvSpPr>
          <p:cNvPr id="272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6F4C4-44F7-4997-8F60-234E0A0F200E}" type="slidenum">
              <a:rPr lang="en-US" altLang="ja-JP" smtClean="0">
                <a:solidFill>
                  <a:prstClr val="white"/>
                </a:solidFill>
              </a:rPr>
              <a:pPr/>
              <a:t>10</a:t>
            </a:fld>
            <a:endParaRPr lang="en-US" altLang="ja-JP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0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+mn-lt"/>
                <a:cs typeface="Arial" charset="0"/>
              </a:rPr>
              <a:t>State that these points are critical for good communication. </a:t>
            </a:r>
          </a:p>
          <a:p>
            <a:pPr>
              <a:buFontTx/>
              <a:buChar char="-"/>
            </a:pPr>
            <a:r>
              <a:rPr lang="en-US" dirty="0" smtClean="0">
                <a:latin typeface="+mn-lt"/>
                <a:cs typeface="Arial" charset="0"/>
              </a:rPr>
              <a:t>Ask the group the following questions. </a:t>
            </a:r>
          </a:p>
          <a:p>
            <a:pPr>
              <a:buFontTx/>
              <a:buChar char="-"/>
            </a:pPr>
            <a:r>
              <a:rPr lang="en-GB" dirty="0" smtClean="0">
                <a:latin typeface="+mn-lt"/>
                <a:cs typeface="Arial" charset="0"/>
              </a:rPr>
              <a:t>Limit discussion to 5 min. </a:t>
            </a:r>
            <a:endParaRPr lang="en-US" dirty="0" smtClean="0">
              <a:latin typeface="+mn-lt"/>
              <a:cs typeface="Arial" charset="0"/>
            </a:endParaRP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+mn-lt"/>
                <a:ea typeface="Arial" charset="0"/>
                <a:cs typeface="Arial" charset="0"/>
              </a:rPr>
              <a:t>How would you show respect? 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+mn-lt"/>
                <a:ea typeface="Arial" charset="0"/>
                <a:cs typeface="Arial" charset="0"/>
              </a:rPr>
              <a:t>What are the non-verbal cues you would look for to see if the person is comfortable? </a:t>
            </a:r>
          </a:p>
        </p:txBody>
      </p:sp>
      <p:sp>
        <p:nvSpPr>
          <p:cNvPr id="280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CCBB0-8D2A-4E68-A8F4-79E9A09E8481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15-8-2016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45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15-8-2016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12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15-8-2016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72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15-8-2016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67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15-8-2016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01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15-8-2016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88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15-8-2016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7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15-8-2016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56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15-8-2016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99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15-8-2016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16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FDB2-3DFA-BE4E-BBA6-37C98E2E0341}" type="datetimeFigureOut">
              <a:rPr lang="nl-NL" smtClean="0"/>
              <a:t>15-8-2016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17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2FDB2-3DFA-BE4E-BBA6-37C98E2E0341}" type="datetimeFigureOut">
              <a:rPr lang="nl-NL" smtClean="0"/>
              <a:t>15-8-2016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E452A-33A7-C046-B63A-4A1FC54D8B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32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qinfo.or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5662606" y="4201318"/>
            <a:ext cx="3481387" cy="1399381"/>
          </a:xfr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3600" dirty="0" smtClean="0"/>
              <a:t> Thomas </a:t>
            </a:r>
            <a:r>
              <a:rPr lang="en-US" sz="3600" dirty="0" err="1" smtClean="0"/>
              <a:t>Lempp</a:t>
            </a:r>
            <a:r>
              <a:rPr lang="en-US" sz="3600" dirty="0" smtClean="0"/>
              <a:t>, </a:t>
            </a:r>
            <a:r>
              <a:rPr lang="en-US" sz="3600" dirty="0" err="1" smtClean="0"/>
              <a:t>Daleen</a:t>
            </a:r>
            <a:r>
              <a:rPr lang="en-US" sz="3600" dirty="0" smtClean="0"/>
              <a:t> de Lange, Daniel </a:t>
            </a:r>
            <a:r>
              <a:rPr lang="en-US" sz="3600" dirty="0" err="1" smtClean="0"/>
              <a:t>Radeloff</a:t>
            </a:r>
            <a:r>
              <a:rPr lang="en-US" sz="3600" dirty="0" smtClean="0"/>
              <a:t> &amp;Christian Bachmann</a:t>
            </a:r>
          </a:p>
        </p:txBody>
      </p:sp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-95250" y="190500"/>
            <a:ext cx="5757863" cy="6465888"/>
          </a:xfrm>
        </p:spPr>
        <p:txBody>
          <a:bodyPr/>
          <a:lstStyle/>
          <a:p>
            <a:endParaRPr lang="en-US" sz="2000" b="1" smtClean="0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2613" y="-46038"/>
            <a:ext cx="3481387" cy="36830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</a:rPr>
              <a:t>introduction</a:t>
            </a:r>
            <a:endParaRPr lang="en-US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5721350" y="508000"/>
            <a:ext cx="3481388" cy="369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AU" sz="3600" b="1" dirty="0" smtClean="0">
                <a:solidFill>
                  <a:srgbClr val="77933C"/>
                </a:solidFill>
                <a:latin typeface="Calibri" pitchFamily="34" charset="0"/>
              </a:rPr>
              <a:t>THE CLINICAL EXAMINATION OF CHILDREN, ADOLESCENTS AND THEIR FAMILIES</a:t>
            </a:r>
            <a:endParaRPr lang="en-US" sz="3600" b="1" dirty="0">
              <a:solidFill>
                <a:srgbClr val="77933C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2613" y="6550025"/>
            <a:ext cx="3481387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+mn-lt"/>
              </a:rPr>
              <a:t>Adapted by Henrikje </a:t>
            </a:r>
            <a:r>
              <a:rPr lang="en-US" sz="1600" dirty="0" smtClean="0">
                <a:solidFill>
                  <a:prstClr val="white"/>
                </a:solidFill>
                <a:latin typeface="+mn-lt"/>
              </a:rPr>
              <a:t>Klasen</a:t>
            </a:r>
            <a:endParaRPr lang="en-US" sz="16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2613" y="322263"/>
            <a:ext cx="3481387" cy="3698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+mn-lt"/>
              </a:rPr>
              <a:t>Chapter </a:t>
            </a:r>
            <a:r>
              <a:rPr lang="en-US" dirty="0" smtClean="0">
                <a:solidFill>
                  <a:prstClr val="white"/>
                </a:solidFill>
              </a:rPr>
              <a:t>A.5  </a:t>
            </a:r>
            <a:r>
              <a:rPr lang="en-US" dirty="0" smtClean="0">
                <a:solidFill>
                  <a:prstClr val="white"/>
                </a:solidFill>
                <a:latin typeface="+mn-lt"/>
              </a:rPr>
              <a:t> </a:t>
            </a:r>
            <a:endParaRPr lang="en-US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2980" y="5900675"/>
            <a:ext cx="3481020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Companion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Powerpoint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Presentation</a:t>
            </a:r>
          </a:p>
        </p:txBody>
      </p: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0"/>
            <a:ext cx="572135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15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mhGAP-IG base course -  field test version 1.00 – May 2012</a:t>
            </a:r>
          </a:p>
          <a:p>
            <a:endParaRPr lang="en-US" smtClean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71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0EF324-F86D-4664-BBD5-7B5F83354D4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10</a:t>
            </a:fld>
            <a:endParaRPr lang="en-US" dirty="0" smtClean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71363" name="Title 1"/>
          <p:cNvSpPr>
            <a:spLocks noGrp="1"/>
          </p:cNvSpPr>
          <p:nvPr>
            <p:ph type="title" idx="4294967295"/>
          </p:nvPr>
        </p:nvSpPr>
        <p:spPr>
          <a:xfrm>
            <a:off x="3175" y="0"/>
            <a:ext cx="9144000" cy="1125538"/>
          </a:xfrm>
          <a:solidFill>
            <a:srgbClr val="77933C"/>
          </a:solidFill>
        </p:spPr>
        <p:txBody>
          <a:bodyPr/>
          <a:lstStyle/>
          <a:p>
            <a:pPr marL="342900" indent="-342900" eaLnBrk="1" hangingPunct="1"/>
            <a:r>
              <a:rPr lang="en-US" sz="3200" b="0" dirty="0" smtClean="0">
                <a:solidFill>
                  <a:schemeClr val="bg1"/>
                </a:solidFill>
              </a:rPr>
              <a:t>Practical tips from </a:t>
            </a:r>
            <a:r>
              <a:rPr lang="en-US" sz="3200" b="0" dirty="0" err="1" smtClean="0">
                <a:solidFill>
                  <a:schemeClr val="bg1"/>
                </a:solidFill>
              </a:rPr>
              <a:t>mhGAP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Establish communication and build trust </a:t>
            </a:r>
          </a:p>
        </p:txBody>
      </p:sp>
      <p:sp>
        <p:nvSpPr>
          <p:cNvPr id="27136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33388" y="1628775"/>
            <a:ext cx="82423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SzPct val="70000"/>
            </a:pPr>
            <a:r>
              <a:rPr lang="en-GB" sz="2400" dirty="0" smtClean="0">
                <a:latin typeface="Calibri" pitchFamily="34" charset="0"/>
              </a:rPr>
              <a:t>Greet the person warmly and with respect</a:t>
            </a:r>
            <a:endParaRPr lang="en-US" sz="2400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SzPct val="70000"/>
            </a:pPr>
            <a:r>
              <a:rPr lang="en-US" sz="2400" dirty="0" smtClean="0">
                <a:latin typeface="Calibri" pitchFamily="34" charset="0"/>
              </a:rPr>
              <a:t>Introduce yourself by name and </a:t>
            </a:r>
            <a:r>
              <a:rPr lang="en-US" sz="2400" dirty="0" smtClean="0">
                <a:latin typeface="Calibri" pitchFamily="34" charset="0"/>
              </a:rPr>
              <a:t>position</a:t>
            </a:r>
            <a:endParaRPr lang="en-US" sz="2400" strike="sngStrike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SzPct val="70000"/>
            </a:pPr>
            <a:r>
              <a:rPr lang="en-US" sz="2400" dirty="0" smtClean="0">
                <a:latin typeface="Calibri" pitchFamily="34" charset="0"/>
              </a:rPr>
              <a:t>Take enough time for the interview (especially the 1</a:t>
            </a:r>
            <a:r>
              <a:rPr lang="en-US" sz="2400" baseline="30000" dirty="0" smtClean="0">
                <a:latin typeface="Calibri" pitchFamily="34" charset="0"/>
              </a:rPr>
              <a:t>st</a:t>
            </a:r>
            <a:r>
              <a:rPr lang="en-US" sz="2400" dirty="0" smtClean="0">
                <a:latin typeface="Calibri" pitchFamily="34" charset="0"/>
              </a:rPr>
              <a:t> interview)</a:t>
            </a:r>
          </a:p>
          <a:p>
            <a:pPr eaLnBrk="1" hangingPunct="1">
              <a:lnSpc>
                <a:spcPct val="150000"/>
              </a:lnSpc>
              <a:buSzPct val="70000"/>
            </a:pPr>
            <a:r>
              <a:rPr lang="en-US" sz="2400" dirty="0" smtClean="0">
                <a:latin typeface="Calibri" pitchFamily="34" charset="0"/>
              </a:rPr>
              <a:t>Show interest</a:t>
            </a:r>
          </a:p>
          <a:p>
            <a:pPr eaLnBrk="1" hangingPunct="1">
              <a:lnSpc>
                <a:spcPct val="150000"/>
              </a:lnSpc>
              <a:buSzPct val="70000"/>
            </a:pPr>
            <a:r>
              <a:rPr lang="en-GB" sz="2400" dirty="0" smtClean="0">
                <a:latin typeface="Calibri" pitchFamily="34" charset="0"/>
              </a:rPr>
              <a:t>Explain your actions when examining a person</a:t>
            </a:r>
          </a:p>
          <a:p>
            <a:pPr eaLnBrk="1" hangingPunct="1">
              <a:lnSpc>
                <a:spcPct val="150000"/>
              </a:lnSpc>
              <a:buSzPct val="70000"/>
            </a:pPr>
            <a:r>
              <a:rPr lang="en-US" sz="2400" dirty="0" smtClean="0">
                <a:latin typeface="Calibri" pitchFamily="34" charset="0"/>
              </a:rPr>
              <a:t>Be honest - keep </a:t>
            </a:r>
            <a:r>
              <a:rPr lang="en-US" sz="2400" dirty="0" smtClean="0">
                <a:latin typeface="Calibri" pitchFamily="34" charset="0"/>
              </a:rPr>
              <a:t>promises</a:t>
            </a:r>
            <a:endParaRPr lang="en-US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mhGAP-IG base course -  field test version 1.00 – May 2012</a:t>
            </a:r>
          </a:p>
          <a:p>
            <a:endParaRPr lang="en-US" smtClean="0"/>
          </a:p>
        </p:txBody>
      </p:sp>
      <p:sp>
        <p:nvSpPr>
          <p:cNvPr id="279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8E7C11-A09D-4B5C-90B9-CEA2E2F2554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79555" name="Title 1"/>
          <p:cNvSpPr>
            <a:spLocks noGrp="1"/>
          </p:cNvSpPr>
          <p:nvPr>
            <p:ph type="title" idx="4294967295"/>
          </p:nvPr>
        </p:nvSpPr>
        <p:spPr>
          <a:xfrm>
            <a:off x="3175" y="0"/>
            <a:ext cx="9144000" cy="1125538"/>
          </a:xfrm>
          <a:solidFill>
            <a:srgbClr val="77933C"/>
          </a:solidFill>
        </p:spPr>
        <p:txBody>
          <a:bodyPr/>
          <a:lstStyle/>
          <a:p>
            <a:pPr eaLnBrk="1" hangingPunct="1"/>
            <a:r>
              <a:rPr lang="en-US" sz="3200" b="0" dirty="0">
                <a:solidFill>
                  <a:schemeClr val="bg1"/>
                </a:solidFill>
              </a:rPr>
              <a:t>Practical tips from </a:t>
            </a:r>
            <a:r>
              <a:rPr lang="en-US" sz="3200" b="0" dirty="0" err="1" smtClean="0">
                <a:solidFill>
                  <a:schemeClr val="bg1"/>
                </a:solidFill>
              </a:rPr>
              <a:t>mhGAP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Use good communication skills </a:t>
            </a:r>
          </a:p>
        </p:txBody>
      </p:sp>
      <p:sp>
        <p:nvSpPr>
          <p:cNvPr id="27955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296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700" dirty="0" smtClean="0">
                <a:latin typeface="Calibri" pitchFamily="34" charset="0"/>
              </a:rPr>
              <a:t>Attitude</a:t>
            </a:r>
          </a:p>
          <a:p>
            <a:pPr lvl="1" eaLnBrk="1" hangingPunct="1"/>
            <a:r>
              <a:rPr lang="en-US" sz="2300" dirty="0" smtClean="0">
                <a:latin typeface="Calibri" pitchFamily="34" charset="0"/>
              </a:rPr>
              <a:t>Show respect</a:t>
            </a:r>
          </a:p>
          <a:p>
            <a:pPr lvl="1" eaLnBrk="1" hangingPunct="1"/>
            <a:r>
              <a:rPr lang="en-US" sz="2300" dirty="0" smtClean="0">
                <a:latin typeface="Calibri" pitchFamily="34" charset="0"/>
              </a:rPr>
              <a:t>Try</a:t>
            </a:r>
            <a:r>
              <a:rPr lang="en-GB" sz="2300" dirty="0" smtClean="0">
                <a:latin typeface="Calibri" pitchFamily="34" charset="0"/>
              </a:rPr>
              <a:t> not to judge</a:t>
            </a:r>
            <a:endParaRPr lang="en-US" sz="2300" dirty="0" smtClean="0">
              <a:latin typeface="Calibri" pitchFamily="34" charset="0"/>
            </a:endParaRPr>
          </a:p>
          <a:p>
            <a:pPr lvl="1" eaLnBrk="1" hangingPunct="1"/>
            <a:r>
              <a:rPr lang="en-US" sz="2300" dirty="0" smtClean="0">
                <a:latin typeface="Calibri" pitchFamily="34" charset="0"/>
              </a:rPr>
              <a:t>Be genuine</a:t>
            </a:r>
          </a:p>
          <a:p>
            <a:pPr eaLnBrk="1" hangingPunct="1"/>
            <a:r>
              <a:rPr lang="en-GB" sz="2700" dirty="0" smtClean="0">
                <a:latin typeface="Calibri" pitchFamily="34" charset="0"/>
              </a:rPr>
              <a:t>Listening and observing</a:t>
            </a:r>
            <a:endParaRPr lang="en-US" sz="2700" dirty="0" smtClean="0">
              <a:latin typeface="Calibri" pitchFamily="34" charset="0"/>
            </a:endParaRPr>
          </a:p>
          <a:p>
            <a:pPr lvl="1" eaLnBrk="1" hangingPunct="1"/>
            <a:r>
              <a:rPr lang="en-US" sz="2300" dirty="0" smtClean="0">
                <a:latin typeface="Calibri" pitchFamily="34" charset="0"/>
              </a:rPr>
              <a:t>Listen carefully</a:t>
            </a:r>
          </a:p>
          <a:p>
            <a:pPr lvl="1" eaLnBrk="1" hangingPunct="1"/>
            <a:r>
              <a:rPr lang="en-US" sz="2300" dirty="0" smtClean="0">
                <a:latin typeface="Calibri" pitchFamily="34" charset="0"/>
              </a:rPr>
              <a:t>Notice non-verbal communication</a:t>
            </a:r>
          </a:p>
          <a:p>
            <a:pPr eaLnBrk="1" hangingPunct="1"/>
            <a:r>
              <a:rPr lang="en-GB" sz="2700" dirty="0" smtClean="0">
                <a:latin typeface="Calibri" pitchFamily="34" charset="0"/>
              </a:rPr>
              <a:t>Communicating</a:t>
            </a:r>
            <a:endParaRPr lang="en-US" sz="2700" dirty="0" smtClean="0">
              <a:latin typeface="Calibri" pitchFamily="34" charset="0"/>
            </a:endParaRPr>
          </a:p>
          <a:p>
            <a:pPr lvl="1" eaLnBrk="1" hangingPunct="1"/>
            <a:r>
              <a:rPr lang="en-US" sz="2300" dirty="0" smtClean="0">
                <a:latin typeface="Calibri" pitchFamily="34" charset="0"/>
              </a:rPr>
              <a:t>Summarize and feed back what the person says</a:t>
            </a:r>
          </a:p>
          <a:p>
            <a:pPr lvl="1" eaLnBrk="1" hangingPunct="1"/>
            <a:r>
              <a:rPr lang="en-US" sz="2300" dirty="0" smtClean="0">
                <a:latin typeface="Calibri" pitchFamily="34" charset="0"/>
              </a:rPr>
              <a:t>Show understanding of how the person feels and thinks</a:t>
            </a:r>
          </a:p>
          <a:p>
            <a:pPr lvl="1" eaLnBrk="1" hangingPunct="1"/>
            <a:r>
              <a:rPr lang="en-US" sz="2300" dirty="0" smtClean="0">
                <a:latin typeface="Calibri" pitchFamily="34" charset="0"/>
              </a:rPr>
              <a:t>Use simple and clear language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93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mhGAP-IG base course -  field test version 1.00 – May 2012</a:t>
            </a:r>
          </a:p>
          <a:p>
            <a:endParaRPr lang="en-US" smtClean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73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A6C0A6-AAD9-4BED-9646-D7A64D7BFEF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12</a:t>
            </a:fld>
            <a:endParaRPr lang="en-US" smtClean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73411" name="Title 1"/>
          <p:cNvSpPr>
            <a:spLocks noGrp="1"/>
          </p:cNvSpPr>
          <p:nvPr>
            <p:ph type="title" idx="4294967295"/>
          </p:nvPr>
        </p:nvSpPr>
        <p:spPr>
          <a:solidFill>
            <a:srgbClr val="77933C"/>
          </a:solidFill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Using good communication skills: Exercise</a:t>
            </a:r>
          </a:p>
        </p:txBody>
      </p:sp>
      <p:sp>
        <p:nvSpPr>
          <p:cNvPr id="27341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750" y="1593850"/>
            <a:ext cx="7993063" cy="45720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SzPct val="70000"/>
              <a:buFontTx/>
              <a:buAutoNum type="arabicPeriod"/>
            </a:pPr>
            <a:r>
              <a:rPr lang="en-GB" sz="2400" dirty="0" smtClean="0">
                <a:latin typeface="Calibri" pitchFamily="34" charset="0"/>
              </a:rPr>
              <a:t>Pair up with another person. One person is "A" and the other person is "B"</a:t>
            </a:r>
          </a:p>
          <a:p>
            <a:pPr marL="457200" indent="-457200" eaLnBrk="1" hangingPunct="1">
              <a:buSzPct val="70000"/>
              <a:buFontTx/>
              <a:buAutoNum type="arabicPeriod"/>
            </a:pPr>
            <a:endParaRPr lang="en-GB" sz="2400" dirty="0" smtClean="0">
              <a:latin typeface="Calibri" pitchFamily="34" charset="0"/>
            </a:endParaRPr>
          </a:p>
          <a:p>
            <a:pPr marL="457200" indent="-457200" eaLnBrk="1" hangingPunct="1">
              <a:buSzPct val="70000"/>
              <a:buFontTx/>
              <a:buAutoNum type="arabicPeriod"/>
            </a:pPr>
            <a:r>
              <a:rPr lang="en-US" sz="2400" b="1" dirty="0" smtClean="0">
                <a:latin typeface="Calibri" pitchFamily="34" charset="0"/>
              </a:rPr>
              <a:t>A</a:t>
            </a:r>
            <a:r>
              <a:rPr lang="en-US" sz="2400" dirty="0" smtClean="0">
                <a:latin typeface="Calibri" pitchFamily="34" charset="0"/>
              </a:rPr>
              <a:t> describes a problem [should you give some examples of problems?] and </a:t>
            </a:r>
            <a:r>
              <a:rPr lang="en-US" sz="2400" b="1" dirty="0" smtClean="0">
                <a:latin typeface="Calibri" pitchFamily="34" charset="0"/>
              </a:rPr>
              <a:t>B</a:t>
            </a:r>
            <a:r>
              <a:rPr lang="en-US" sz="2400" dirty="0" smtClean="0">
                <a:latin typeface="Calibri" pitchFamily="34" charset="0"/>
              </a:rPr>
              <a:t> listens carefully for 2 minutes </a:t>
            </a:r>
            <a:r>
              <a:rPr lang="en-US" sz="2400" dirty="0" smtClean="0">
                <a:latin typeface="Calibri" pitchFamily="34" charset="0"/>
              </a:rPr>
              <a:t>showing </a:t>
            </a:r>
            <a:r>
              <a:rPr lang="en-US" sz="2400" dirty="0" smtClean="0">
                <a:latin typeface="Calibri" pitchFamily="34" charset="0"/>
              </a:rPr>
              <a:t>good communication skills</a:t>
            </a:r>
            <a:endParaRPr lang="en-US" sz="2400" dirty="0">
              <a:latin typeface="Calibri" pitchFamily="34" charset="0"/>
            </a:endParaRPr>
          </a:p>
          <a:p>
            <a:pPr marL="457200" indent="-457200" eaLnBrk="1" hangingPunct="1">
              <a:buSzPct val="70000"/>
              <a:buFontTx/>
              <a:buAutoNum type="arabicPeriod"/>
            </a:pPr>
            <a:endParaRPr lang="en-US" sz="2400" dirty="0" smtClean="0">
              <a:latin typeface="Calibri" pitchFamily="34" charset="0"/>
            </a:endParaRPr>
          </a:p>
          <a:p>
            <a:pPr marL="457200" indent="-457200" eaLnBrk="1" hangingPunct="1">
              <a:buSzPct val="70000"/>
              <a:buFontTx/>
              <a:buAutoNum type="arabicPeriod"/>
            </a:pPr>
            <a:r>
              <a:rPr lang="en-US" sz="2400" dirty="0" smtClean="0">
                <a:latin typeface="Calibri" pitchFamily="34" charset="0"/>
              </a:rPr>
              <a:t>Now repeat the problem but this time </a:t>
            </a:r>
            <a:r>
              <a:rPr lang="en-US" sz="2400" b="1" dirty="0" smtClean="0">
                <a:latin typeface="Calibri" pitchFamily="34" charset="0"/>
              </a:rPr>
              <a:t>B</a:t>
            </a:r>
            <a:r>
              <a:rPr lang="en-US" sz="2400" dirty="0" smtClean="0">
                <a:latin typeface="Calibri" pitchFamily="34" charset="0"/>
              </a:rPr>
              <a:t> shows little interest</a:t>
            </a:r>
          </a:p>
          <a:p>
            <a:pPr marL="457200" indent="-457200" eaLnBrk="1" hangingPunct="1">
              <a:buSzPct val="70000"/>
              <a:buFontTx/>
              <a:buAutoNum type="arabicPeriod"/>
            </a:pPr>
            <a:endParaRPr lang="en-US" sz="2400" dirty="0" smtClean="0">
              <a:latin typeface="Calibri" pitchFamily="34" charset="0"/>
            </a:endParaRPr>
          </a:p>
          <a:p>
            <a:pPr marL="457200" indent="-457200" eaLnBrk="1" hangingPunct="1">
              <a:buSzPct val="70000"/>
              <a:buFontTx/>
              <a:buAutoNum type="arabicPeriod"/>
            </a:pPr>
            <a:r>
              <a:rPr lang="en-US" sz="2400" dirty="0" smtClean="0">
                <a:latin typeface="Calibri" pitchFamily="34" charset="0"/>
              </a:rPr>
              <a:t>Now switch roles. </a:t>
            </a:r>
            <a:r>
              <a:rPr lang="en-US" sz="2400" b="1" dirty="0" smtClean="0">
                <a:latin typeface="Calibri" pitchFamily="34" charset="0"/>
              </a:rPr>
              <a:t>B</a:t>
            </a:r>
            <a:r>
              <a:rPr lang="en-US" sz="2400" dirty="0" smtClean="0">
                <a:latin typeface="Calibri" pitchFamily="34" charset="0"/>
              </a:rPr>
              <a:t> will describe a problem to </a:t>
            </a:r>
            <a:r>
              <a:rPr lang="en-US" sz="2400" b="1" dirty="0" smtClean="0">
                <a:latin typeface="Calibri" pitchFamily="34" charset="0"/>
              </a:rPr>
              <a:t>A</a:t>
            </a:r>
            <a:r>
              <a:rPr lang="en-US" sz="2400" dirty="0" smtClean="0">
                <a:latin typeface="Calibri" pitchFamily="34" charset="0"/>
              </a:rPr>
              <a:t> and repeat both steps 2 and 3</a:t>
            </a:r>
          </a:p>
        </p:txBody>
      </p:sp>
      <p:pic>
        <p:nvPicPr>
          <p:cNvPr id="2734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3296"/>
            <a:ext cx="68421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33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mhGAP-IG base course -  field test version 1.00 – May 2012</a:t>
            </a:r>
          </a:p>
          <a:p>
            <a:endParaRPr lang="en-US" smtClean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75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C2AB7E-D189-4D57-A862-ED88069DDF48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13</a:t>
            </a:fld>
            <a:endParaRPr lang="en-US" smtClean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75459" name="Title 1"/>
          <p:cNvSpPr>
            <a:spLocks noGrp="1"/>
          </p:cNvSpPr>
          <p:nvPr>
            <p:ph type="title" idx="4294967295"/>
          </p:nvPr>
        </p:nvSpPr>
        <p:spPr>
          <a:xfrm>
            <a:off x="3175" y="0"/>
            <a:ext cx="9144000" cy="1125538"/>
          </a:xfrm>
          <a:solidFill>
            <a:srgbClr val="77933C"/>
          </a:solidFill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Afterwards…</a:t>
            </a:r>
          </a:p>
        </p:txBody>
      </p:sp>
      <p:sp>
        <p:nvSpPr>
          <p:cNvPr id="275460" name="Content Placeholder 2"/>
          <p:cNvSpPr>
            <a:spLocks noGrp="1"/>
          </p:cNvSpPr>
          <p:nvPr>
            <p:ph idx="4294967295"/>
          </p:nvPr>
        </p:nvSpPr>
        <p:spPr>
          <a:xfrm>
            <a:off x="522288" y="1628775"/>
            <a:ext cx="8153400" cy="4495800"/>
          </a:xfrm>
        </p:spPr>
        <p:txBody>
          <a:bodyPr/>
          <a:lstStyle/>
          <a:p>
            <a:pPr eaLnBrk="1" hangingPunct="1">
              <a:buSzPct val="70000"/>
            </a:pPr>
            <a:r>
              <a:rPr lang="en-US" sz="2400" smtClean="0">
                <a:latin typeface="Calibri" pitchFamily="34" charset="0"/>
              </a:rPr>
              <a:t>What made you feel that the person was listening and how did it make you feel?</a:t>
            </a:r>
          </a:p>
          <a:p>
            <a:pPr eaLnBrk="1" hangingPunct="1">
              <a:buSzPct val="70000"/>
            </a:pPr>
            <a:endParaRPr lang="en-GB" sz="2400" smtClean="0">
              <a:latin typeface="Calibri" pitchFamily="34" charset="0"/>
            </a:endParaRPr>
          </a:p>
          <a:p>
            <a:pPr eaLnBrk="1" hangingPunct="1">
              <a:buSzPct val="70000"/>
            </a:pPr>
            <a:r>
              <a:rPr lang="en-GB" sz="2400" smtClean="0">
                <a:latin typeface="Calibri" pitchFamily="34" charset="0"/>
              </a:rPr>
              <a:t>How did you feel when the person was not listening to you?</a:t>
            </a:r>
            <a:endParaRPr lang="en-US" sz="2400" smtClean="0">
              <a:latin typeface="Calibri" pitchFamily="34" charset="0"/>
            </a:endParaRPr>
          </a:p>
          <a:p>
            <a:pPr marL="457200" lvl="1" indent="0" eaLnBrk="1" hangingPunct="1">
              <a:buFont typeface="Wingdings" pitchFamily="2" charset="2"/>
              <a:buNone/>
            </a:pPr>
            <a:endParaRPr lang="en-GB" sz="2600" smtClean="0">
              <a:latin typeface="Calibri" pitchFamily="34" charset="0"/>
            </a:endParaRPr>
          </a:p>
          <a:p>
            <a:pPr marL="457200" lvl="1" indent="0" eaLnBrk="1" hangingPunct="1">
              <a:buFont typeface="Wingdings" pitchFamily="2" charset="2"/>
              <a:buNone/>
            </a:pPr>
            <a:endParaRPr lang="en-US" sz="2600" smtClean="0">
              <a:latin typeface="Calibri" pitchFamily="34" charset="0"/>
            </a:endParaRPr>
          </a:p>
          <a:p>
            <a:pPr marL="457200" lvl="1" indent="0" eaLnBrk="1" hangingPunct="1">
              <a:buFontTx/>
              <a:buNone/>
            </a:pPr>
            <a:endParaRPr lang="en-US" sz="26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4" y="274638"/>
            <a:ext cx="9015146" cy="1143000"/>
          </a:xfrm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Basics: SIRSE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in Children and Adolescents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Symptoms</a:t>
            </a:r>
          </a:p>
          <a:p>
            <a:r>
              <a:rPr lang="en-US" dirty="0" smtClean="0"/>
              <a:t>Impact</a:t>
            </a:r>
          </a:p>
          <a:p>
            <a:r>
              <a:rPr lang="en-US" dirty="0" smtClean="0"/>
              <a:t>Risk Factors</a:t>
            </a:r>
          </a:p>
          <a:p>
            <a:r>
              <a:rPr lang="en-US" dirty="0" smtClean="0"/>
              <a:t>Strengths</a:t>
            </a:r>
          </a:p>
          <a:p>
            <a:r>
              <a:rPr lang="en-US" dirty="0" smtClean="0"/>
              <a:t>Explanations</a:t>
            </a:r>
          </a:p>
          <a:p>
            <a:pPr marL="0" indent="0">
              <a:buNone/>
            </a:pPr>
            <a:r>
              <a:rPr lang="en-US" sz="2800" i="1" dirty="0" smtClean="0"/>
              <a:t>N.B. While we often focus on the symptoms first it can be useful to start by exploring non-problem areas (esp. in externalizing disorders) </a:t>
            </a:r>
            <a:endParaRPr lang="en-US" sz="2800" i="1" dirty="0"/>
          </a:p>
        </p:txBody>
      </p:sp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044142" y="5543901"/>
            <a:ext cx="985557" cy="1201633"/>
          </a:xfrm>
          <a:prstGeom prst="rect">
            <a:avLst/>
          </a:prstGeom>
          <a:solidFill>
            <a:srgbClr val="C0504D"/>
          </a:solidFill>
        </p:spPr>
      </p:pic>
    </p:spTree>
    <p:extLst>
      <p:ext uri="{BB962C8B-B14F-4D97-AF65-F5344CB8AC3E}">
        <p14:creationId xmlns:p14="http://schemas.microsoft.com/office/powerpoint/2010/main" val="19760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058" y="274638"/>
            <a:ext cx="8904941" cy="1143000"/>
          </a:xfrm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Basics: SIRSE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1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in Children and Adolescents</a:t>
            </a:r>
            <a:endParaRPr lang="en-US" sz="3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044142" y="5543901"/>
            <a:ext cx="985557" cy="1201633"/>
          </a:xfrm>
          <a:prstGeom prst="rect">
            <a:avLst/>
          </a:prstGeom>
          <a:solidFill>
            <a:srgbClr val="C0504D"/>
          </a:solidFill>
        </p:spPr>
      </p:pic>
      <p:pic>
        <p:nvPicPr>
          <p:cNvPr id="9" name="Afbeelding 8"/>
          <p:cNvPicPr/>
          <p:nvPr/>
        </p:nvPicPr>
        <p:blipFill rotWithShape="1">
          <a:blip r:embed="rId4" cstate="print"/>
          <a:srcRect l="-474" t="50584"/>
          <a:stretch/>
        </p:blipFill>
        <p:spPr bwMode="auto">
          <a:xfrm>
            <a:off x="612587" y="1778000"/>
            <a:ext cx="3765177" cy="4348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Tijdelijke aanduiding voor inhoud 13"/>
          <p:cNvPicPr>
            <a:picLocks noGrp="1"/>
          </p:cNvPicPr>
          <p:nvPr>
            <p:ph sz="half" idx="2"/>
          </p:nvPr>
        </p:nvPicPr>
        <p:blipFill rotWithShape="1">
          <a:blip r:embed="rId4" cstate="print"/>
          <a:srcRect l="-57694" r="-57694" b="49525"/>
          <a:stretch/>
        </p:blipFill>
        <p:spPr bwMode="auto">
          <a:xfrm>
            <a:off x="2808941" y="1600201"/>
            <a:ext cx="7052235" cy="4182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22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7900620" y="5317773"/>
            <a:ext cx="1205280" cy="1469529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4" y="274638"/>
            <a:ext cx="9015146" cy="1143000"/>
          </a:xfrm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Basics Building Blocks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in Children and Adolescents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Parent and child interview</a:t>
            </a:r>
          </a:p>
          <a:p>
            <a:pPr lvl="1"/>
            <a:r>
              <a:rPr lang="en-US" dirty="0" smtClean="0"/>
              <a:t>Seeing parents and child together</a:t>
            </a:r>
          </a:p>
          <a:p>
            <a:pPr lvl="1"/>
            <a:r>
              <a:rPr lang="en-US" dirty="0" smtClean="0"/>
              <a:t>Seeing parents alone</a:t>
            </a:r>
          </a:p>
          <a:p>
            <a:pPr lvl="1"/>
            <a:r>
              <a:rPr lang="en-US" dirty="0" smtClean="0"/>
              <a:t>Seeing the child alone</a:t>
            </a:r>
          </a:p>
          <a:p>
            <a:r>
              <a:rPr lang="en-US" dirty="0" smtClean="0"/>
              <a:t>Mental state examination</a:t>
            </a:r>
          </a:p>
          <a:p>
            <a:r>
              <a:rPr lang="en-US" dirty="0" smtClean="0"/>
              <a:t>Medical history and physical examination</a:t>
            </a:r>
          </a:p>
          <a:p>
            <a:r>
              <a:rPr lang="en-US" dirty="0" smtClean="0"/>
              <a:t>Information from others (e.g. </a:t>
            </a:r>
            <a:r>
              <a:rPr lang="en-US" dirty="0" smtClean="0"/>
              <a:t>teachers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Rating scales and psychometric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4" y="274638"/>
            <a:ext cx="9015146" cy="1143000"/>
          </a:xfrm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Parent and Child Interview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in Children and Adolescents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Who should I talk to and in what sequence?</a:t>
            </a:r>
          </a:p>
          <a:p>
            <a:r>
              <a:rPr lang="en-US" dirty="0" smtClean="0"/>
              <a:t>How should I formulate the questions?</a:t>
            </a:r>
          </a:p>
          <a:p>
            <a:pPr lvl="1"/>
            <a:r>
              <a:rPr lang="en-US" dirty="0" smtClean="0"/>
              <a:t>Start with at least one open question per topic</a:t>
            </a:r>
          </a:p>
          <a:p>
            <a:pPr lvl="1"/>
            <a:r>
              <a:rPr lang="en-US" dirty="0" smtClean="0"/>
              <a:t>Ask screening question(s) first</a:t>
            </a:r>
          </a:p>
          <a:p>
            <a:pPr lvl="1"/>
            <a:r>
              <a:rPr lang="en-US" dirty="0" smtClean="0"/>
              <a:t>Home in once you </a:t>
            </a:r>
            <a:r>
              <a:rPr lang="en-US" dirty="0" smtClean="0"/>
              <a:t>want </a:t>
            </a:r>
            <a:r>
              <a:rPr lang="en-US" dirty="0" smtClean="0"/>
              <a:t>to </a:t>
            </a:r>
            <a:r>
              <a:rPr lang="en-US" dirty="0"/>
              <a:t>e</a:t>
            </a:r>
            <a:r>
              <a:rPr lang="en-US" dirty="0" smtClean="0"/>
              <a:t>xclude other diagnoses</a:t>
            </a:r>
          </a:p>
          <a:p>
            <a:r>
              <a:rPr lang="en-US" dirty="0" smtClean="0"/>
              <a:t>Let both parent and child tell their story</a:t>
            </a:r>
          </a:p>
          <a:p>
            <a:r>
              <a:rPr lang="en-US" dirty="0" smtClean="0"/>
              <a:t>How to deal with discrepancy of reports?</a:t>
            </a:r>
            <a:endParaRPr lang="en-US" dirty="0"/>
          </a:p>
        </p:txBody>
      </p:sp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7824420" y="5276005"/>
            <a:ext cx="1205280" cy="1469529"/>
          </a:xfrm>
          <a:prstGeom prst="rect">
            <a:avLst/>
          </a:prstGeom>
          <a:solidFill>
            <a:srgbClr val="C0504D"/>
          </a:solidFill>
        </p:spPr>
      </p:pic>
    </p:spTree>
    <p:extLst>
      <p:ext uri="{BB962C8B-B14F-4D97-AF65-F5344CB8AC3E}">
        <p14:creationId xmlns:p14="http://schemas.microsoft.com/office/powerpoint/2010/main" val="31385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4" y="274638"/>
            <a:ext cx="9015146" cy="1143000"/>
          </a:xfrm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Interview with child an </a:t>
            </a:r>
            <a:r>
              <a:rPr lang="en-US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carer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together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in Children and Adolescents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5016500"/>
          </a:xfrm>
        </p:spPr>
        <p:txBody>
          <a:bodyPr vert="horz">
            <a:normAutofit/>
          </a:bodyPr>
          <a:lstStyle/>
          <a:p>
            <a:r>
              <a:rPr lang="en-US" b="1" dirty="0" smtClean="0"/>
              <a:t>Observe:</a:t>
            </a:r>
            <a:r>
              <a:rPr lang="en-US" dirty="0" smtClean="0"/>
              <a:t> seating arrangements, eye-contact, warmth, interaction, tensions etc.</a:t>
            </a:r>
          </a:p>
          <a:p>
            <a:r>
              <a:rPr lang="en-US" b="1" dirty="0" smtClean="0"/>
              <a:t>Cover: </a:t>
            </a:r>
            <a:r>
              <a:rPr lang="en-US" dirty="0" smtClean="0"/>
              <a:t>SIRSE</a:t>
            </a:r>
          </a:p>
          <a:p>
            <a:r>
              <a:rPr lang="en-US" b="1" dirty="0" smtClean="0"/>
              <a:t>Start</a:t>
            </a:r>
            <a:r>
              <a:rPr lang="en-US" dirty="0" smtClean="0"/>
              <a:t> with open (possibly generic)  questions</a:t>
            </a:r>
          </a:p>
          <a:p>
            <a:r>
              <a:rPr lang="en-US" dirty="0" smtClean="0"/>
              <a:t>Get into to specifics/details (frequency, intensity, pervasiveness, triggers, consequences</a:t>
            </a:r>
            <a:r>
              <a:rPr lang="en-US" dirty="0" smtClean="0"/>
              <a:t>)</a:t>
            </a:r>
            <a:endParaRPr lang="en-US" strike="sngStrike" dirty="0" smtClean="0"/>
          </a:p>
          <a:p>
            <a:r>
              <a:rPr lang="en-US" dirty="0" smtClean="0"/>
              <a:t>Let both child and parent give their </a:t>
            </a:r>
            <a:r>
              <a:rPr lang="en-US" dirty="0" smtClean="0"/>
              <a:t>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Clarify form parents and child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Whose problem is it?</a:t>
            </a:r>
          </a:p>
          <a:p>
            <a:r>
              <a:rPr lang="en-GB" dirty="0" smtClean="0"/>
              <a:t>Why now?</a:t>
            </a:r>
          </a:p>
          <a:p>
            <a:r>
              <a:rPr lang="en-GB" dirty="0" smtClean="0"/>
              <a:t>What do you expect this examination will </a:t>
            </a:r>
            <a:r>
              <a:rPr lang="en-GB" dirty="0" smtClean="0"/>
              <a:t>accomplish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9980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3514725"/>
          </a:xfrm>
        </p:spPr>
        <p:txBody>
          <a:bodyPr/>
          <a:lstStyle/>
          <a:p>
            <a:pPr algn="l"/>
            <a:r>
              <a:rPr lang="en-US" sz="1800" smtClean="0"/>
              <a:t>The “IACAPAP Textbook of Child and Adolescent Mental Health” is available at the IACAPAP website </a:t>
            </a:r>
            <a:r>
              <a:rPr lang="en-US" sz="1800" u="sng" smtClean="0"/>
              <a:t>http://iacapap.org/iacapap-textbook-of-child-and-adolescent-mental-health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Please note that this book and its companion powerpoint are:</a:t>
            </a:r>
            <a:br>
              <a:rPr lang="en-US" sz="1800" smtClean="0"/>
            </a:br>
            <a:r>
              <a:rPr lang="en-US" sz="1800" smtClean="0"/>
              <a:t>·        Free and no registration is required to read or download it</a:t>
            </a:r>
            <a:br>
              <a:rPr lang="en-US" sz="1800" smtClean="0"/>
            </a:br>
            <a:r>
              <a:rPr lang="en-US" sz="1800" smtClean="0"/>
              <a:t>·        This is an open-access publication under the Creative Commons Attribution Non-	commercial License. According to this, use, distribution and reproduction in any 	medium are allowed without prior permission provided the original work is 	properly cited and the use is non-commercial.</a:t>
            </a:r>
            <a:br>
              <a:rPr lang="en-US" sz="1800" smtClean="0"/>
            </a:br>
            <a:endParaRPr lang="en-US" sz="1800" smtClean="0"/>
          </a:p>
        </p:txBody>
      </p:sp>
      <p:sp>
        <p:nvSpPr>
          <p:cNvPr id="2765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03700"/>
            <a:ext cx="8229600" cy="19478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1275"/>
            <a:ext cx="91440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95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7824420" y="5276005"/>
            <a:ext cx="1205280" cy="1469529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4" y="274638"/>
            <a:ext cx="9015146" cy="1143000"/>
          </a:xfrm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Interview with parent/</a:t>
            </a:r>
            <a:r>
              <a:rPr lang="en-US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carer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alone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in Children and Adolescents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10000"/>
          </a:bodyPr>
          <a:lstStyle/>
          <a:p>
            <a:r>
              <a:rPr lang="en-US" dirty="0" smtClean="0"/>
              <a:t>What aspects of the child’s </a:t>
            </a:r>
            <a:r>
              <a:rPr lang="en-US" dirty="0" err="1" smtClean="0"/>
              <a:t>behaviour</a:t>
            </a:r>
            <a:r>
              <a:rPr lang="en-US" dirty="0" smtClean="0"/>
              <a:t> are of greatest concern to them?</a:t>
            </a:r>
          </a:p>
          <a:p>
            <a:r>
              <a:rPr lang="en-US" dirty="0" smtClean="0"/>
              <a:t>What have they done to deal with the problem?</a:t>
            </a:r>
          </a:p>
          <a:p>
            <a:r>
              <a:rPr lang="en-US" dirty="0" smtClean="0"/>
              <a:t>Is the problem situation specific or pervasive?</a:t>
            </a:r>
          </a:p>
          <a:p>
            <a:r>
              <a:rPr lang="en-US" dirty="0" smtClean="0"/>
              <a:t>Family/parental relationship strengths/challenges</a:t>
            </a:r>
          </a:p>
          <a:p>
            <a:r>
              <a:rPr lang="en-US" dirty="0" smtClean="0"/>
              <a:t>Forms of discipline used</a:t>
            </a:r>
          </a:p>
          <a:p>
            <a:r>
              <a:rPr lang="en-US" dirty="0" smtClean="0"/>
              <a:t>Family psychiatric/medical history</a:t>
            </a:r>
          </a:p>
          <a:p>
            <a:r>
              <a:rPr lang="en-US" dirty="0" smtClean="0"/>
              <a:t>Own coping/MH [don’t use acronyms that other people may not </a:t>
            </a:r>
            <a:r>
              <a:rPr lang="en-US" dirty="0" smtClean="0"/>
              <a:t>understand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4" y="274638"/>
            <a:ext cx="9015146" cy="1143000"/>
          </a:xfrm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Interview with the child alone - Aims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in Children and Adolescents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en-US" dirty="0" smtClean="0"/>
              <a:t>Gain the child’s </a:t>
            </a:r>
            <a:r>
              <a:rPr lang="en-US" dirty="0" smtClean="0"/>
              <a:t>trust</a:t>
            </a:r>
          </a:p>
          <a:p>
            <a:r>
              <a:rPr lang="en-US" dirty="0" smtClean="0"/>
              <a:t>Elicit </a:t>
            </a:r>
            <a:r>
              <a:rPr lang="en-US" dirty="0" smtClean="0"/>
              <a:t>the child’s </a:t>
            </a:r>
            <a:r>
              <a:rPr lang="en-US" dirty="0" smtClean="0"/>
              <a:t>views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xamine the child’s developmental </a:t>
            </a:r>
            <a:r>
              <a:rPr lang="en-US" dirty="0" smtClean="0"/>
              <a:t>stage</a:t>
            </a:r>
          </a:p>
          <a:p>
            <a:r>
              <a:rPr lang="en-US" dirty="0" smtClean="0"/>
              <a:t>Screen </a:t>
            </a:r>
            <a:r>
              <a:rPr lang="en-US" dirty="0" smtClean="0"/>
              <a:t>about emotional symptoms, traumatic events, delinquent acts, drug and alcohol use, sexual problems, </a:t>
            </a:r>
            <a:r>
              <a:rPr lang="en-US" dirty="0" smtClean="0"/>
              <a:t>suicidality</a:t>
            </a:r>
          </a:p>
          <a:p>
            <a:r>
              <a:rPr lang="en-US" dirty="0" smtClean="0"/>
              <a:t>Conduct </a:t>
            </a:r>
            <a:r>
              <a:rPr lang="en-US" dirty="0" smtClean="0"/>
              <a:t>a mental state examination </a:t>
            </a:r>
          </a:p>
          <a:p>
            <a:pPr marL="400050" lvl="1" indent="0">
              <a:buNone/>
            </a:pPr>
            <a:r>
              <a:rPr lang="en-US" dirty="0" smtClean="0"/>
              <a:t>(see below)</a:t>
            </a:r>
            <a:endParaRPr lang="en-US" dirty="0"/>
          </a:p>
        </p:txBody>
      </p:sp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7824420" y="5276005"/>
            <a:ext cx="1205280" cy="1469529"/>
          </a:xfrm>
          <a:prstGeom prst="rect">
            <a:avLst/>
          </a:prstGeom>
          <a:solidFill>
            <a:srgbClr val="C0504D"/>
          </a:solidFill>
        </p:spPr>
      </p:pic>
    </p:spTree>
    <p:extLst>
      <p:ext uri="{BB962C8B-B14F-4D97-AF65-F5344CB8AC3E}">
        <p14:creationId xmlns:p14="http://schemas.microsoft.com/office/powerpoint/2010/main" val="2844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4" y="274638"/>
            <a:ext cx="9015146" cy="1143000"/>
          </a:xfrm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Interview with the child alone - Methods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in Children and Adolescents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572500" cy="4525963"/>
          </a:xfrm>
        </p:spPr>
        <p:txBody>
          <a:bodyPr vert="horz">
            <a:normAutofit fontScale="92500" lnSpcReduction="10000"/>
          </a:bodyPr>
          <a:lstStyle/>
          <a:p>
            <a:r>
              <a:rPr lang="en-US" dirty="0" smtClean="0"/>
              <a:t>Make play material/pens paper available</a:t>
            </a:r>
          </a:p>
          <a:p>
            <a:r>
              <a:rPr lang="en-US" dirty="0" smtClean="0"/>
              <a:t>Be sensitive to their development</a:t>
            </a:r>
          </a:p>
          <a:p>
            <a:r>
              <a:rPr lang="en-US" dirty="0" smtClean="0"/>
              <a:t>Use play to assess affective state, motor skills, speech and language development, attention span, interaction, pretend play etc.</a:t>
            </a:r>
          </a:p>
          <a:p>
            <a:r>
              <a:rPr lang="en-US" dirty="0" smtClean="0"/>
              <a:t>In adolescents emphasize confidentiality issues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Discussion: Would it be appropriate in your culture to see a child/adolescent alone?</a:t>
            </a:r>
            <a:r>
              <a:rPr lang="en-US" dirty="0" smtClean="0"/>
              <a:t> </a:t>
            </a:r>
            <a:r>
              <a:rPr lang="en-US" i="1" dirty="0" smtClean="0"/>
              <a:t>From what age</a:t>
            </a:r>
            <a:r>
              <a:rPr lang="en-US" i="1" dirty="0" smtClean="0"/>
              <a:t>?</a:t>
            </a:r>
            <a:endParaRPr lang="en-US" i="1" dirty="0" smtClean="0"/>
          </a:p>
        </p:txBody>
      </p:sp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099366" y="5611231"/>
            <a:ext cx="930334" cy="1134303"/>
          </a:xfrm>
          <a:prstGeom prst="rect">
            <a:avLst/>
          </a:prstGeom>
          <a:solidFill>
            <a:srgbClr val="C0504D"/>
          </a:solidFill>
        </p:spPr>
      </p:pic>
    </p:spTree>
    <p:extLst>
      <p:ext uri="{BB962C8B-B14F-4D97-AF65-F5344CB8AC3E}">
        <p14:creationId xmlns:p14="http://schemas.microsoft.com/office/powerpoint/2010/main" val="7602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4" y="274638"/>
            <a:ext cx="8387617" cy="651715"/>
          </a:xfrm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Mental State Examination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Afbeelding 5"/>
          <p:cNvPicPr/>
          <p:nvPr/>
        </p:nvPicPr>
        <p:blipFill rotWithShape="1">
          <a:blip r:embed="rId3" cstate="print"/>
          <a:srcRect r="36202"/>
          <a:stretch/>
        </p:blipFill>
        <p:spPr bwMode="auto">
          <a:xfrm>
            <a:off x="1557867" y="1062815"/>
            <a:ext cx="6011333" cy="563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41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4" y="274638"/>
            <a:ext cx="9015146" cy="1143000"/>
          </a:xfrm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Mental State Examination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in Children and Adolescents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Afbeelding 5"/>
          <p:cNvPicPr/>
          <p:nvPr/>
        </p:nvPicPr>
        <p:blipFill rotWithShape="1">
          <a:blip r:embed="rId3" cstate="print"/>
          <a:srcRect r="35931"/>
          <a:stretch/>
        </p:blipFill>
        <p:spPr bwMode="auto">
          <a:xfrm>
            <a:off x="1060825" y="1417638"/>
            <a:ext cx="6798234" cy="511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92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304800" y="1600200"/>
            <a:ext cx="8494057" cy="4786183"/>
          </a:xfrm>
        </p:spPr>
        <p:txBody>
          <a:bodyPr vert="horz"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Some ways to elicit MSE information from children?</a:t>
            </a:r>
          </a:p>
          <a:p>
            <a:r>
              <a:rPr lang="en-US" sz="3000" dirty="0" smtClean="0"/>
              <a:t>What do you like doing? Ask further…</a:t>
            </a:r>
          </a:p>
          <a:p>
            <a:r>
              <a:rPr lang="en-US" sz="3000" dirty="0" smtClean="0"/>
              <a:t>Emotions: What kind of feelings do you know? …What makes you feel sad/angry/happy etc.</a:t>
            </a:r>
          </a:p>
          <a:p>
            <a:r>
              <a:rPr lang="en-US" sz="3000" dirty="0" smtClean="0"/>
              <a:t>Suicide: Sometimes people feel so bad, they don’t want to live anymore? Have you ever felt like that?</a:t>
            </a:r>
          </a:p>
          <a:p>
            <a:r>
              <a:rPr lang="en-US" sz="3000" dirty="0" smtClean="0"/>
              <a:t>Trauma: Sometimes nasty or frightening things happen to people and they find it difficult to talk about it. Has anything like that happened to you?</a:t>
            </a:r>
          </a:p>
          <a:p>
            <a:r>
              <a:rPr lang="en-US" sz="3000" dirty="0" smtClean="0"/>
              <a:t>If you had three wishes, what would they be? Ask further to explore why?</a:t>
            </a:r>
            <a:endParaRPr lang="en-US" sz="30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28854" y="257705"/>
            <a:ext cx="9015146" cy="1143000"/>
          </a:xfrm>
          <a:prstGeom prst="rect">
            <a:avLst/>
          </a:prstGeom>
          <a:solidFill>
            <a:srgbClr val="77933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Mental State Examination</a:t>
            </a:r>
            <a:br>
              <a:rPr lang="en-US" sz="36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in Children and Adolescents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4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4" y="274638"/>
            <a:ext cx="9015146" cy="1143000"/>
          </a:xfrm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Take developmental and medical history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in Children and Adolescents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254000" y="1600200"/>
            <a:ext cx="8665882" cy="4525963"/>
          </a:xfrm>
        </p:spPr>
        <p:txBody>
          <a:bodyPr vert="horz"/>
          <a:lstStyle/>
          <a:p>
            <a:pPr marL="0" indent="0">
              <a:buNone/>
            </a:pPr>
            <a:r>
              <a:rPr lang="en-US" dirty="0" smtClean="0"/>
              <a:t>Take a three step approach</a:t>
            </a:r>
          </a:p>
          <a:p>
            <a:r>
              <a:rPr lang="en-US" dirty="0" smtClean="0"/>
              <a:t>Step 1: Brief medical history</a:t>
            </a:r>
          </a:p>
          <a:p>
            <a:r>
              <a:rPr lang="en-US" dirty="0" smtClean="0"/>
              <a:t>Step 2: Brief physical examination</a:t>
            </a:r>
          </a:p>
          <a:p>
            <a:pPr marL="0" indent="0">
              <a:buNone/>
            </a:pPr>
            <a:r>
              <a:rPr lang="en-US" dirty="0" smtClean="0"/>
              <a:t>1 and 2 unremarkable - avoid further investigation</a:t>
            </a:r>
          </a:p>
          <a:p>
            <a:r>
              <a:rPr lang="en-US" dirty="0" smtClean="0"/>
              <a:t>Step 3: if appropriate, further investigations or referral</a:t>
            </a:r>
          </a:p>
          <a:p>
            <a:endParaRPr lang="en-US" dirty="0"/>
          </a:p>
        </p:txBody>
      </p:sp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7824420" y="5276005"/>
            <a:ext cx="1205280" cy="1469529"/>
          </a:xfrm>
          <a:prstGeom prst="rect">
            <a:avLst/>
          </a:prstGeom>
          <a:solidFill>
            <a:srgbClr val="C0504D"/>
          </a:solidFill>
        </p:spPr>
      </p:pic>
    </p:spTree>
    <p:extLst>
      <p:ext uri="{BB962C8B-B14F-4D97-AF65-F5344CB8AC3E}">
        <p14:creationId xmlns:p14="http://schemas.microsoft.com/office/powerpoint/2010/main" val="20771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4" y="274638"/>
            <a:ext cx="9015146" cy="1143000"/>
          </a:xfrm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Take developmental and medical history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in Children and Adolescents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462682" cy="4525963"/>
          </a:xfrm>
        </p:spPr>
        <p:txBody>
          <a:bodyPr vert="horz"/>
          <a:lstStyle/>
          <a:p>
            <a:r>
              <a:rPr lang="en-US" dirty="0" smtClean="0"/>
              <a:t>Pre- and perinatal History</a:t>
            </a:r>
          </a:p>
          <a:p>
            <a:r>
              <a:rPr lang="en-US" dirty="0" smtClean="0"/>
              <a:t>Developmental milestones </a:t>
            </a:r>
            <a:r>
              <a:rPr lang="en-US" sz="2400" dirty="0" smtClean="0"/>
              <a:t>(</a:t>
            </a:r>
            <a:r>
              <a:rPr lang="en-US" sz="2800" dirty="0" smtClean="0"/>
              <a:t>know what is normal!)</a:t>
            </a:r>
          </a:p>
          <a:p>
            <a:r>
              <a:rPr lang="en-US" dirty="0" smtClean="0"/>
              <a:t>Focus on psycho-social development</a:t>
            </a:r>
          </a:p>
          <a:p>
            <a:r>
              <a:rPr lang="en-US" dirty="0" smtClean="0"/>
              <a:t>Medical history</a:t>
            </a:r>
          </a:p>
          <a:p>
            <a:r>
              <a:rPr lang="en-US" dirty="0" smtClean="0"/>
              <a:t>Family history</a:t>
            </a:r>
          </a:p>
          <a:p>
            <a:r>
              <a:rPr lang="en-US" dirty="0" smtClean="0"/>
              <a:t>Drug  </a:t>
            </a:r>
            <a:r>
              <a:rPr lang="en-US" dirty="0" smtClean="0"/>
              <a:t>&amp;alcohol use</a:t>
            </a:r>
            <a:endParaRPr lang="en-US" dirty="0"/>
          </a:p>
        </p:txBody>
      </p:sp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7824420" y="5276005"/>
            <a:ext cx="1205280" cy="1469529"/>
          </a:xfrm>
          <a:prstGeom prst="rect">
            <a:avLst/>
          </a:prstGeom>
          <a:solidFill>
            <a:srgbClr val="C0504D"/>
          </a:solidFill>
        </p:spPr>
      </p:pic>
    </p:spTree>
    <p:extLst>
      <p:ext uri="{BB962C8B-B14F-4D97-AF65-F5344CB8AC3E}">
        <p14:creationId xmlns:p14="http://schemas.microsoft.com/office/powerpoint/2010/main" val="6229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4" y="274638"/>
            <a:ext cx="9015146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Medical History and Physical Examination 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in Children and Adolescents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304800" y="1600200"/>
            <a:ext cx="8494057" cy="4786183"/>
          </a:xfrm>
        </p:spPr>
        <p:txBody>
          <a:bodyPr vert="horz"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i="1" dirty="0" smtClean="0"/>
              <a:t>Red Flags suggestive of underlying medical problems</a:t>
            </a:r>
          </a:p>
          <a:p>
            <a:r>
              <a:rPr lang="en-US" sz="3000" dirty="0" smtClean="0"/>
              <a:t>Atypical presentation or age of onset</a:t>
            </a:r>
          </a:p>
          <a:p>
            <a:r>
              <a:rPr lang="en-US" sz="3000" dirty="0" smtClean="0"/>
              <a:t>Regression in development</a:t>
            </a:r>
          </a:p>
          <a:p>
            <a:r>
              <a:rPr lang="en-US" sz="3000" dirty="0" smtClean="0"/>
              <a:t>History of central nervous system infection</a:t>
            </a:r>
          </a:p>
          <a:p>
            <a:r>
              <a:rPr lang="en-US" sz="3000" dirty="0" smtClean="0"/>
              <a:t>History of head trauma</a:t>
            </a:r>
          </a:p>
          <a:p>
            <a:r>
              <a:rPr lang="en-US" sz="3000" dirty="0" smtClean="0"/>
              <a:t>(</a:t>
            </a:r>
            <a:r>
              <a:rPr lang="en-US" sz="3000" dirty="0"/>
              <a:t>H</a:t>
            </a:r>
            <a:r>
              <a:rPr lang="en-US" sz="3000" dirty="0" smtClean="0"/>
              <a:t>istory of) seizures</a:t>
            </a:r>
          </a:p>
          <a:p>
            <a:r>
              <a:rPr lang="en-US" sz="3000" dirty="0" smtClean="0"/>
              <a:t>Suggestions of child abuse</a:t>
            </a:r>
          </a:p>
          <a:p>
            <a:r>
              <a:rPr lang="en-US" sz="3000" dirty="0" smtClean="0"/>
              <a:t>Sudden onset of new/odd </a:t>
            </a:r>
            <a:r>
              <a:rPr lang="en-US" sz="3000" dirty="0" err="1" smtClean="0"/>
              <a:t>behaviour</a:t>
            </a:r>
            <a:endParaRPr lang="en-US" sz="3000" dirty="0" smtClean="0"/>
          </a:p>
          <a:p>
            <a:r>
              <a:rPr lang="en-US" sz="3000" dirty="0" smtClean="0"/>
              <a:t>Altered level of consciousness, fatigue, cognitive changes, fever, weight changes</a:t>
            </a:r>
            <a:endParaRPr lang="en-US" sz="3000" dirty="0"/>
          </a:p>
        </p:txBody>
      </p:sp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320258" y="5880552"/>
            <a:ext cx="709442" cy="864982"/>
          </a:xfrm>
          <a:prstGeom prst="rect">
            <a:avLst/>
          </a:prstGeom>
          <a:solidFill>
            <a:srgbClr val="C0504D"/>
          </a:solidFill>
        </p:spPr>
      </p:pic>
    </p:spTree>
    <p:extLst>
      <p:ext uri="{BB962C8B-B14F-4D97-AF65-F5344CB8AC3E}">
        <p14:creationId xmlns:p14="http://schemas.microsoft.com/office/powerpoint/2010/main" val="15466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4" y="274638"/>
            <a:ext cx="9015146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Medical History and Physical Examination 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in Children and Adolescents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304800" y="1600200"/>
            <a:ext cx="8494057" cy="4786183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Basic physical examination:</a:t>
            </a:r>
          </a:p>
          <a:p>
            <a:r>
              <a:rPr lang="en-US" sz="3000" dirty="0" smtClean="0"/>
              <a:t>Height, </a:t>
            </a:r>
            <a:r>
              <a:rPr lang="en-US" sz="3000" dirty="0" smtClean="0"/>
              <a:t>weight, head circumference</a:t>
            </a:r>
          </a:p>
          <a:p>
            <a:r>
              <a:rPr lang="en-US" sz="3000" dirty="0" smtClean="0"/>
              <a:t>Blood pressure, pulse</a:t>
            </a:r>
          </a:p>
          <a:p>
            <a:r>
              <a:rPr lang="en-US" sz="3000" dirty="0" smtClean="0"/>
              <a:t>Skin inspection (needle tracks, bruises, scars, </a:t>
            </a:r>
            <a:r>
              <a:rPr lang="en-US" sz="3000" dirty="0" err="1" smtClean="0"/>
              <a:t>neurocutaneous</a:t>
            </a:r>
            <a:r>
              <a:rPr lang="en-US" sz="3000" dirty="0" smtClean="0"/>
              <a:t> signs?)</a:t>
            </a:r>
          </a:p>
          <a:p>
            <a:r>
              <a:rPr lang="en-US" sz="3000" dirty="0" smtClean="0"/>
              <a:t>Basic neurological examination (gait, tone, power, reflexes, cerebellar function, movements)</a:t>
            </a:r>
            <a:endParaRPr lang="en-US" sz="3000" dirty="0"/>
          </a:p>
        </p:txBody>
      </p:sp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320258" y="5880552"/>
            <a:ext cx="709442" cy="864982"/>
          </a:xfrm>
          <a:prstGeom prst="rect">
            <a:avLst/>
          </a:prstGeom>
          <a:solidFill>
            <a:srgbClr val="C0504D"/>
          </a:solidFill>
        </p:spPr>
      </p:pic>
    </p:spTree>
    <p:extLst>
      <p:ext uri="{BB962C8B-B14F-4D97-AF65-F5344CB8AC3E}">
        <p14:creationId xmlns:p14="http://schemas.microsoft.com/office/powerpoint/2010/main" val="25840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91571"/>
            <a:ext cx="8642602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Why should you know about this?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of Children/Adolescents</a:t>
            </a:r>
            <a:endParaRPr lang="en-US" sz="3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266700" y="1600200"/>
            <a:ext cx="8642602" cy="4884271"/>
          </a:xfrm>
        </p:spPr>
        <p:txBody>
          <a:bodyPr vert="horz">
            <a:normAutofit/>
          </a:bodyPr>
          <a:lstStyle/>
          <a:p>
            <a:pPr>
              <a:spcBef>
                <a:spcPts val="1176"/>
              </a:spcBef>
            </a:pPr>
            <a:r>
              <a:rPr lang="en-US" sz="2400" dirty="0" smtClean="0"/>
              <a:t>The diagnostic process is the foundation of effective treatment</a:t>
            </a:r>
          </a:p>
          <a:p>
            <a:pPr>
              <a:spcBef>
                <a:spcPts val="1176"/>
              </a:spcBef>
            </a:pPr>
            <a:r>
              <a:rPr lang="en-US" sz="2400" dirty="0" smtClean="0"/>
              <a:t>CAMH assessment differs considerably from other types of assessment in medicine</a:t>
            </a:r>
          </a:p>
          <a:p>
            <a:pPr>
              <a:spcBef>
                <a:spcPts val="1176"/>
              </a:spcBef>
            </a:pPr>
            <a:r>
              <a:rPr lang="en-US" sz="2400" dirty="0" smtClean="0"/>
              <a:t>There is a distinctive developmental aspect in the mental state examination of children/adolescents</a:t>
            </a:r>
          </a:p>
          <a:p>
            <a:pPr>
              <a:spcBef>
                <a:spcPts val="1176"/>
              </a:spcBef>
            </a:pPr>
            <a:r>
              <a:rPr lang="en-US" sz="2400" dirty="0" smtClean="0"/>
              <a:t>Inconsistent reports by various informants can be confusing. You need to be clear about your aims! [These two sentences don’t follow each other. Should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be a separate dot point?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12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4" y="274638"/>
            <a:ext cx="9015146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Medical History and Physical Examination 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in Children and Adolescents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304800" y="1600200"/>
            <a:ext cx="8494057" cy="4786183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Investigations, tests, specialist referrals:</a:t>
            </a:r>
          </a:p>
          <a:p>
            <a:r>
              <a:rPr lang="en-US" sz="3000" dirty="0" smtClean="0"/>
              <a:t>Blood tests</a:t>
            </a:r>
          </a:p>
          <a:p>
            <a:r>
              <a:rPr lang="en-US" sz="3000" dirty="0" smtClean="0"/>
              <a:t>Urine tests</a:t>
            </a:r>
          </a:p>
          <a:p>
            <a:r>
              <a:rPr lang="en-US" sz="3000" dirty="0" smtClean="0"/>
              <a:t>Brain imaging</a:t>
            </a:r>
          </a:p>
          <a:p>
            <a:r>
              <a:rPr lang="en-US" sz="3000" dirty="0" smtClean="0"/>
              <a:t>Genetic investigation</a:t>
            </a:r>
          </a:p>
          <a:p>
            <a:r>
              <a:rPr lang="en-US" sz="3000" dirty="0" smtClean="0"/>
              <a:t>Metabolic investigation</a:t>
            </a:r>
          </a:p>
          <a:p>
            <a:r>
              <a:rPr lang="en-US" sz="3000" dirty="0" smtClean="0"/>
              <a:t>EEG</a:t>
            </a:r>
            <a:endParaRPr lang="en-US" sz="3000" dirty="0"/>
          </a:p>
        </p:txBody>
      </p:sp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320258" y="5880552"/>
            <a:ext cx="709442" cy="864982"/>
          </a:xfrm>
          <a:prstGeom prst="rect">
            <a:avLst/>
          </a:prstGeom>
          <a:solidFill>
            <a:srgbClr val="C0504D"/>
          </a:solidFill>
        </p:spPr>
      </p:pic>
    </p:spTree>
    <p:extLst>
      <p:ext uri="{BB962C8B-B14F-4D97-AF65-F5344CB8AC3E}">
        <p14:creationId xmlns:p14="http://schemas.microsoft.com/office/powerpoint/2010/main" val="38587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4" y="274638"/>
            <a:ext cx="9015146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Rating scales and psychometric assessment 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in Children and Adolescents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304800" y="1600200"/>
            <a:ext cx="8494057" cy="4786183"/>
          </a:xfrm>
        </p:spPr>
        <p:txBody>
          <a:bodyPr vert="horz">
            <a:normAutofit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Pros:</a:t>
            </a:r>
            <a:endParaRPr lang="en-US" sz="3000" dirty="0" smtClean="0"/>
          </a:p>
          <a:p>
            <a:r>
              <a:rPr lang="en-US" sz="3000" dirty="0" smtClean="0"/>
              <a:t>Help detect unreported problems</a:t>
            </a:r>
          </a:p>
          <a:p>
            <a:r>
              <a:rPr lang="en-US" sz="3000" dirty="0" smtClean="0"/>
              <a:t>Comprehensive</a:t>
            </a:r>
          </a:p>
          <a:p>
            <a:r>
              <a:rPr lang="en-US" sz="3000" dirty="0" smtClean="0"/>
              <a:t>Can make interview more efficient</a:t>
            </a:r>
          </a:p>
          <a:p>
            <a:r>
              <a:rPr lang="en-US" sz="3000" dirty="0" smtClean="0"/>
              <a:t>Can be a good pre-treatment baseline</a:t>
            </a:r>
          </a:p>
          <a:p>
            <a:pPr marL="0" indent="0">
              <a:buNone/>
            </a:pPr>
            <a:r>
              <a:rPr lang="en-US" sz="3000" dirty="0" smtClean="0"/>
              <a:t>Cons:</a:t>
            </a:r>
          </a:p>
          <a:p>
            <a:r>
              <a:rPr lang="en-US" sz="3000" dirty="0" smtClean="0"/>
              <a:t>Require time and literacy of parents/patients</a:t>
            </a:r>
          </a:p>
          <a:p>
            <a:r>
              <a:rPr lang="en-US" sz="3000" dirty="0" smtClean="0"/>
              <a:t>Need analysis</a:t>
            </a:r>
          </a:p>
          <a:p>
            <a:r>
              <a:rPr lang="en-US" sz="3000" dirty="0" smtClean="0"/>
              <a:t>Clinicians may </a:t>
            </a:r>
            <a:r>
              <a:rPr lang="en-US" sz="3000" dirty="0" smtClean="0"/>
              <a:t>over rely </a:t>
            </a:r>
            <a:r>
              <a:rPr lang="en-US" sz="3000" dirty="0" smtClean="0"/>
              <a:t>on them</a:t>
            </a:r>
          </a:p>
        </p:txBody>
      </p:sp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320258" y="5880552"/>
            <a:ext cx="709442" cy="864982"/>
          </a:xfrm>
          <a:prstGeom prst="rect">
            <a:avLst/>
          </a:prstGeom>
          <a:solidFill>
            <a:srgbClr val="C0504D"/>
          </a:solidFill>
        </p:spPr>
      </p:pic>
    </p:spTree>
    <p:extLst>
      <p:ext uri="{BB962C8B-B14F-4D97-AF65-F5344CB8AC3E}">
        <p14:creationId xmlns:p14="http://schemas.microsoft.com/office/powerpoint/2010/main" val="5611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4" y="274638"/>
            <a:ext cx="9015146" cy="1143000"/>
          </a:xfrm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SDQ – Free Psychiatric Screening in Children and Adolescents 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3"/>
              </a:rPr>
              <a:t>http://www.sdqinfo.org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879600"/>
            <a:ext cx="8462682" cy="4246564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Afbeelding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57868"/>
            <a:ext cx="8615081" cy="456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98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4" y="274638"/>
            <a:ext cx="9015146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Rating scales and psychometric assessment 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in Children and Adolescents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304800" y="1600200"/>
            <a:ext cx="8494057" cy="4786183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Psychometric assessments can help</a:t>
            </a:r>
          </a:p>
          <a:p>
            <a:r>
              <a:rPr lang="en-US" sz="3000" dirty="0" smtClean="0"/>
              <a:t>Find diagnosis and/or co-morbidity</a:t>
            </a:r>
          </a:p>
          <a:p>
            <a:r>
              <a:rPr lang="en-US" sz="3000" dirty="0" smtClean="0"/>
              <a:t>Identify individuals cognitive strengths/weaknesses</a:t>
            </a:r>
          </a:p>
          <a:p>
            <a:r>
              <a:rPr lang="en-US" sz="3000" dirty="0" smtClean="0"/>
              <a:t>Plan treatment</a:t>
            </a:r>
          </a:p>
          <a:p>
            <a:pPr marL="0" indent="0">
              <a:buNone/>
            </a:pPr>
            <a:r>
              <a:rPr lang="en-US" sz="3000" dirty="0" smtClean="0"/>
              <a:t>Examples</a:t>
            </a:r>
          </a:p>
          <a:p>
            <a:r>
              <a:rPr lang="en-US" sz="3000" dirty="0" smtClean="0"/>
              <a:t>IQ tests</a:t>
            </a:r>
          </a:p>
          <a:p>
            <a:r>
              <a:rPr lang="en-US" sz="3000" dirty="0" smtClean="0"/>
              <a:t>Tests of activity and concentration</a:t>
            </a:r>
          </a:p>
          <a:p>
            <a:r>
              <a:rPr lang="en-US" sz="3000" dirty="0" smtClean="0"/>
              <a:t>Social and communication skills</a:t>
            </a:r>
            <a:endParaRPr lang="en-US" sz="3000" dirty="0"/>
          </a:p>
        </p:txBody>
      </p:sp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320258" y="5880552"/>
            <a:ext cx="709442" cy="864982"/>
          </a:xfrm>
          <a:prstGeom prst="rect">
            <a:avLst/>
          </a:prstGeom>
          <a:solidFill>
            <a:srgbClr val="C0504D"/>
          </a:solidFill>
        </p:spPr>
      </p:pic>
    </p:spTree>
    <p:extLst>
      <p:ext uri="{BB962C8B-B14F-4D97-AF65-F5344CB8AC3E}">
        <p14:creationId xmlns:p14="http://schemas.microsoft.com/office/powerpoint/2010/main" val="19066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Giving feedback on your findings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Psycho-education in Children and Adolescents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7824420" y="5276005"/>
            <a:ext cx="1205280" cy="1469529"/>
          </a:xfrm>
          <a:prstGeom prst="rect">
            <a:avLst/>
          </a:prstGeom>
          <a:solidFill>
            <a:srgbClr val="C0504D"/>
          </a:solidFill>
        </p:spPr>
      </p:pic>
      <p:pic>
        <p:nvPicPr>
          <p:cNvPr id="11" name="Tijdelijke aanduiding voor inhoud 10"/>
          <p:cNvPicPr>
            <a:picLocks noGrp="1"/>
          </p:cNvPicPr>
          <p:nvPr>
            <p:ph idx="1"/>
          </p:nvPr>
        </p:nvPicPr>
        <p:blipFill rotWithShape="1">
          <a:blip r:embed="rId4" cstate="print"/>
          <a:srcRect l="-191967" r="-191967" b="44815"/>
          <a:stretch/>
        </p:blipFill>
        <p:spPr bwMode="auto">
          <a:xfrm>
            <a:off x="-2387600" y="1600200"/>
            <a:ext cx="13766800" cy="525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15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Giving feedback on your findings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Psycho-education in C&amp;A Psychiatry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en-GB" dirty="0" smtClean="0"/>
              <a:t>The examination is not complete until findings have been communicated to parents, the child and the referring agency.</a:t>
            </a:r>
            <a:endParaRPr lang="en-GB" dirty="0"/>
          </a:p>
        </p:txBody>
      </p:sp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7824420" y="5276005"/>
            <a:ext cx="1205280" cy="1469529"/>
          </a:xfrm>
          <a:prstGeom prst="rect">
            <a:avLst/>
          </a:prstGeom>
          <a:solidFill>
            <a:srgbClr val="C0504D"/>
          </a:solidFill>
        </p:spPr>
      </p:pic>
    </p:spTree>
    <p:extLst>
      <p:ext uri="{BB962C8B-B14F-4D97-AF65-F5344CB8AC3E}">
        <p14:creationId xmlns:p14="http://schemas.microsoft.com/office/powerpoint/2010/main" val="1406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Giving feedback on your findings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Psycho-education in C&amp;A Psychiatry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Plain, non-technical language</a:t>
            </a:r>
          </a:p>
          <a:p>
            <a:r>
              <a:rPr lang="en-GB" dirty="0" smtClean="0"/>
              <a:t>Non judgemental</a:t>
            </a:r>
          </a:p>
          <a:p>
            <a:r>
              <a:rPr lang="en-GB" dirty="0" smtClean="0"/>
              <a:t>Strength oriented</a:t>
            </a:r>
          </a:p>
          <a:p>
            <a:r>
              <a:rPr lang="en-GB" dirty="0" smtClean="0"/>
              <a:t>Sensitive</a:t>
            </a:r>
          </a:p>
          <a:p>
            <a:r>
              <a:rPr lang="en-GB" dirty="0" smtClean="0"/>
              <a:t>Practical</a:t>
            </a:r>
          </a:p>
          <a:p>
            <a:pPr marL="0" indent="0">
              <a:buNone/>
            </a:pPr>
            <a:r>
              <a:rPr lang="en-GB" dirty="0" smtClean="0"/>
              <a:t>Make sure the information you give is</a:t>
            </a:r>
          </a:p>
          <a:p>
            <a:r>
              <a:rPr lang="en-GB" dirty="0" smtClean="0"/>
              <a:t>Heard</a:t>
            </a:r>
          </a:p>
          <a:p>
            <a:r>
              <a:rPr lang="en-GB" dirty="0" smtClean="0"/>
              <a:t>Understood</a:t>
            </a:r>
          </a:p>
          <a:p>
            <a:r>
              <a:rPr lang="en-GB" dirty="0" smtClean="0"/>
              <a:t>Experienced as helpful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dirty="0" smtClean="0"/>
              <a:t>The parents are the most important partner in treatment  </a:t>
            </a:r>
            <a:endParaRPr lang="en-GB" dirty="0"/>
          </a:p>
        </p:txBody>
      </p:sp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365067" y="5935186"/>
            <a:ext cx="664632" cy="810348"/>
          </a:xfrm>
          <a:prstGeom prst="rect">
            <a:avLst/>
          </a:prstGeom>
          <a:solidFill>
            <a:srgbClr val="C0504D"/>
          </a:solidFill>
        </p:spPr>
      </p:pic>
    </p:spTree>
    <p:extLst>
      <p:ext uri="{BB962C8B-B14F-4D97-AF65-F5344CB8AC3E}">
        <p14:creationId xmlns:p14="http://schemas.microsoft.com/office/powerpoint/2010/main" val="31701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Troubleshooting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Assessment in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C&amp;A Psychiatry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54001" y="1600200"/>
            <a:ext cx="8652932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What if the child does not seem to fit into a category?</a:t>
            </a:r>
          </a:p>
          <a:p>
            <a:pPr lvl="1"/>
            <a:r>
              <a:rPr lang="en-GB" sz="2400" dirty="0" smtClean="0"/>
              <a:t>Just try to describe accurately what you see</a:t>
            </a:r>
          </a:p>
          <a:p>
            <a:pPr lvl="1"/>
            <a:r>
              <a:rPr lang="en-GB" sz="2400" dirty="0" smtClean="0"/>
              <a:t>Discuss with an experienced colleague</a:t>
            </a:r>
          </a:p>
          <a:p>
            <a:pPr lvl="1"/>
            <a:r>
              <a:rPr lang="en-GB" sz="2400" dirty="0" smtClean="0"/>
              <a:t>Check all differentials including psycho-social</a:t>
            </a:r>
          </a:p>
          <a:p>
            <a:pPr lvl="1"/>
            <a:r>
              <a:rPr lang="en-GB" sz="2400" dirty="0" smtClean="0"/>
              <a:t>Remember “the children haven’t read the DSM and ICD”</a:t>
            </a:r>
          </a:p>
          <a:p>
            <a:r>
              <a:rPr lang="en-GB" sz="2800" dirty="0" smtClean="0"/>
              <a:t>What if accounts you get from informants differ widely?</a:t>
            </a:r>
          </a:p>
          <a:p>
            <a:pPr lvl="1"/>
            <a:r>
              <a:rPr lang="en-GB" sz="2400" dirty="0" smtClean="0"/>
              <a:t>Think about reasons for the disagreement</a:t>
            </a:r>
          </a:p>
          <a:p>
            <a:pPr lvl="1"/>
            <a:r>
              <a:rPr lang="en-GB" sz="2400" dirty="0" smtClean="0"/>
              <a:t>Get other informants</a:t>
            </a:r>
          </a:p>
          <a:p>
            <a:pPr lvl="1"/>
            <a:r>
              <a:rPr lang="en-GB" sz="2400" dirty="0" smtClean="0"/>
              <a:t>If possible observe for yourself (school/home visit?) </a:t>
            </a:r>
            <a:endParaRPr lang="en-GB" sz="2400" dirty="0"/>
          </a:p>
        </p:txBody>
      </p:sp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365067" y="5935186"/>
            <a:ext cx="664632" cy="810348"/>
          </a:xfrm>
          <a:prstGeom prst="rect">
            <a:avLst/>
          </a:prstGeom>
          <a:solidFill>
            <a:srgbClr val="C0504D"/>
          </a:solidFill>
        </p:spPr>
      </p:pic>
    </p:spTree>
    <p:extLst>
      <p:ext uri="{BB962C8B-B14F-4D97-AF65-F5344CB8AC3E}">
        <p14:creationId xmlns:p14="http://schemas.microsoft.com/office/powerpoint/2010/main" val="23410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2313" y="4013200"/>
            <a:ext cx="7772400" cy="175577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GB" b="0" dirty="0" smtClean="0"/>
              <a:t>What will you do next </a:t>
            </a:r>
            <a:r>
              <a:rPr lang="en-GB" b="0" dirty="0" smtClean="0"/>
              <a:t>week </a:t>
            </a:r>
            <a:r>
              <a:rPr lang="en-GB" b="0" dirty="0" smtClean="0"/>
              <a:t>to implement what you learned?</a:t>
            </a:r>
            <a:endParaRPr lang="en-GB" b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722313" y="2247901"/>
            <a:ext cx="7772400" cy="1765299"/>
          </a:xfrm>
          <a:solidFill>
            <a:srgbClr val="77933C"/>
          </a:solidFill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2"/>
                </a:solidFill>
                <a:latin typeface="+mj-lt"/>
              </a:rPr>
              <a:t>Any Questions?</a:t>
            </a:r>
          </a:p>
          <a:p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330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91571"/>
            <a:ext cx="8758767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General considerations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3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of Children/Adolescents</a:t>
            </a:r>
            <a:endParaRPr lang="en-US" sz="33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266700" y="1600200"/>
            <a:ext cx="8154894" cy="4884271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 psychiatric assessment of children and adolescents is in many ways </a:t>
            </a:r>
            <a:r>
              <a:rPr lang="en-US" dirty="0" smtClean="0"/>
              <a:t>different </a:t>
            </a:r>
            <a:r>
              <a:rPr lang="en-US" dirty="0" smtClean="0"/>
              <a:t>from other areas of medicine. How?</a:t>
            </a:r>
            <a:endParaRPr lang="en-US" dirty="0"/>
          </a:p>
        </p:txBody>
      </p:sp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421594" y="5864746"/>
            <a:ext cx="722406" cy="880788"/>
          </a:xfrm>
          <a:prstGeom prst="rect">
            <a:avLst/>
          </a:prstGeom>
          <a:solidFill>
            <a:srgbClr val="C0504D"/>
          </a:solidFill>
        </p:spPr>
      </p:pic>
    </p:spTree>
    <p:extLst>
      <p:ext uri="{BB962C8B-B14F-4D97-AF65-F5344CB8AC3E}">
        <p14:creationId xmlns:p14="http://schemas.microsoft.com/office/powerpoint/2010/main" val="4851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9468" y="3488267"/>
            <a:ext cx="5537924" cy="323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General considerations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of Children/Adolescents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266700" y="1600200"/>
            <a:ext cx="8496300" cy="4884271"/>
          </a:xfrm>
        </p:spPr>
        <p:txBody>
          <a:bodyPr vert="horz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Children grow and develop.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Expectations about what is </a:t>
            </a:r>
            <a:r>
              <a:rPr lang="en-AU" sz="2400" dirty="0" smtClean="0"/>
              <a:t>“</a:t>
            </a:r>
            <a:r>
              <a:rPr lang="en-US" sz="2400" dirty="0" smtClean="0"/>
              <a:t>normal”</a:t>
            </a:r>
            <a:r>
              <a:rPr lang="nl-NL" altLang="ja-JP" sz="2400" dirty="0" smtClean="0"/>
              <a:t>and what might be </a:t>
            </a:r>
            <a:r>
              <a:rPr lang="nl-NL" altLang="ja-JP" sz="2400" dirty="0" smtClean="0"/>
              <a:t>“a </a:t>
            </a:r>
            <a:r>
              <a:rPr lang="nl-NL" altLang="ja-JP" sz="2400" dirty="0" smtClean="0"/>
              <a:t>problem”</a:t>
            </a:r>
            <a:r>
              <a:rPr lang="en-US" sz="2400" dirty="0" smtClean="0"/>
              <a:t> vary according to stage of development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The capacity to understand, reflect and </a:t>
            </a:r>
            <a:r>
              <a:rPr lang="en-GB" sz="2400" strike="sngStrike" dirty="0" smtClean="0"/>
              <a:t>to</a:t>
            </a:r>
            <a:r>
              <a:rPr lang="en-GB" sz="2400" dirty="0" smtClean="0"/>
              <a:t> participate in decision making and treatment evolves with age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mhGAP-IG base course -  field test version 1.00 – May 2012</a:t>
            </a:r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D8503C-90EB-4F2F-B80A-B3BE4EAB942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535113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</a:rPr>
              <a:t>Special considerations for assessment of children: </a:t>
            </a:r>
            <a:r>
              <a:rPr lang="en-GB" sz="2400" dirty="0" smtClean="0">
                <a:solidFill>
                  <a:schemeClr val="bg1"/>
                </a:solidFill>
              </a:rPr>
              <a:t>Children do not grow and develop in isolation. Their immediate and broader environment/context plays an important role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8916" name="Oval 3"/>
          <p:cNvSpPr>
            <a:spLocks noChangeArrowheads="1"/>
          </p:cNvSpPr>
          <p:nvPr/>
        </p:nvSpPr>
        <p:spPr bwMode="auto">
          <a:xfrm>
            <a:off x="1187450" y="1916113"/>
            <a:ext cx="6624638" cy="424973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917" name="Oval 4"/>
          <p:cNvSpPr>
            <a:spLocks noChangeArrowheads="1"/>
          </p:cNvSpPr>
          <p:nvPr/>
        </p:nvSpPr>
        <p:spPr bwMode="auto">
          <a:xfrm>
            <a:off x="2916238" y="3141663"/>
            <a:ext cx="3311525" cy="18002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4067175" y="3860800"/>
            <a:ext cx="100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latin typeface="Calibri" pitchFamily="34" charset="0"/>
              </a:rPr>
              <a:t>CHILD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 rot="-2073131">
            <a:off x="2903538" y="3460750"/>
            <a:ext cx="15732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latin typeface="Calibri" pitchFamily="34" charset="0"/>
              </a:rPr>
              <a:t>CARER &amp; IMMEDIATE FAMILY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 rot="1418738">
            <a:off x="4356100" y="3357563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alibri" pitchFamily="34" charset="0"/>
              </a:rPr>
              <a:t>TEACHERS &amp; PEERS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 rot="-1882992">
            <a:off x="1619250" y="263683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alibri" pitchFamily="34" charset="0"/>
              </a:rPr>
              <a:t>HEALTH  CARE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 rot="-4039889">
            <a:off x="1298576" y="4037012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alibri" pitchFamily="34" charset="0"/>
              </a:rPr>
              <a:t>NEIGHBORS</a:t>
            </a:r>
            <a:r>
              <a:rPr lang="en-GB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 rot="1068557">
            <a:off x="3348038" y="2349500"/>
            <a:ext cx="287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alibri" pitchFamily="34" charset="0"/>
              </a:rPr>
              <a:t>RELIGIOUS AND SPIRITUAL GROUPS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5148263" y="458152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38925" name="Text Box 12"/>
          <p:cNvSpPr txBox="1">
            <a:spLocks noChangeArrowheads="1"/>
          </p:cNvSpPr>
          <p:nvPr/>
        </p:nvSpPr>
        <p:spPr bwMode="auto">
          <a:xfrm rot="236711">
            <a:off x="2627313" y="5373688"/>
            <a:ext cx="368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alibri" pitchFamily="34" charset="0"/>
              </a:rPr>
              <a:t>USERS/PARENTS' ASSOCIATION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8926" name="Text Box 13"/>
          <p:cNvSpPr txBox="1">
            <a:spLocks noChangeArrowheads="1"/>
          </p:cNvSpPr>
          <p:nvPr/>
        </p:nvSpPr>
        <p:spPr bwMode="auto">
          <a:xfrm rot="2705750">
            <a:off x="5829300" y="3108326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alibri" pitchFamily="34" charset="0"/>
              </a:rPr>
              <a:t>EXTENDED FAMILY/ FAMILY NETWORKS</a:t>
            </a:r>
            <a:endParaRPr lang="en-US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ex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17533"/>
          </a:xfrm>
        </p:spPr>
        <p:txBody>
          <a:bodyPr vert="horz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 smtClean="0"/>
              <a:t>Further distinctive aspects of CAMH assessment</a:t>
            </a:r>
          </a:p>
          <a:p>
            <a:pPr>
              <a:lnSpc>
                <a:spcPct val="110000"/>
              </a:lnSpc>
            </a:pPr>
            <a:r>
              <a:rPr lang="en-US" sz="2600" dirty="0" smtClean="0"/>
              <a:t>Referral is typically by someone other than patient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T</a:t>
            </a:r>
            <a:r>
              <a:rPr lang="en-US" sz="2600" dirty="0" smtClean="0"/>
              <a:t>here are rarely simple blood tests or other investigations leading to a diagnosis.</a:t>
            </a:r>
          </a:p>
          <a:p>
            <a:pPr>
              <a:lnSpc>
                <a:spcPct val="110000"/>
              </a:lnSpc>
            </a:pPr>
            <a:r>
              <a:rPr lang="en-US" sz="2600" dirty="0" smtClean="0"/>
              <a:t>Various (often conflicting) sources of information have to be integrated by a skilled clinician</a:t>
            </a:r>
          </a:p>
          <a:p>
            <a:pPr>
              <a:lnSpc>
                <a:spcPct val="110000"/>
              </a:lnSpc>
            </a:pPr>
            <a:endParaRPr lang="en-US" sz="2800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b="1" dirty="0" err="1" smtClean="0"/>
              <a:t>Some</a:t>
            </a:r>
            <a:r>
              <a:rPr lang="nl-NL" b="1" dirty="0" smtClean="0"/>
              <a:t> call </a:t>
            </a:r>
            <a:r>
              <a:rPr lang="nl-NL" b="1" dirty="0" err="1" smtClean="0"/>
              <a:t>it</a:t>
            </a:r>
            <a:r>
              <a:rPr lang="nl-NL" b="1" dirty="0" smtClean="0"/>
              <a:t> detective </a:t>
            </a:r>
            <a:r>
              <a:rPr lang="nl-NL" b="1" dirty="0" err="1" smtClean="0"/>
              <a:t>work</a:t>
            </a:r>
            <a:endParaRPr lang="nl-NL" b="1" dirty="0" smtClean="0"/>
          </a:p>
          <a:p>
            <a:pPr marL="0" indent="0" algn="ctr">
              <a:buNone/>
            </a:pPr>
            <a:endParaRPr lang="nl-NL" b="1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20855"/>
            <a:ext cx="9144000" cy="11594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General considerations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of Children/Adolescents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Afbeelding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470" y="2198344"/>
            <a:ext cx="3287059" cy="410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83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4" y="274638"/>
            <a:ext cx="9015146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Basic Aims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in Children and Adolescents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933420"/>
          </a:xfrm>
        </p:spPr>
        <p:txBody>
          <a:bodyPr vert="horz">
            <a:normAutofit fontScale="92500" lnSpcReduction="20000"/>
          </a:bodyPr>
          <a:lstStyle/>
          <a:p>
            <a:r>
              <a:rPr lang="en-US" b="1" dirty="0" smtClean="0"/>
              <a:t>A good therapeutic relationship</a:t>
            </a:r>
          </a:p>
          <a:p>
            <a:r>
              <a:rPr lang="en-US" dirty="0" smtClean="0"/>
              <a:t>Reason for referral </a:t>
            </a:r>
            <a:r>
              <a:rPr lang="en-US" sz="2800" dirty="0" smtClean="0"/>
              <a:t>(Why now? Whose problem is it?)</a:t>
            </a:r>
          </a:p>
          <a:p>
            <a:r>
              <a:rPr lang="en-US" dirty="0" smtClean="0"/>
              <a:t>Main complaint </a:t>
            </a:r>
          </a:p>
          <a:p>
            <a:r>
              <a:rPr lang="en-US" dirty="0" smtClean="0"/>
              <a:t>Current individual functioning</a:t>
            </a:r>
          </a:p>
          <a:p>
            <a:r>
              <a:rPr lang="en-US" dirty="0" smtClean="0"/>
              <a:t>Developmental functioning</a:t>
            </a:r>
          </a:p>
          <a:p>
            <a:r>
              <a:rPr lang="en-US" dirty="0" smtClean="0"/>
              <a:t>Family functioning</a:t>
            </a:r>
          </a:p>
          <a:p>
            <a:r>
              <a:rPr lang="en-US" dirty="0" smtClean="0"/>
              <a:t>Mental state</a:t>
            </a:r>
          </a:p>
          <a:p>
            <a:r>
              <a:rPr lang="en-US" dirty="0" smtClean="0"/>
              <a:t>Formulate/communicate </a:t>
            </a:r>
            <a:r>
              <a:rPr lang="en-US" i="1" dirty="0" smtClean="0"/>
              <a:t>clinical formulation</a:t>
            </a:r>
          </a:p>
          <a:p>
            <a:r>
              <a:rPr lang="en-US" dirty="0" smtClean="0"/>
              <a:t>Clarify focus of treatment (risks/benefits)</a:t>
            </a:r>
          </a:p>
          <a:p>
            <a:r>
              <a:rPr lang="en-US" dirty="0" smtClean="0"/>
              <a:t>Be time efficient</a:t>
            </a:r>
            <a:endParaRPr lang="en-US" dirty="0"/>
          </a:p>
        </p:txBody>
      </p:sp>
      <p:pic>
        <p:nvPicPr>
          <p:cNvPr id="8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7824420" y="5276005"/>
            <a:ext cx="1205280" cy="1469529"/>
          </a:xfrm>
          <a:prstGeom prst="rect">
            <a:avLst/>
          </a:prstGeom>
          <a:solidFill>
            <a:srgbClr val="C0504D"/>
          </a:solidFill>
        </p:spPr>
      </p:pic>
    </p:spTree>
    <p:extLst>
      <p:ext uri="{BB962C8B-B14F-4D97-AF65-F5344CB8AC3E}">
        <p14:creationId xmlns:p14="http://schemas.microsoft.com/office/powerpoint/2010/main" val="5796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854" y="274638"/>
            <a:ext cx="9015146" cy="1143000"/>
          </a:xfr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Build a good therapeutic relationship</a:t>
            </a:r>
            <a:b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Psychiatric Assessment in Children and Adolescents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294523" y="1600200"/>
            <a:ext cx="8670002" cy="4915015"/>
          </a:xfrm>
        </p:spPr>
        <p:txBody>
          <a:bodyPr vert="horz">
            <a:normAutofit fontScale="92500" lnSpcReduction="10000"/>
          </a:bodyPr>
          <a:lstStyle/>
          <a:p>
            <a:r>
              <a:rPr lang="en-US" dirty="0" smtClean="0"/>
              <a:t>Try to find privacy in a child friendly place</a:t>
            </a:r>
          </a:p>
          <a:p>
            <a:r>
              <a:rPr lang="en-US" dirty="0" smtClean="0"/>
              <a:t>Have </a:t>
            </a:r>
            <a:r>
              <a:rPr lang="en-US" dirty="0" smtClean="0"/>
              <a:t>enough </a:t>
            </a:r>
            <a:r>
              <a:rPr lang="en-US" dirty="0" smtClean="0"/>
              <a:t>time, if necessary ask family back</a:t>
            </a:r>
          </a:p>
          <a:p>
            <a:r>
              <a:rPr lang="en-US" dirty="0" smtClean="0"/>
              <a:t>Greet </a:t>
            </a:r>
            <a:r>
              <a:rPr lang="en-US" dirty="0" err="1" smtClean="0"/>
              <a:t>carer</a:t>
            </a:r>
            <a:r>
              <a:rPr lang="en-US" dirty="0" smtClean="0"/>
              <a:t> and child and introduce yourself</a:t>
            </a:r>
          </a:p>
          <a:p>
            <a:r>
              <a:rPr lang="en-US" dirty="0" smtClean="0"/>
              <a:t>Clarify reason for referral and aim of interview</a:t>
            </a:r>
          </a:p>
          <a:p>
            <a:r>
              <a:rPr lang="en-US" dirty="0" smtClean="0"/>
              <a:t>Explain confidentiality and its </a:t>
            </a:r>
            <a:r>
              <a:rPr lang="en-US" dirty="0" smtClean="0"/>
              <a:t>limits</a:t>
            </a:r>
            <a:endParaRPr lang="en-US" strike="sngStrike" dirty="0" smtClean="0"/>
          </a:p>
          <a:p>
            <a:r>
              <a:rPr lang="en-US" dirty="0" smtClean="0"/>
              <a:t>Put family at </a:t>
            </a:r>
            <a:r>
              <a:rPr lang="en-US" dirty="0" smtClean="0"/>
              <a:t>ease </a:t>
            </a:r>
            <a:r>
              <a:rPr lang="en-US" dirty="0" smtClean="0"/>
              <a:t>with open generic questions first</a:t>
            </a:r>
          </a:p>
          <a:p>
            <a:r>
              <a:rPr lang="en-GB" dirty="0" smtClean="0">
                <a:latin typeface="Calibri" pitchFamily="34" charset="0"/>
              </a:rPr>
              <a:t>Use simple language in an effort to engage</a:t>
            </a:r>
            <a:r>
              <a:rPr lang="en-US" dirty="0" smtClean="0"/>
              <a:t> the child </a:t>
            </a:r>
          </a:p>
          <a:p>
            <a:r>
              <a:rPr lang="en-GB" dirty="0" smtClean="0">
                <a:latin typeface="Calibri" pitchFamily="34" charset="0"/>
              </a:rPr>
              <a:t>Ask about the child's and carer's health and feelings</a:t>
            </a:r>
          </a:p>
          <a:p>
            <a:r>
              <a:rPr lang="en-GB" dirty="0" smtClean="0">
                <a:latin typeface="Calibri" pitchFamily="34" charset="0"/>
              </a:rPr>
              <a:t>Listen carefully and </a:t>
            </a:r>
            <a:r>
              <a:rPr lang="en-GB" dirty="0" smtClean="0">
                <a:latin typeface="Calibri" pitchFamily="34" charset="0"/>
              </a:rPr>
              <a:t>show </a:t>
            </a:r>
            <a:r>
              <a:rPr lang="en-GB" dirty="0" smtClean="0">
                <a:latin typeface="Calibri" pitchFamily="34" charset="0"/>
              </a:rPr>
              <a:t>interest and understanding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3441</TotalTime>
  <Words>2043</Words>
  <Application>Microsoft Office PowerPoint</Application>
  <PresentationFormat>On-screen Show (4:3)</PresentationFormat>
  <Paragraphs>323</Paragraphs>
  <Slides>38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Office-thema</vt:lpstr>
      <vt:lpstr>PowerPoint Presentation</vt:lpstr>
      <vt:lpstr>The “IACAPAP Textbook of Child and Adolescent Mental Health” is available at the IACAPAP website http://iacapap.org/iacapap-textbook-of-child-and-adolescent-mental-health   Please note that this book and its companion powerpoint are: ·        Free and no registration is required to read or download it ·        This is an open-access publication under the Creative Commons Attribution Non- commercial License. According to this, use, distribution and reproduction in any  medium are allowed without prior permission provided the original work is  properly cited and the use is non-commercial. </vt:lpstr>
      <vt:lpstr>Why should you know about this? Psychiatric Assessment of Children/Adolescents</vt:lpstr>
      <vt:lpstr>General considerations Psychiatric Assessment of Children/Adolescents</vt:lpstr>
      <vt:lpstr>General considerations Psychiatric Assessment of Children/Adolescents</vt:lpstr>
      <vt:lpstr>Special considerations for assessment of children: Children do not grow and develop in isolation. Their immediate and broader environment/context plays an important role</vt:lpstr>
      <vt:lpstr>PowerPoint Presentation</vt:lpstr>
      <vt:lpstr>The Basic Aims Psychiatric Assessment in Children and Adolescents</vt:lpstr>
      <vt:lpstr>Build a good therapeutic relationship Psychiatric Assessment in Children and Adolescents</vt:lpstr>
      <vt:lpstr>Practical tips from mhGAP Establish communication and build trust </vt:lpstr>
      <vt:lpstr>Practical tips from mhGAP Use good communication skills </vt:lpstr>
      <vt:lpstr>Using good communication skills: Exercise</vt:lpstr>
      <vt:lpstr>Afterwards…</vt:lpstr>
      <vt:lpstr>The Basics: SIRSE Psychiatric Assessment in Children and Adolescents</vt:lpstr>
      <vt:lpstr>The Basics: SIRSE Psychiatric Assessment in Children and Adolescents</vt:lpstr>
      <vt:lpstr>The Basics Building Blocks Psychiatric Assessment in Children and Adolescents</vt:lpstr>
      <vt:lpstr>The Parent and Child Interview Psychiatric Assessment in Children and Adolescents</vt:lpstr>
      <vt:lpstr>The Interview with child an carer together Psychiatric Assessment in Children and Adolescents</vt:lpstr>
      <vt:lpstr>Clarify form parents and child</vt:lpstr>
      <vt:lpstr>The Interview with parent/carer alone Psychiatric Assessment in Children and Adolescents</vt:lpstr>
      <vt:lpstr>The Interview with the child alone - Aims Psychiatric Assessment in Children and Adolescents</vt:lpstr>
      <vt:lpstr>The Interview with the child alone - Methods Psychiatric Assessment in Children and Adolescents</vt:lpstr>
      <vt:lpstr> The Mental State Examination </vt:lpstr>
      <vt:lpstr>The Mental State Examination Psychiatric Assessment in Children and Adolescents</vt:lpstr>
      <vt:lpstr>PowerPoint Presentation</vt:lpstr>
      <vt:lpstr>Take developmental and medical history Psychiatric Assessment in Children and Adolescents</vt:lpstr>
      <vt:lpstr>Take developmental and medical history Psychiatric Assessment in Children and Adolescents</vt:lpstr>
      <vt:lpstr>Medical History and Physical Examination  Psychiatric Assessment in Children and Adolescents</vt:lpstr>
      <vt:lpstr>Medical History and Physical Examination  Psychiatric Assessment in Children and Adolescents</vt:lpstr>
      <vt:lpstr>Medical History and Physical Examination  Psychiatric Assessment in Children and Adolescents</vt:lpstr>
      <vt:lpstr>Rating scales and psychometric assessment  Psychiatric Assessment in Children and Adolescents</vt:lpstr>
      <vt:lpstr>SDQ – Free Psychiatric Screening in Children and Adolescents http://www.sdqinfo.org</vt:lpstr>
      <vt:lpstr>Rating scales and psychometric assessment  Psychiatric Assessment in Children and Adolescents</vt:lpstr>
      <vt:lpstr>Giving feedback on your findings Psycho-education in Children and Adolescents</vt:lpstr>
      <vt:lpstr>Giving feedback on your findings Psycho-education in C&amp;A Psychiatry</vt:lpstr>
      <vt:lpstr>Giving feedback on your findings Psycho-education in C&amp;A Psychiatry</vt:lpstr>
      <vt:lpstr>Troubleshooting Assessment in C&amp;A Psychiatry</vt:lpstr>
      <vt:lpstr>What will you do next week to implement what you learned?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ADHD IN children and adolescents</dc:title>
  <dc:creator>Henrikje Klasen</dc:creator>
  <cp:lastModifiedBy>Joseph Rey</cp:lastModifiedBy>
  <cp:revision>34</cp:revision>
  <dcterms:created xsi:type="dcterms:W3CDTF">2015-03-18T12:55:35Z</dcterms:created>
  <dcterms:modified xsi:type="dcterms:W3CDTF">2016-08-15T07:47:11Z</dcterms:modified>
</cp:coreProperties>
</file>