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281" r:id="rId3"/>
    <p:sldId id="282" r:id="rId4"/>
    <p:sldId id="258" r:id="rId5"/>
    <p:sldId id="286" r:id="rId6"/>
    <p:sldId id="283" r:id="rId7"/>
    <p:sldId id="284" r:id="rId8"/>
    <p:sldId id="287" r:id="rId9"/>
    <p:sldId id="259" r:id="rId10"/>
    <p:sldId id="260" r:id="rId11"/>
    <p:sldId id="262" r:id="rId12"/>
    <p:sldId id="289" r:id="rId13"/>
    <p:sldId id="263" r:id="rId14"/>
    <p:sldId id="264" r:id="rId15"/>
    <p:sldId id="265" r:id="rId16"/>
    <p:sldId id="288" r:id="rId17"/>
    <p:sldId id="266" r:id="rId18"/>
    <p:sldId id="290" r:id="rId19"/>
    <p:sldId id="267" r:id="rId20"/>
    <p:sldId id="268" r:id="rId21"/>
    <p:sldId id="269" r:id="rId22"/>
    <p:sldId id="270" r:id="rId23"/>
    <p:sldId id="271" r:id="rId24"/>
    <p:sldId id="272" r:id="rId25"/>
    <p:sldId id="273" r:id="rId26"/>
    <p:sldId id="274" r:id="rId27"/>
    <p:sldId id="275" r:id="rId28"/>
    <p:sldId id="276" r:id="rId29"/>
    <p:sldId id="277" r:id="rId30"/>
    <p:sldId id="285" r:id="rId31"/>
    <p:sldId id="291" r:id="rId3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rikje Klase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355" autoAdjust="0"/>
  </p:normalViewPr>
  <p:slideViewPr>
    <p:cSldViewPr snapToGrid="0" snapToObjects="1">
      <p:cViewPr>
        <p:scale>
          <a:sx n="49" d="100"/>
          <a:sy n="49" d="100"/>
        </p:scale>
        <p:origin x="-432"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421B0-27DF-2543-B1BA-E7FB1AF64E6D}" type="datetimeFigureOut">
              <a:rPr lang="nl-NL" smtClean="0"/>
              <a:t>6-5-2015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A2038-E3F1-D44C-B73D-217ED161DF31}" type="slidenum">
              <a:rPr lang="nl-NL" smtClean="0"/>
              <a:t>‹#›</a:t>
            </a:fld>
            <a:endParaRPr lang="nl-NL"/>
          </a:p>
        </p:txBody>
      </p:sp>
    </p:spTree>
    <p:extLst>
      <p:ext uri="{BB962C8B-B14F-4D97-AF65-F5344CB8AC3E}">
        <p14:creationId xmlns:p14="http://schemas.microsoft.com/office/powerpoint/2010/main" val="4059933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9A2038-E3F1-D44C-B73D-217ED161DF31}" type="slidenum">
              <a:rPr lang="nl-NL" smtClean="0"/>
              <a:t>1</a:t>
            </a:fld>
            <a:endParaRPr lang="nl-NL"/>
          </a:p>
        </p:txBody>
      </p:sp>
    </p:spTree>
    <p:extLst>
      <p:ext uri="{BB962C8B-B14F-4D97-AF65-F5344CB8AC3E}">
        <p14:creationId xmlns:p14="http://schemas.microsoft.com/office/powerpoint/2010/main" val="375240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Children and adolescents may develop other psychiatric conditions after trauma exposure including depression, panic disorder, specific phobias (distinctively related to some aspect of the trauma), as well as behavioral and </a:t>
            </a:r>
            <a:r>
              <a:rPr lang="en-US" sz="1200" kern="1200" dirty="0" err="1" smtClean="0">
                <a:solidFill>
                  <a:schemeClr val="tx1"/>
                </a:solidFill>
                <a:effectLst/>
                <a:latin typeface="+mn-lt"/>
                <a:ea typeface="+mn-ea"/>
                <a:cs typeface="+mn-cs"/>
              </a:rPr>
              <a:t>attentional</a:t>
            </a:r>
            <a:r>
              <a:rPr lang="en-US" sz="1200" kern="1200" dirty="0" smtClean="0">
                <a:solidFill>
                  <a:schemeClr val="tx1"/>
                </a:solidFill>
                <a:effectLst/>
                <a:latin typeface="+mn-lt"/>
                <a:ea typeface="+mn-ea"/>
                <a:cs typeface="+mn-cs"/>
              </a:rPr>
              <a:t> problems (e.g., oppositional defiant disorder). Among preschoolers, other clinical presentations include developmental problems such as loss of previously mastered skills (regression), as well as the onset of fears not specifically associated with aspects of the trauma.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you see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freezer truck containing fish is left leaning against a tree in the front yard of a destroyed residence after Hurricane Katrina in Plaquemines Parish, Louisiana, US. FEMA photo/Andrea </a:t>
            </a:r>
            <a:r>
              <a:rPr lang="en-US" sz="1200" kern="1200" dirty="0" err="1" smtClean="0">
                <a:solidFill>
                  <a:schemeClr val="tx1"/>
                </a:solidFill>
                <a:effectLst/>
                <a:latin typeface="+mn-lt"/>
                <a:ea typeface="+mn-ea"/>
                <a:cs typeface="+mn-cs"/>
              </a:rPr>
              <a:t>Booher</a:t>
            </a:r>
            <a:r>
              <a:rPr lang="en-US" sz="1200" kern="1200" dirty="0" smtClean="0">
                <a:solidFill>
                  <a:schemeClr val="tx1"/>
                </a:solidFill>
                <a:effectLst/>
                <a:latin typeface="+mn-lt"/>
                <a:ea typeface="+mn-ea"/>
                <a:cs typeface="+mn-cs"/>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Across studies of trauma-exposed adults, reported prevalence of ASD ranges from 7% to 59% (Bryant et al, 2008; </a:t>
            </a:r>
            <a:r>
              <a:rPr lang="en-US" sz="1200" kern="1200" dirty="0" err="1" smtClean="0">
                <a:solidFill>
                  <a:schemeClr val="tx1"/>
                </a:solidFill>
                <a:effectLst/>
                <a:latin typeface="+mn-lt"/>
                <a:ea typeface="+mn-ea"/>
                <a:cs typeface="+mn-cs"/>
              </a:rPr>
              <a:t>Elklit</a:t>
            </a:r>
            <a:r>
              <a:rPr lang="en-US" sz="1200" kern="1200" dirty="0" smtClean="0">
                <a:solidFill>
                  <a:schemeClr val="tx1"/>
                </a:solidFill>
                <a:effectLst/>
                <a:latin typeface="+mn-lt"/>
                <a:ea typeface="+mn-ea"/>
                <a:cs typeface="+mn-cs"/>
              </a:rPr>
              <a:t> &amp; Christiansen, 2010) with a mean prevalence of 17.4% (Bryant, 2011). These figures, however, are somewhat lower among children, with reported rates around 8-10% in industrialized countries (</a:t>
            </a:r>
            <a:r>
              <a:rPr lang="en-US" sz="1200" kern="1200" dirty="0" err="1" smtClean="0">
                <a:solidFill>
                  <a:schemeClr val="tx1"/>
                </a:solidFill>
                <a:effectLst/>
                <a:latin typeface="+mn-lt"/>
                <a:ea typeface="+mn-ea"/>
                <a:cs typeface="+mn-cs"/>
              </a:rPr>
              <a:t>Kassam</a:t>
            </a:r>
            <a:r>
              <a:rPr lang="en-US" sz="1200" kern="1200" dirty="0" smtClean="0">
                <a:solidFill>
                  <a:schemeClr val="tx1"/>
                </a:solidFill>
                <a:effectLst/>
                <a:latin typeface="+mn-lt"/>
                <a:ea typeface="+mn-ea"/>
                <a:cs typeface="+mn-cs"/>
              </a:rPr>
              <a:t>-Adams &amp; Winston, 2004; Bryant et al, 2007; </a:t>
            </a:r>
            <a:r>
              <a:rPr lang="en-US" sz="1200" kern="1200" dirty="0" err="1" smtClean="0">
                <a:solidFill>
                  <a:schemeClr val="tx1"/>
                </a:solidFill>
                <a:effectLst/>
                <a:latin typeface="+mn-lt"/>
                <a:ea typeface="+mn-ea"/>
                <a:cs typeface="+mn-cs"/>
              </a:rPr>
              <a:t>Dalgleish</a:t>
            </a:r>
            <a:r>
              <a:rPr lang="en-US" sz="1200" kern="1200" dirty="0" smtClean="0">
                <a:solidFill>
                  <a:schemeClr val="tx1"/>
                </a:solidFill>
                <a:effectLst/>
                <a:latin typeface="+mn-lt"/>
                <a:ea typeface="+mn-ea"/>
                <a:cs typeface="+mn-cs"/>
              </a:rPr>
              <a:t> et al, 2008). </a:t>
            </a:r>
          </a:p>
          <a:p>
            <a:r>
              <a:rPr lang="en-US" sz="1200" kern="1200" dirty="0" smtClean="0">
                <a:solidFill>
                  <a:schemeClr val="tx1"/>
                </a:solidFill>
                <a:effectLst/>
                <a:latin typeface="+mn-lt"/>
                <a:ea typeface="+mn-ea"/>
                <a:cs typeface="+mn-cs"/>
              </a:rPr>
              <a:t>In the US, between 7% and 10% of individuals may suffer from PTSD in their lifetime, while reported 12-month prevalence among adults is approximately 4% (Kessler et al, 2005a; 2005b). In adults, incidence rate (percentage of new cases) of PTSD following a trauma vary greatly (Breslau et al, 1998), determined by a range of factors such as the type of trauma, trauma severity, previous exposure to trauma, the presence of prior mood or anxiety disorders, and elevated </a:t>
            </a:r>
            <a:r>
              <a:rPr lang="en-US" sz="1200" kern="1200" dirty="0" err="1" smtClean="0">
                <a:solidFill>
                  <a:schemeClr val="tx1"/>
                </a:solidFill>
                <a:effectLst/>
                <a:latin typeface="+mn-lt"/>
                <a:ea typeface="+mn-ea"/>
                <a:cs typeface="+mn-cs"/>
              </a:rPr>
              <a:t>peri</a:t>
            </a:r>
            <a:r>
              <a:rPr lang="en-US" sz="1200" kern="1200" dirty="0" smtClean="0">
                <a:solidFill>
                  <a:schemeClr val="tx1"/>
                </a:solidFill>
                <a:effectLst/>
                <a:latin typeface="+mn-lt"/>
                <a:ea typeface="+mn-ea"/>
                <a:cs typeface="+mn-cs"/>
              </a:rPr>
              <a:t>- traumatic reactions (</a:t>
            </a:r>
            <a:r>
              <a:rPr lang="en-US" sz="1200" kern="1200" dirty="0" err="1" smtClean="0">
                <a:solidFill>
                  <a:schemeClr val="tx1"/>
                </a:solidFill>
                <a:effectLst/>
                <a:latin typeface="+mn-lt"/>
                <a:ea typeface="+mn-ea"/>
                <a:cs typeface="+mn-cs"/>
              </a:rPr>
              <a:t>Brewin</a:t>
            </a:r>
            <a:r>
              <a:rPr lang="en-US" sz="1200" kern="1200" dirty="0" smtClean="0">
                <a:solidFill>
                  <a:schemeClr val="tx1"/>
                </a:solidFill>
                <a:effectLst/>
                <a:latin typeface="+mn-lt"/>
                <a:ea typeface="+mn-ea"/>
                <a:cs typeface="+mn-cs"/>
              </a:rPr>
              <a:t> et al, 2000; </a:t>
            </a:r>
            <a:r>
              <a:rPr lang="en-US" sz="1200" kern="1200" dirty="0" err="1" smtClean="0">
                <a:solidFill>
                  <a:schemeClr val="tx1"/>
                </a:solidFill>
                <a:effectLst/>
                <a:latin typeface="+mn-lt"/>
                <a:ea typeface="+mn-ea"/>
                <a:cs typeface="+mn-cs"/>
              </a:rPr>
              <a:t>Ozer</a:t>
            </a:r>
            <a:r>
              <a:rPr lang="en-US" sz="1200" kern="1200" dirty="0" smtClean="0">
                <a:solidFill>
                  <a:schemeClr val="tx1"/>
                </a:solidFill>
                <a:effectLst/>
                <a:latin typeface="+mn-lt"/>
                <a:ea typeface="+mn-ea"/>
                <a:cs typeface="+mn-cs"/>
              </a:rPr>
              <a:t> et al, 2003). Rates of PTSD among child and adolescent survivors of disasters vary widely depending on the studied population and the measures used to assess diagnosis, with rates ranging from 1% to 60% (Wang et al, 2013). </a:t>
            </a:r>
            <a:endParaRPr lang="en-US" dirty="0" smtClean="0"/>
          </a:p>
          <a:p>
            <a:r>
              <a:rPr lang="en-US" sz="1200" kern="1200" dirty="0" smtClean="0">
                <a:solidFill>
                  <a:schemeClr val="tx1"/>
                </a:solidFill>
                <a:effectLst/>
                <a:latin typeface="+mn-lt"/>
                <a:ea typeface="+mn-ea"/>
                <a:cs typeface="+mn-cs"/>
              </a:rPr>
              <a:t>While prior data found that as many as 36% of children and adolescents exposed to a range of traumatic events were diagnosed with PTSD (Fletcher, 1996c), a recent meta-analysis reported that the rate of PTSD among children after trauma exposure is approximately 16% (</a:t>
            </a:r>
            <a:r>
              <a:rPr lang="en-US" sz="1200" kern="1200" dirty="0" err="1" smtClean="0">
                <a:solidFill>
                  <a:schemeClr val="tx1"/>
                </a:solidFill>
                <a:effectLst/>
                <a:latin typeface="+mn-lt"/>
                <a:ea typeface="+mn-ea"/>
                <a:cs typeface="+mn-cs"/>
              </a:rPr>
              <a:t>Alisic</a:t>
            </a:r>
            <a:r>
              <a:rPr lang="en-US" sz="1200" kern="1200" dirty="0" smtClean="0">
                <a:solidFill>
                  <a:schemeClr val="tx1"/>
                </a:solidFill>
                <a:effectLst/>
                <a:latin typeface="+mn-lt"/>
                <a:ea typeface="+mn-ea"/>
                <a:cs typeface="+mn-cs"/>
              </a:rPr>
              <a:t> et al, in press). A large epidemiological survey in the US found a lifetime prevalence rate for PTSD of 4.7% among adolescents (McLaughlin et al, 2013), with higher rates among females (7.3%) than males (2.2%).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pPr/>
              <a:t>12</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confronted with a traumatic event, children and adolescents often show immediate psychological responses. Reactions experienced during and immediately after trauma are called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and have been identified as robust predictors of the development of PTSD in adults (</a:t>
            </a:r>
            <a:r>
              <a:rPr lang="en-US" sz="1200" kern="1200" dirty="0" err="1" smtClean="0">
                <a:solidFill>
                  <a:schemeClr val="tx1"/>
                </a:solidFill>
                <a:effectLst/>
                <a:latin typeface="+mn-lt"/>
                <a:ea typeface="+mn-ea"/>
                <a:cs typeface="+mn-cs"/>
              </a:rPr>
              <a:t>Brewin</a:t>
            </a:r>
            <a:r>
              <a:rPr lang="en-US" sz="1200" kern="1200" dirty="0" smtClean="0">
                <a:solidFill>
                  <a:schemeClr val="tx1"/>
                </a:solidFill>
                <a:effectLst/>
                <a:latin typeface="+mn-lt"/>
                <a:ea typeface="+mn-ea"/>
                <a:cs typeface="+mn-cs"/>
              </a:rPr>
              <a:t> et al, 2000; </a:t>
            </a:r>
            <a:r>
              <a:rPr lang="en-US" sz="1200" kern="1200" dirty="0" err="1" smtClean="0">
                <a:solidFill>
                  <a:schemeClr val="tx1"/>
                </a:solidFill>
                <a:effectLst/>
                <a:latin typeface="+mn-lt"/>
                <a:ea typeface="+mn-ea"/>
                <a:cs typeface="+mn-cs"/>
              </a:rPr>
              <a:t>Ozer</a:t>
            </a:r>
            <a:r>
              <a:rPr lang="en-US" sz="1200" kern="1200" dirty="0" smtClean="0">
                <a:solidFill>
                  <a:schemeClr val="tx1"/>
                </a:solidFill>
                <a:effectLst/>
                <a:latin typeface="+mn-lt"/>
                <a:ea typeface="+mn-ea"/>
                <a:cs typeface="+mn-cs"/>
              </a:rPr>
              <a:t> et al, 2003). Two types of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reactions have been described: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distress and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dissociation. </a:t>
            </a:r>
            <a:endParaRPr lang="en-US" dirty="0" smtClean="0"/>
          </a:p>
          <a:p>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distress </a:t>
            </a:r>
            <a:r>
              <a:rPr lang="en-US" sz="1200" kern="1200" dirty="0" smtClean="0">
                <a:solidFill>
                  <a:schemeClr val="tx1"/>
                </a:solidFill>
                <a:effectLst/>
                <a:latin typeface="+mn-lt"/>
                <a:ea typeface="+mn-ea"/>
                <a:cs typeface="+mn-cs"/>
              </a:rPr>
              <a:t>was introduced as a measure of the intensity of DSM- IV PTSD (Brunet et al, 2001), and indexes emotional (e.g., fear, horror) and physical (e.g., loss of bowel control) reactions experienced during or immediately after exposure to a traumatic event.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distress can be measured with the 13-item </a:t>
            </a:r>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Distress Inventory </a:t>
            </a:r>
            <a:r>
              <a:rPr lang="en-US" sz="1200" kern="1200" dirty="0" smtClean="0">
                <a:solidFill>
                  <a:schemeClr val="tx1"/>
                </a:solidFill>
                <a:effectLst/>
                <a:latin typeface="+mn-lt"/>
                <a:ea typeface="+mn-ea"/>
                <a:cs typeface="+mn-cs"/>
              </a:rPr>
              <a:t>(PDI) (Brunet et al, 2001) that evaluates feelings of helplessness, sadness, guilt, shame, frustration, fright, horror, passing out, worry for others, loss of bowel and bladder control, physical reactions, and thoughts of dying (Appendix F.4.1). </a:t>
            </a:r>
            <a:endParaRPr lang="en-US" dirty="0" smtClean="0"/>
          </a:p>
          <a:p>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dissociation </a:t>
            </a:r>
            <a:r>
              <a:rPr lang="en-US" sz="1200" kern="1200" dirty="0" smtClean="0">
                <a:solidFill>
                  <a:schemeClr val="tx1"/>
                </a:solidFill>
                <a:effectLst/>
                <a:latin typeface="+mn-lt"/>
                <a:ea typeface="+mn-ea"/>
                <a:cs typeface="+mn-cs"/>
              </a:rPr>
              <a:t>refers to alterations in the experience of time, place and persons during or immediately after exposure to trauma (</a:t>
            </a:r>
            <a:r>
              <a:rPr lang="en-US" sz="1200" kern="1200" dirty="0" err="1" smtClean="0">
                <a:solidFill>
                  <a:schemeClr val="tx1"/>
                </a:solidFill>
                <a:effectLst/>
                <a:latin typeface="+mn-lt"/>
                <a:ea typeface="+mn-ea"/>
                <a:cs typeface="+mn-cs"/>
              </a:rPr>
              <a:t>Marmar</a:t>
            </a:r>
            <a:r>
              <a:rPr lang="en-US" sz="1200" kern="1200" dirty="0" smtClean="0">
                <a:solidFill>
                  <a:schemeClr val="tx1"/>
                </a:solidFill>
                <a:effectLst/>
                <a:latin typeface="+mn-lt"/>
                <a:ea typeface="+mn-ea"/>
                <a:cs typeface="+mn-cs"/>
              </a:rPr>
              <a:t> et al, 1994) and is assessed by the 10-item </a:t>
            </a:r>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Dissociative Experiences Questionnaire </a:t>
            </a:r>
            <a:r>
              <a:rPr lang="en-US" sz="1200" kern="1200" dirty="0" smtClean="0">
                <a:solidFill>
                  <a:schemeClr val="tx1"/>
                </a:solidFill>
                <a:effectLst/>
                <a:latin typeface="+mn-lt"/>
                <a:ea typeface="+mn-ea"/>
                <a:cs typeface="+mn-cs"/>
              </a:rPr>
              <a:t>(PDEQ). The PDEQ includes items measuring blanking out, a feeling that one is on autopilot, time distortion (“slow motion”), depersonalization (feeling of watching oneself act while having no control over the situation), </a:t>
            </a:r>
            <a:r>
              <a:rPr lang="en-US" sz="1200" kern="1200" dirty="0" err="1" smtClean="0">
                <a:solidFill>
                  <a:schemeClr val="tx1"/>
                </a:solidFill>
                <a:effectLst/>
                <a:latin typeface="+mn-lt"/>
                <a:ea typeface="+mn-ea"/>
                <a:cs typeface="+mn-cs"/>
              </a:rPr>
              <a:t>derealization</a:t>
            </a:r>
            <a:r>
              <a:rPr lang="en-US" sz="1200" kern="1200" dirty="0" smtClean="0">
                <a:solidFill>
                  <a:schemeClr val="tx1"/>
                </a:solidFill>
                <a:effectLst/>
                <a:latin typeface="+mn-lt"/>
                <a:ea typeface="+mn-ea"/>
                <a:cs typeface="+mn-cs"/>
              </a:rPr>
              <a:t> (a feeling of strangeness and unreality of the external world), confusion, amnesia, and reduced awareness (Appendix F.4.2). </a:t>
            </a:r>
            <a:endParaRPr lang="en-US" dirty="0" smtClean="0"/>
          </a:p>
          <a:p>
            <a:r>
              <a:rPr lang="en-US" sz="1200" kern="1200" dirty="0" smtClean="0">
                <a:solidFill>
                  <a:schemeClr val="tx1"/>
                </a:solidFill>
                <a:effectLst/>
                <a:latin typeface="+mn-lt"/>
                <a:ea typeface="+mn-ea"/>
                <a:cs typeface="+mn-cs"/>
              </a:rPr>
              <a:t>Both the PDI and the PDEQ have been validated in children (Bui et al, 2011), and both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distress and dissociation have been shown to be associated with the development of PTSD symptoms in children (Bui et al, 2010a).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13</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Early psychological reactions to trauma exposure are described under the label “acute stress reaction” (ASR) in the 10th edition of the International Classification of Diseases (ICD-10) (World Health Organization, 1992), and under “acute stress disorder” (ASD) in DSM-5. While both ASR and ASD descriptions are similar, they differ slightly on their timeframe (onset two days post-trauma exposure for ASR, three days for ASD). We focus on ASD as research and evidence-based recommendations have been mostly conducted using DSM criteria. </a:t>
            </a:r>
          </a:p>
          <a:p>
            <a:endParaRPr lang="en-US" dirty="0" smtClean="0"/>
          </a:p>
          <a:p>
            <a:r>
              <a:rPr lang="en-US" sz="1200" kern="1200" dirty="0" smtClean="0">
                <a:solidFill>
                  <a:schemeClr val="tx1"/>
                </a:solidFill>
                <a:effectLst/>
                <a:latin typeface="+mn-lt"/>
                <a:ea typeface="+mn-ea"/>
                <a:cs typeface="+mn-cs"/>
              </a:rPr>
              <a:t>ASD was introduced in DSM-IV in order to differentiate short-lived distressing and impairing reactions to trauma from PTSD (</a:t>
            </a:r>
            <a:r>
              <a:rPr lang="en-US" sz="1200" kern="1200" dirty="0" err="1" smtClean="0">
                <a:solidFill>
                  <a:schemeClr val="tx1"/>
                </a:solidFill>
                <a:effectLst/>
                <a:latin typeface="+mn-lt"/>
                <a:ea typeface="+mn-ea"/>
                <a:cs typeface="+mn-cs"/>
              </a:rPr>
              <a:t>Koopman</a:t>
            </a:r>
            <a:r>
              <a:rPr lang="en-US" sz="1200" kern="1200" dirty="0" smtClean="0">
                <a:solidFill>
                  <a:schemeClr val="tx1"/>
                </a:solidFill>
                <a:effectLst/>
                <a:latin typeface="+mn-lt"/>
                <a:ea typeface="+mn-ea"/>
                <a:cs typeface="+mn-cs"/>
              </a:rPr>
              <a:t> et al, 1995), as well as to identify individuals at risk for PTSD one month later (Spiegel et al, 1996). In DSM-5, a diagnosis of ASD requires exposure to a traumatic event (i.e., exposure to death or threatened death, actual or threatened serious injury, or actual or threatened sexual violation) and the main diagnostic criterion requires meeting 9 of 14 symptoms (in any particular cluster), including symptoms of </a:t>
            </a:r>
            <a:r>
              <a:rPr lang="en-US" sz="1200" i="1" kern="1200" dirty="0" smtClean="0">
                <a:solidFill>
                  <a:schemeClr val="tx1"/>
                </a:solidFill>
                <a:effectLst/>
                <a:latin typeface="+mn-lt"/>
                <a:ea typeface="+mn-ea"/>
                <a:cs typeface="+mn-cs"/>
              </a:rPr>
              <a:t>intrusion </a:t>
            </a:r>
            <a:r>
              <a:rPr lang="en-US" sz="1200" kern="1200" dirty="0" smtClean="0">
                <a:solidFill>
                  <a:schemeClr val="tx1"/>
                </a:solidFill>
                <a:effectLst/>
                <a:latin typeface="+mn-lt"/>
                <a:ea typeface="+mn-ea"/>
                <a:cs typeface="+mn-cs"/>
              </a:rPr>
              <a:t>(i.e., recurrent distressing dreams, recurrent distressing memories of the trauma, intense or prolonged distress upon exposure to reminders, and physiological reactions to reminders); </a:t>
            </a:r>
            <a:r>
              <a:rPr lang="en-US" sz="1200" i="1" kern="1200" dirty="0" smtClean="0">
                <a:solidFill>
                  <a:schemeClr val="tx1"/>
                </a:solidFill>
                <a:effectLst/>
                <a:latin typeface="+mn-lt"/>
                <a:ea typeface="+mn-ea"/>
                <a:cs typeface="+mn-cs"/>
              </a:rPr>
              <a:t>dissociative symptoms </a:t>
            </a:r>
            <a:r>
              <a:rPr lang="en-US" sz="1200" kern="1200" dirty="0" smtClean="0">
                <a:solidFill>
                  <a:schemeClr val="tx1"/>
                </a:solidFill>
                <a:effectLst/>
                <a:latin typeface="+mn-lt"/>
                <a:ea typeface="+mn-ea"/>
                <a:cs typeface="+mn-cs"/>
              </a:rPr>
              <a:t>(i.e., </a:t>
            </a:r>
            <a:r>
              <a:rPr lang="en-US" sz="1200" kern="1200" dirty="0" err="1" smtClean="0">
                <a:solidFill>
                  <a:schemeClr val="tx1"/>
                </a:solidFill>
                <a:effectLst/>
                <a:latin typeface="+mn-lt"/>
                <a:ea typeface="+mn-ea"/>
                <a:cs typeface="+mn-cs"/>
              </a:rPr>
              <a:t>derealization</a:t>
            </a:r>
            <a:r>
              <a:rPr lang="en-US" sz="1200" kern="1200" dirty="0" smtClean="0">
                <a:solidFill>
                  <a:schemeClr val="tx1"/>
                </a:solidFill>
                <a:effectLst/>
                <a:latin typeface="+mn-lt"/>
                <a:ea typeface="+mn-ea"/>
                <a:cs typeface="+mn-cs"/>
              </a:rPr>
              <a:t>, emotional numbing and inability to remember an aspect of the trauma (typically dissociative amnesia)); </a:t>
            </a:r>
            <a:r>
              <a:rPr lang="en-US" sz="1200" i="1" kern="1200" dirty="0" smtClean="0">
                <a:solidFill>
                  <a:schemeClr val="tx1"/>
                </a:solidFill>
                <a:effectLst/>
                <a:latin typeface="+mn-lt"/>
                <a:ea typeface="+mn-ea"/>
                <a:cs typeface="+mn-cs"/>
              </a:rPr>
              <a:t>avoidance symptoms </a:t>
            </a:r>
            <a:r>
              <a:rPr lang="en-US" sz="1200" kern="1200" dirty="0" smtClean="0">
                <a:solidFill>
                  <a:schemeClr val="tx1"/>
                </a:solidFill>
                <a:effectLst/>
                <a:latin typeface="+mn-lt"/>
                <a:ea typeface="+mn-ea"/>
                <a:cs typeface="+mn-cs"/>
              </a:rPr>
              <a:t>(i.e., avoidance of internal or external reminders that arouse recollections of the traumatic event(s)); and </a:t>
            </a:r>
            <a:r>
              <a:rPr lang="en-US" sz="1200" i="1" kern="1200" dirty="0" smtClean="0">
                <a:solidFill>
                  <a:schemeClr val="tx1"/>
                </a:solidFill>
                <a:effectLst/>
                <a:latin typeface="+mn-lt"/>
                <a:ea typeface="+mn-ea"/>
                <a:cs typeface="+mn-cs"/>
              </a:rPr>
              <a:t>arousal symptoms </a:t>
            </a:r>
            <a:r>
              <a:rPr lang="en-US" sz="1200" kern="1200" dirty="0" smtClean="0">
                <a:solidFill>
                  <a:schemeClr val="tx1"/>
                </a:solidFill>
                <a:effectLst/>
                <a:latin typeface="+mn-lt"/>
                <a:ea typeface="+mn-ea"/>
                <a:cs typeface="+mn-cs"/>
              </a:rPr>
              <a:t>(i.e., irritable or aggressive behavior, exaggerated startle response, sleep disturbance, </a:t>
            </a:r>
            <a:r>
              <a:rPr lang="en-US" sz="1200" kern="1200" dirty="0" err="1" smtClean="0">
                <a:solidFill>
                  <a:schemeClr val="tx1"/>
                </a:solidFill>
                <a:effectLst/>
                <a:latin typeface="+mn-lt"/>
                <a:ea typeface="+mn-ea"/>
                <a:cs typeface="+mn-cs"/>
              </a:rPr>
              <a:t>hypervigilance</a:t>
            </a:r>
            <a:r>
              <a:rPr lang="en-US" sz="1200" kern="1200" dirty="0" smtClean="0">
                <a:solidFill>
                  <a:schemeClr val="tx1"/>
                </a:solidFill>
                <a:effectLst/>
                <a:latin typeface="+mn-lt"/>
                <a:ea typeface="+mn-ea"/>
                <a:cs typeface="+mn-cs"/>
              </a:rPr>
              <a:t>, and problems with concentration). The duration of the symptoms may run from three days to four weeks after trauma exposure, with clinically significant distress or impairment (see Table F.4.1).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14</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to a psychiatrist at </a:t>
            </a:r>
            <a:r>
              <a:rPr lang="en-US" dirty="0" err="1" smtClean="0"/>
              <a:t>Massachussetts</a:t>
            </a:r>
            <a:r>
              <a:rPr lang="en-US" dirty="0" smtClean="0"/>
              <a:t> General Hospital in the US talk about PTSD.</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15</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diagnosis of PTSD, initially reserved for adults, was extended to youth in 1987 with DSM-III. In DSM-IV, diagnostic criteria for PTSD for children and adolescents are identical to those used for adults with a few caveats. There has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been intense scientific debate over the use of adult DSM-IV criteria for PTSD in children and recent data suggest that youth might require fewer criteria based on functional impairment associated with PTSD symptoms, and may have somewhat different expressions of distress, especially in those who are very young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2003).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DSM-5, the diagnosis of PTSD includes the same exposure criteria as ASD (i.e., exposure to death or threatened death, actual or threatened serious injury, or actual or threatened sexual violation). In addition, the adult and adolescent PTSD diagnosis requires: </a:t>
            </a:r>
            <a:endParaRPr lang="en-US" dirty="0" smtClean="0"/>
          </a:p>
          <a:p>
            <a:r>
              <a:rPr lang="en-US" sz="1200" kern="1200" dirty="0" smtClean="0">
                <a:solidFill>
                  <a:schemeClr val="tx1"/>
                </a:solidFill>
                <a:effectLst/>
                <a:latin typeface="+mn-lt"/>
                <a:ea typeface="+mn-ea"/>
                <a:cs typeface="+mn-cs"/>
              </a:rPr>
              <a:t>O</a:t>
            </a:r>
            <a:r>
              <a:rPr lang="en-US" sz="1200" i="1" kern="1200" dirty="0" smtClean="0">
                <a:solidFill>
                  <a:schemeClr val="tx1"/>
                </a:solidFill>
                <a:effectLst/>
                <a:latin typeface="+mn-lt"/>
                <a:ea typeface="+mn-ea"/>
                <a:cs typeface="+mn-cs"/>
              </a:rPr>
              <a:t>ne symptom of intrusion </a:t>
            </a:r>
            <a:r>
              <a:rPr lang="en-US" sz="1200" kern="1200" dirty="0" smtClean="0">
                <a:solidFill>
                  <a:schemeClr val="tx1"/>
                </a:solidFill>
                <a:effectLst/>
                <a:latin typeface="+mn-lt"/>
                <a:ea typeface="+mn-ea"/>
                <a:cs typeface="+mn-cs"/>
              </a:rPr>
              <a:t>(criterion B) including recurrent distressing dreams, recurrent distressing memories of the trauma, dissociative reactions (e.g., flashbacks), or intense psychological or physiological reactivity to reminders of the trauma; </a:t>
            </a:r>
          </a:p>
          <a:p>
            <a:r>
              <a:rPr lang="en-US" sz="1200" i="1" kern="1200" dirty="0" smtClean="0">
                <a:solidFill>
                  <a:schemeClr val="tx1"/>
                </a:solidFill>
                <a:effectLst/>
                <a:latin typeface="+mn-lt"/>
                <a:ea typeface="+mn-ea"/>
                <a:cs typeface="+mn-cs"/>
              </a:rPr>
              <a:t>Persistent avoidance of internal or external stimuli associated with the trauma (criterion C); </a:t>
            </a:r>
          </a:p>
          <a:p>
            <a:r>
              <a:rPr lang="en-US" sz="1200" i="1" kern="1200" dirty="0" smtClean="0">
                <a:solidFill>
                  <a:schemeClr val="tx1"/>
                </a:solidFill>
                <a:effectLst/>
                <a:latin typeface="+mn-lt"/>
                <a:ea typeface="+mn-ea"/>
                <a:cs typeface="+mn-cs"/>
              </a:rPr>
              <a:t>Two symptoms of negative alterations in cognitions and mood associated with the trauma (criterion D) including persistent, distorted blame of self or others, persistent negative emotional state (e.g., fear, horror, anger, shame or guilt), diminished interest or participation in significant activities, detachment or estrangement from others, or persistent inability to experience positive emotions (e.g., emotional numbing); and </a:t>
            </a:r>
          </a:p>
          <a:p>
            <a:r>
              <a:rPr lang="en-US" sz="1200" i="1" kern="1200" dirty="0" smtClean="0">
                <a:solidFill>
                  <a:schemeClr val="tx1"/>
                </a:solidFill>
                <a:effectLst/>
                <a:latin typeface="+mn-lt"/>
                <a:ea typeface="+mn-ea"/>
                <a:cs typeface="+mn-cs"/>
              </a:rPr>
              <a:t>Two symptoms of alterations in arousal and reactivity (criterion E), including irritability or aggressive behavior, reckless or self-destructive behavior, </a:t>
            </a:r>
            <a:r>
              <a:rPr lang="en-US" sz="1200" i="1" kern="1200" dirty="0" err="1" smtClean="0">
                <a:solidFill>
                  <a:schemeClr val="tx1"/>
                </a:solidFill>
                <a:effectLst/>
                <a:latin typeface="+mn-lt"/>
                <a:ea typeface="+mn-ea"/>
                <a:cs typeface="+mn-cs"/>
              </a:rPr>
              <a:t>hypervigilance</a:t>
            </a:r>
            <a:r>
              <a:rPr lang="en-US" sz="1200" i="1" kern="1200" dirty="0" smtClean="0">
                <a:solidFill>
                  <a:schemeClr val="tx1"/>
                </a:solidFill>
                <a:effectLst/>
                <a:latin typeface="+mn-lt"/>
                <a:ea typeface="+mn-ea"/>
                <a:cs typeface="+mn-cs"/>
              </a:rPr>
              <a:t>, exaggerated startle, problems with concentration, or sleep disturbance. </a:t>
            </a:r>
          </a:p>
          <a:p>
            <a:r>
              <a:rPr lang="en-US" sz="1200" kern="1200" dirty="0" smtClean="0">
                <a:solidFill>
                  <a:schemeClr val="tx1"/>
                </a:solidFill>
                <a:effectLst/>
                <a:latin typeface="+mn-lt"/>
                <a:ea typeface="+mn-ea"/>
                <a:cs typeface="+mn-cs"/>
              </a:rPr>
              <a:t>The diagnosis also requires symptoms to last more than one month, to be associated with clinically significant distress or impairment, and not to be associated with the effects of a substance or medical condition. In addition, DSM- 5 includes a subtype of PTSD for preschool children aged six or younger that highlights significant differences including the still developing abstract cognitive and verbal expression capacities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2011a;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2001b). Three main modifications are made for this subtype: </a:t>
            </a:r>
            <a:endParaRPr lang="en-US" dirty="0" smtClean="0"/>
          </a:p>
          <a:p>
            <a:r>
              <a:rPr lang="en-US" sz="1200" kern="1200" dirty="0" smtClean="0">
                <a:solidFill>
                  <a:schemeClr val="tx1"/>
                </a:solidFill>
                <a:effectLst/>
                <a:latin typeface="+mn-lt"/>
                <a:ea typeface="+mn-ea"/>
                <a:cs typeface="+mn-cs"/>
              </a:rPr>
              <a:t>Changes in the re-experiencing symptoms include rewording the criterion B1 (i.e., recurrent and intrusive distressing recollections of the event) which does not require the recollections to be distressing, as a number of traumatized children feel either neutral or excited by the recollection. </a:t>
            </a:r>
          </a:p>
          <a:p>
            <a:r>
              <a:rPr lang="en-US" sz="1200" kern="1200" dirty="0" smtClean="0">
                <a:solidFill>
                  <a:schemeClr val="tx1"/>
                </a:solidFill>
                <a:effectLst/>
                <a:latin typeface="+mn-lt"/>
                <a:ea typeface="+mn-ea"/>
                <a:cs typeface="+mn-cs"/>
              </a:rPr>
              <a:t>With regard to avoidance symptoms and negative alterations in cognitions and mood, the criteria for preschool children only requires one symptom from these two clusters to be met, as it is usually difficult in this population to identify certain symptoms including “restricted range of affect” and “detachment from loved ones.” In addition, two symptoms were removed as they were not developmentally sensitive: “sense of a foreshortened future” and “inability to recall an important aspect of the event.” Finally, in this cluster, two symptoms were reworded to improve validity among preschool children: diminished interest in activities may take the form of constricted play, while feelings of detachment may manifest as social withdrawal. </a:t>
            </a:r>
          </a:p>
          <a:p>
            <a:r>
              <a:rPr lang="en-US" sz="1200" kern="1200" dirty="0" smtClean="0">
                <a:solidFill>
                  <a:schemeClr val="tx1"/>
                </a:solidFill>
                <a:effectLst/>
                <a:latin typeface="+mn-lt"/>
                <a:ea typeface="+mn-ea"/>
                <a:cs typeface="+mn-cs"/>
              </a:rPr>
              <a:t>With regards to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only one small change of wording was made with “irritability or outbursts of anger” being modified to include “extreme temper tantrums.” (Table F.4.1)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pPr/>
              <a:t>16</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meta-analysis of 64 studies assessing risk factors for PTSD among children and adolescents aged 6 to 18 (</a:t>
            </a:r>
            <a:r>
              <a:rPr lang="en-US" sz="1200" kern="1200" dirty="0" err="1" smtClean="0">
                <a:solidFill>
                  <a:schemeClr val="tx1"/>
                </a:solidFill>
                <a:effectLst/>
                <a:latin typeface="+mn-lt"/>
                <a:ea typeface="+mn-ea"/>
                <a:cs typeface="+mn-cs"/>
              </a:rPr>
              <a:t>Trickey</a:t>
            </a:r>
            <a:r>
              <a:rPr lang="en-US" sz="1200" kern="1200" dirty="0" smtClean="0">
                <a:solidFill>
                  <a:schemeClr val="tx1"/>
                </a:solidFill>
                <a:effectLst/>
                <a:latin typeface="+mn-lt"/>
                <a:ea typeface="+mn-ea"/>
                <a:cs typeface="+mn-cs"/>
              </a:rPr>
              <a:t> et al, 2012) revealed that factors relating to the subjective experience of the event (including </a:t>
            </a:r>
            <a:r>
              <a:rPr lang="en-US" sz="1200" kern="1200" dirty="0" err="1" smtClean="0">
                <a:solidFill>
                  <a:schemeClr val="tx1"/>
                </a:solidFill>
                <a:effectLst/>
                <a:latin typeface="+mn-lt"/>
                <a:ea typeface="+mn-ea"/>
                <a:cs typeface="+mn-cs"/>
              </a:rPr>
              <a:t>peri</a:t>
            </a:r>
            <a:r>
              <a:rPr lang="en-US" sz="1200" kern="1200" dirty="0" smtClean="0">
                <a:solidFill>
                  <a:schemeClr val="tx1"/>
                </a:solidFill>
                <a:effectLst/>
                <a:latin typeface="+mn-lt"/>
                <a:ea typeface="+mn-ea"/>
                <a:cs typeface="+mn-cs"/>
              </a:rPr>
              <a:t>-trauma fear and perceived life- threat) and post-trauma variables (including low social support, social withdrawal, psychiatric comorbidity, poor family functioning, and the use of certain cognitive strategies such as distraction and thought suppression) accounted for medium-to- large effect sizes in the prediction of PTSD, while pre-trauma factors (including female gender, low intelligence, low socioeconomic status, pre-trauma life events, pre-trauma low self-esteem, pre-trauma psychological problems in the youth and parents) accounted for only small-to-medium effect sizes.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17</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PTSD shares symptoms with numerous other conditions, such substance intoxication, which should be ruled out as the cause or should be excluded from a PTSD diagnosis. Also, PTSD can present concurrently with mood and anxiety symptoms, and the presence of mood and anxiety disorders should be ascertained. The main differential diagnoses to be considered are: </a:t>
            </a:r>
            <a:endParaRPr lang="en-US" dirty="0" smtClean="0">
              <a:effectLst/>
            </a:endParaRPr>
          </a:p>
          <a:p>
            <a:pPr lvl="1"/>
            <a:r>
              <a:rPr lang="en-US" sz="1200" kern="1200" dirty="0" smtClean="0">
                <a:solidFill>
                  <a:schemeClr val="tx1"/>
                </a:solidFill>
                <a:effectLst/>
                <a:latin typeface="+mn-lt"/>
                <a:ea typeface="+mn-ea"/>
                <a:cs typeface="+mn-cs"/>
              </a:rPr>
              <a:t>Adjustment disorder </a:t>
            </a:r>
          </a:p>
          <a:p>
            <a:pPr lvl="1"/>
            <a:r>
              <a:rPr lang="en-US" sz="1200" kern="1200" dirty="0" smtClean="0">
                <a:solidFill>
                  <a:schemeClr val="tx1"/>
                </a:solidFill>
                <a:effectLst/>
                <a:latin typeface="+mn-lt"/>
                <a:ea typeface="+mn-ea"/>
                <a:cs typeface="+mn-cs"/>
              </a:rPr>
              <a:t>ASD </a:t>
            </a:r>
          </a:p>
          <a:p>
            <a:pPr lvl="1"/>
            <a:r>
              <a:rPr lang="en-US" sz="1200" kern="1200" dirty="0" smtClean="0">
                <a:solidFill>
                  <a:schemeClr val="tx1"/>
                </a:solidFill>
                <a:effectLst/>
                <a:latin typeface="+mn-lt"/>
                <a:ea typeface="+mn-ea"/>
                <a:cs typeface="+mn-cs"/>
              </a:rPr>
              <a:t>Anxiety disorder </a:t>
            </a:r>
          </a:p>
          <a:p>
            <a:pPr lvl="1"/>
            <a:r>
              <a:rPr lang="en-US" sz="1200" kern="1200" dirty="0" smtClean="0">
                <a:solidFill>
                  <a:schemeClr val="tx1"/>
                </a:solidFill>
                <a:effectLst/>
                <a:latin typeface="+mn-lt"/>
                <a:ea typeface="+mn-ea"/>
                <a:cs typeface="+mn-cs"/>
              </a:rPr>
              <a:t>OCD </a:t>
            </a:r>
          </a:p>
          <a:p>
            <a:pPr lvl="1"/>
            <a:r>
              <a:rPr lang="en-US" sz="1200" kern="1200" dirty="0" smtClean="0">
                <a:solidFill>
                  <a:schemeClr val="tx1"/>
                </a:solidFill>
                <a:effectLst/>
                <a:latin typeface="+mn-lt"/>
                <a:ea typeface="+mn-ea"/>
                <a:cs typeface="+mn-cs"/>
              </a:rPr>
              <a:t>Major depression </a:t>
            </a:r>
          </a:p>
          <a:p>
            <a:pPr lvl="1"/>
            <a:r>
              <a:rPr lang="en-US" sz="1200" kern="1200" dirty="0" smtClean="0">
                <a:solidFill>
                  <a:schemeClr val="tx1"/>
                </a:solidFill>
                <a:effectLst/>
                <a:latin typeface="+mn-lt"/>
                <a:ea typeface="+mn-ea"/>
                <a:cs typeface="+mn-cs"/>
              </a:rPr>
              <a:t>Dissociative disorders </a:t>
            </a:r>
          </a:p>
          <a:p>
            <a:pPr lvl="1"/>
            <a:r>
              <a:rPr lang="en-US" sz="1200" kern="1200" dirty="0" smtClean="0">
                <a:solidFill>
                  <a:schemeClr val="tx1"/>
                </a:solidFill>
                <a:effectLst/>
                <a:latin typeface="+mn-lt"/>
                <a:ea typeface="+mn-ea"/>
                <a:cs typeface="+mn-cs"/>
              </a:rPr>
              <a:t>Conversion disorder </a:t>
            </a:r>
          </a:p>
          <a:p>
            <a:pPr lvl="1"/>
            <a:r>
              <a:rPr lang="en-US" sz="1200" kern="1200" dirty="0" smtClean="0">
                <a:solidFill>
                  <a:schemeClr val="tx1"/>
                </a:solidFill>
                <a:effectLst/>
                <a:latin typeface="+mn-lt"/>
                <a:ea typeface="+mn-ea"/>
                <a:cs typeface="+mn-cs"/>
              </a:rPr>
              <a:t>Psychosis </a:t>
            </a:r>
          </a:p>
          <a:p>
            <a:pPr lvl="1"/>
            <a:r>
              <a:rPr lang="en-US" sz="1200" kern="1200" dirty="0" smtClean="0">
                <a:solidFill>
                  <a:schemeClr val="tx1"/>
                </a:solidFill>
                <a:effectLst/>
                <a:latin typeface="+mn-lt"/>
                <a:ea typeface="+mn-ea"/>
                <a:cs typeface="+mn-cs"/>
              </a:rPr>
              <a:t>Substance intoxication </a:t>
            </a:r>
          </a:p>
          <a:p>
            <a:pPr lvl="1"/>
            <a:r>
              <a:rPr lang="en-US" sz="1200" kern="1200" dirty="0" smtClean="0">
                <a:solidFill>
                  <a:schemeClr val="tx1"/>
                </a:solidFill>
                <a:effectLst/>
                <a:latin typeface="+mn-lt"/>
                <a:ea typeface="+mn-ea"/>
                <a:cs typeface="+mn-cs"/>
              </a:rPr>
              <a:t>Traumatic brain injury. </a:t>
            </a:r>
          </a:p>
          <a:p>
            <a:pPr lvl="1"/>
            <a:r>
              <a:rPr lang="en-US" sz="1200" kern="1200" dirty="0" smtClean="0">
                <a:solidFill>
                  <a:schemeClr val="tx1"/>
                </a:solidFill>
                <a:effectLst/>
                <a:latin typeface="+mn-lt"/>
                <a:ea typeface="+mn-ea"/>
                <a:cs typeface="+mn-cs"/>
              </a:rPr>
              <a:t>In contrast with PTSD, which requires symptoms to be present for at least one month after trauma exposure, ASD is diagnosed during the first month. In addition, PTSD diagnosis requires the presence of at least six symptoms from four clusters (re-experiencing, avoidance, persistent negative alterations in cognitions and mood, and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while ASD diagnosis requires only the presence of nine out of 14 symptoms (see Table F.4.1). </a:t>
            </a: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Similar to PTSD and ASD, adjustment disorders require exposure to a stressful event, which results in clinically significant distress or impairment. However, in adjustment disorders, the stressor does not need to be “traumatic” (i.e., as severe as for ASD or PTSD). </a:t>
            </a:r>
            <a:r>
              <a:rPr lang="en-US" sz="1200" kern="1200" dirty="0" err="1" smtClean="0">
                <a:solidFill>
                  <a:schemeClr val="tx1"/>
                </a:solidFill>
                <a:effectLst/>
                <a:latin typeface="+mn-lt"/>
                <a:ea typeface="+mn-ea"/>
                <a:cs typeface="+mn-cs"/>
              </a:rPr>
              <a:t>FFurther</a:t>
            </a:r>
            <a:r>
              <a:rPr lang="en-US" sz="1200" kern="1200" dirty="0" smtClean="0">
                <a:solidFill>
                  <a:schemeClr val="tx1"/>
                </a:solidFill>
                <a:effectLst/>
                <a:latin typeface="+mn-lt"/>
                <a:ea typeface="+mn-ea"/>
                <a:cs typeface="+mn-cs"/>
              </a:rPr>
              <a:t>, adjustment disorder does not specify required symptoms and the patient’s condition should not be explained by another disorder.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exposure to a traumatic event may precipitate the onset of a range of mood or anxiety disorders, these diagnoses are not as tightly conditioned by the traumatic event as is the case with ASD and PTSD. While ASD and PTSD share with anxiety disorders (including panic, general anxiety and social anxiety disorders) symptoms of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and avoidance, the clinical presentation of ASD and PTSD includes both a focus around a traumatic event and re- experiencing emotions and images of the trauma. A major depressive episode triggered by a stressful experience may include concentration difficulties, insomnia, social withdrawal or detachment similar to those found in PTSD; however the clinical presentation of depression will lack re-experiencing the trauma or related avoidance. </a:t>
            </a:r>
            <a:endParaRPr lang="en-US" dirty="0" smtClean="0"/>
          </a:p>
          <a:p>
            <a:r>
              <a:rPr lang="en-US" sz="1200" kern="1200" dirty="0" smtClean="0">
                <a:solidFill>
                  <a:schemeClr val="tx1"/>
                </a:solidFill>
                <a:effectLst/>
                <a:latin typeface="+mn-lt"/>
                <a:ea typeface="+mn-ea"/>
                <a:cs typeface="+mn-cs"/>
              </a:rPr>
              <a:t> </a:t>
            </a:r>
            <a:endParaRPr lang="en-US" dirty="0" smtClean="0"/>
          </a:p>
          <a:p>
            <a:pPr lvl="1"/>
            <a:endParaRPr lang="en-US" sz="1200" kern="1200" dirty="0" smtClean="0">
              <a:solidFill>
                <a:schemeClr val="tx1"/>
              </a:solidFill>
              <a:effectLst/>
              <a:latin typeface="+mn-lt"/>
              <a:ea typeface="+mn-ea"/>
              <a:cs typeface="+mn-cs"/>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has been shown that PTSD symptoms in adults improve mostly during the first 12 months following the traumatic event (Bui et al, 2010b), however data suggest that the course of PTSD without treatment is largely a chronic one— individuals may experience significant levels of symptoms and impairment even decades later (e.g., O’Toole et al, 2009). </a:t>
            </a:r>
            <a:endParaRPr lang="en-US" dirty="0" smtClean="0"/>
          </a:p>
          <a:p>
            <a:r>
              <a:rPr lang="en-US" sz="1200" kern="1200" dirty="0" smtClean="0">
                <a:solidFill>
                  <a:schemeClr val="tx1"/>
                </a:solidFill>
                <a:effectLst/>
                <a:latin typeface="+mn-lt"/>
                <a:ea typeface="+mn-ea"/>
                <a:cs typeface="+mn-cs"/>
              </a:rPr>
              <a:t>Similarly, data suggest that among pre-school children, the course of PTSD may be chronic, with limited improvement over the two years following the traumatic event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2004; 2005; 2006). Data among school- age children, however, are mixed with some reporting no long term impact of a disaster on PTSD rates (McFarlane &amp; Van </a:t>
            </a:r>
            <a:r>
              <a:rPr lang="en-US" sz="1200" kern="1200" dirty="0" err="1" smtClean="0">
                <a:solidFill>
                  <a:schemeClr val="tx1"/>
                </a:solidFill>
                <a:effectLst/>
                <a:latin typeface="+mn-lt"/>
                <a:ea typeface="+mn-ea"/>
                <a:cs typeface="+mn-cs"/>
              </a:rPr>
              <a:t>Hooff</a:t>
            </a:r>
            <a:r>
              <a:rPr lang="en-US" sz="1200" kern="1200" dirty="0" smtClean="0">
                <a:solidFill>
                  <a:schemeClr val="tx1"/>
                </a:solidFill>
                <a:effectLst/>
                <a:latin typeface="+mn-lt"/>
                <a:ea typeface="+mn-ea"/>
                <a:cs typeface="+mn-cs"/>
              </a:rPr>
              <a:t>, 2009) and others reporting elevated rates (Morgan et al, 2003). Finally, the scarce data in adolescents also points to a possible chronicity of PTSD symptoms in this population (Yule et al, 2000).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19</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Evaluation of young persons with possible PTSD should generally begin with open-ended questions to elicit a narrative account of the trauma. For younger children this will often be in a play context, including drawings; for adolescents, in their own words with minimal input from the interviewer. While in adults this non-directive segment may be useful to minimize the risk of making an incorrect PTSD diagnosis in malingering individuals who want to achieve some gain (e.g., compensation), it can be helpful in young children also; it has been reported that children’s reports of exposure to trauma and symptoms may be influenced by the way questions are asked (</a:t>
            </a:r>
            <a:r>
              <a:rPr lang="en-US" sz="1200" kern="1200" dirty="0" err="1" smtClean="0">
                <a:solidFill>
                  <a:schemeClr val="tx1"/>
                </a:solidFill>
                <a:effectLst/>
                <a:latin typeface="+mn-lt"/>
                <a:ea typeface="+mn-ea"/>
                <a:cs typeface="+mn-cs"/>
              </a:rPr>
              <a:t>Bruck</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Ceci</a:t>
            </a:r>
            <a:r>
              <a:rPr lang="en-US" sz="1200" kern="1200" dirty="0" smtClean="0">
                <a:solidFill>
                  <a:schemeClr val="tx1"/>
                </a:solidFill>
                <a:effectLst/>
                <a:latin typeface="+mn-lt"/>
                <a:ea typeface="+mn-ea"/>
                <a:cs typeface="+mn-cs"/>
              </a:rPr>
              <a:t>, 1999). In particular, this is important in the context of potential sexual or physical abuse, with significant legal implications. Thus, it is recommended when assessing possible sexual or physical abuse, to use open-ended questions, avoid suggesting answers, and avoid even asking the same question twice as children might change their answer believing they have answered incorrectly the first time. Videotaping interviews is often advised in cases of possible child abuse testimony for the clinician to show that questions were non-directive. </a:t>
            </a:r>
            <a:endParaRPr lang="en-US" dirty="0" smtClean="0"/>
          </a:p>
          <a:p>
            <a:r>
              <a:rPr lang="en-US" sz="1200" kern="1200" dirty="0" smtClean="0">
                <a:solidFill>
                  <a:schemeClr val="tx1"/>
                </a:solidFill>
                <a:effectLst/>
                <a:latin typeface="+mn-lt"/>
                <a:ea typeface="+mn-ea"/>
                <a:cs typeface="+mn-cs"/>
              </a:rPr>
              <a:t>Children and adolescents are usually dependent on their parents to access clinical care. It is therefore important to engage and maintain a therapeutic alliance with caregivers. If caregivers are not aware the child has been exposed to trauma, they are unlikely to present the child for evaluation. Guidelines from the American Academy of Child and Adolescent Psychiatry (AACAP) have recommended that “</a:t>
            </a:r>
            <a:r>
              <a:rPr lang="en-US" sz="1200" i="1" kern="1200" dirty="0" smtClean="0">
                <a:solidFill>
                  <a:schemeClr val="tx1"/>
                </a:solidFill>
                <a:effectLst/>
                <a:latin typeface="+mn-lt"/>
                <a:ea typeface="+mn-ea"/>
                <a:cs typeface="+mn-cs"/>
              </a:rPr>
              <a:t>Even if trauma is not the reason for referral, clinicians should routinely ask children about exposure to commonly experienced traumatic events (...), and if such exposure is endorsed, the child should be screened for the presence of PTSD symptoms</a:t>
            </a:r>
            <a:r>
              <a:rPr lang="en-US" sz="1200" kern="1200" dirty="0" smtClean="0">
                <a:solidFill>
                  <a:schemeClr val="tx1"/>
                </a:solidFill>
                <a:effectLst/>
                <a:latin typeface="+mn-lt"/>
                <a:ea typeface="+mn-ea"/>
                <a:cs typeface="+mn-cs"/>
              </a:rPr>
              <a:t>” (Cohen et al, 2010). </a:t>
            </a:r>
            <a:endParaRPr lang="en-US" dirty="0" smtClean="0"/>
          </a:p>
          <a:p>
            <a:r>
              <a:rPr lang="en-US" sz="1200" kern="1200" dirty="0" smtClean="0">
                <a:solidFill>
                  <a:schemeClr val="tx1"/>
                </a:solidFill>
                <a:effectLst/>
                <a:latin typeface="+mn-lt"/>
                <a:ea typeface="+mn-ea"/>
                <a:cs typeface="+mn-cs"/>
              </a:rPr>
              <a:t>As is the case for other mental disorders, children and adolescents’ posttraumatic symptoms influence and are influenced by the family and immediate environment. Assessment of posttraumatic symptoms in this age group should therefore include an assessment of their family (or environment). This is particularly important as other family members may have been exposed to the same traumatic event and may also be suffering from posttraumatic symptoms. </a:t>
            </a:r>
            <a:endParaRPr lang="en-US" dirty="0" smtClean="0"/>
          </a:p>
          <a:p>
            <a:r>
              <a:rPr lang="en-US" sz="1200" kern="1200" dirty="0" smtClean="0">
                <a:solidFill>
                  <a:schemeClr val="tx1"/>
                </a:solidFill>
                <a:effectLst/>
                <a:latin typeface="+mn-lt"/>
                <a:ea typeface="+mn-ea"/>
                <a:cs typeface="+mn-cs"/>
              </a:rPr>
              <a:t>Finally, parents have been consistently found to under-report their children’s traumatic experiences and posttraumatic symptoms (</a:t>
            </a:r>
            <a:r>
              <a:rPr lang="en-US" sz="1200" kern="1200" dirty="0" err="1" smtClean="0">
                <a:solidFill>
                  <a:schemeClr val="tx1"/>
                </a:solidFill>
                <a:effectLst/>
                <a:latin typeface="+mn-lt"/>
                <a:ea typeface="+mn-ea"/>
                <a:cs typeface="+mn-cs"/>
              </a:rPr>
              <a:t>Meiser</a:t>
            </a:r>
            <a:r>
              <a:rPr lang="en-US" sz="1200" kern="1200" dirty="0" smtClean="0">
                <a:solidFill>
                  <a:schemeClr val="tx1"/>
                </a:solidFill>
                <a:effectLst/>
                <a:latin typeface="+mn-lt"/>
                <a:ea typeface="+mn-ea"/>
                <a:cs typeface="+mn-cs"/>
              </a:rPr>
              <a:t>-Stedman et al, 2007; </a:t>
            </a:r>
            <a:r>
              <a:rPr lang="en-US" sz="1200" kern="1200" dirty="0" err="1" smtClean="0">
                <a:solidFill>
                  <a:schemeClr val="tx1"/>
                </a:solidFill>
                <a:effectLst/>
                <a:latin typeface="+mn-lt"/>
                <a:ea typeface="+mn-ea"/>
                <a:cs typeface="+mn-cs"/>
              </a:rPr>
              <a:t>Dyb</a:t>
            </a:r>
            <a:r>
              <a:rPr lang="en-US" sz="1200" kern="1200" dirty="0" smtClean="0">
                <a:solidFill>
                  <a:schemeClr val="tx1"/>
                </a:solidFill>
                <a:effectLst/>
                <a:latin typeface="+mn-lt"/>
                <a:ea typeface="+mn-ea"/>
                <a:cs typeface="+mn-cs"/>
              </a:rPr>
              <a:t> et al, 2003; </a:t>
            </a:r>
            <a:r>
              <a:rPr lang="en-US" sz="1200" kern="1200" dirty="0" err="1" smtClean="0">
                <a:solidFill>
                  <a:schemeClr val="tx1"/>
                </a:solidFill>
                <a:effectLst/>
                <a:latin typeface="+mn-lt"/>
                <a:ea typeface="+mn-ea"/>
                <a:cs typeface="+mn-cs"/>
              </a:rPr>
              <a:t>Shemesh</a:t>
            </a:r>
            <a:r>
              <a:rPr lang="en-US" sz="1200" kern="1200" dirty="0" smtClean="0">
                <a:solidFill>
                  <a:schemeClr val="tx1"/>
                </a:solidFill>
                <a:effectLst/>
                <a:latin typeface="+mn-lt"/>
                <a:ea typeface="+mn-ea"/>
                <a:cs typeface="+mn-cs"/>
              </a:rPr>
              <a:t> et al, 2005) particularly among younger children (</a:t>
            </a:r>
            <a:r>
              <a:rPr lang="en-US" sz="1200" kern="1200" dirty="0" err="1" smtClean="0">
                <a:solidFill>
                  <a:schemeClr val="tx1"/>
                </a:solidFill>
                <a:effectLst/>
                <a:latin typeface="+mn-lt"/>
                <a:ea typeface="+mn-ea"/>
                <a:cs typeface="+mn-cs"/>
              </a:rPr>
              <a:t>Dyb</a:t>
            </a:r>
            <a:r>
              <a:rPr lang="en-US" sz="1200" kern="1200" dirty="0" smtClean="0">
                <a:solidFill>
                  <a:schemeClr val="tx1"/>
                </a:solidFill>
                <a:effectLst/>
                <a:latin typeface="+mn-lt"/>
                <a:ea typeface="+mn-ea"/>
                <a:cs typeface="+mn-cs"/>
              </a:rPr>
              <a:t> et al, 2003). It is therefore not only important but also necessary to directly assess children’s symptoms and behaviors and not to rely solely on parental reports of symptoms.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At the end of this session you should be able to:</a:t>
            </a:r>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smtClean="0"/>
          </a:p>
          <a:p>
            <a:r>
              <a:rPr lang="en-US" dirty="0" smtClean="0"/>
              <a:t>Screen for patients mental health following trauma</a:t>
            </a:r>
          </a:p>
          <a:p>
            <a:r>
              <a:rPr lang="en-US" dirty="0" smtClean="0"/>
              <a:t>Differentiate and diagnose</a:t>
            </a:r>
          </a:p>
          <a:p>
            <a:pPr lvl="1"/>
            <a:r>
              <a:rPr lang="en-US" dirty="0" smtClean="0"/>
              <a:t>Acute Stress Disorder and PTSD </a:t>
            </a:r>
          </a:p>
          <a:p>
            <a:pPr lvl="1"/>
            <a:r>
              <a:rPr lang="en-US" dirty="0" smtClean="0"/>
              <a:t>Other related mental health problems</a:t>
            </a:r>
          </a:p>
          <a:p>
            <a:r>
              <a:rPr lang="en-US" dirty="0" smtClean="0"/>
              <a:t>Treat or manage through:</a:t>
            </a:r>
          </a:p>
          <a:p>
            <a:pPr lvl="1"/>
            <a:r>
              <a:rPr lang="en-US" dirty="0" smtClean="0"/>
              <a:t>Psycho-education</a:t>
            </a:r>
          </a:p>
          <a:p>
            <a:pPr lvl="1"/>
            <a:r>
              <a:rPr lang="en-US" dirty="0" smtClean="0"/>
              <a:t>Psychological first aid</a:t>
            </a:r>
          </a:p>
          <a:p>
            <a:pPr lvl="1"/>
            <a:r>
              <a:rPr lang="en-US" dirty="0" smtClean="0"/>
              <a:t>Basic psycho-social interventions</a:t>
            </a:r>
          </a:p>
          <a:p>
            <a:pPr lvl="1"/>
            <a:r>
              <a:rPr lang="en-US" dirty="0" smtClean="0"/>
              <a:t>Pharmacotherapy</a:t>
            </a:r>
          </a:p>
          <a:p>
            <a:r>
              <a:rPr lang="en-US" dirty="0" smtClean="0"/>
              <a:t>Know when to refer patient to a specialist</a:t>
            </a:r>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smtClean="0"/>
          </a:p>
          <a:p>
            <a:endParaRPr lang="en-US" dirty="0" smtClean="0"/>
          </a:p>
          <a:p>
            <a:endParaRPr lang="en-US" dirty="0" smtClean="0"/>
          </a:p>
          <a:p>
            <a:r>
              <a:rPr lang="en-US" dirty="0" smtClean="0"/>
              <a:t>N.B.</a:t>
            </a:r>
            <a:r>
              <a:rPr lang="en-US" baseline="0" dirty="0" smtClean="0"/>
              <a:t> Exposure need not be direct!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0-item </a:t>
            </a:r>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Dissociative Experiences Questionnaire </a:t>
            </a:r>
            <a:r>
              <a:rPr lang="en-US" sz="1200" kern="1200" dirty="0" smtClean="0">
                <a:solidFill>
                  <a:schemeClr val="tx1"/>
                </a:solidFill>
                <a:effectLst/>
                <a:latin typeface="+mn-lt"/>
                <a:ea typeface="+mn-ea"/>
                <a:cs typeface="+mn-cs"/>
              </a:rPr>
              <a:t>(PDEQ). The PDEQ includes items measuring blanking out, a feeling that one is on autopilot, time distortion (“slow motion”), depersonalization (feeling of watching oneself act while having no control over the situation), </a:t>
            </a:r>
            <a:r>
              <a:rPr lang="en-US" sz="1200" kern="1200" dirty="0" err="1" smtClean="0">
                <a:solidFill>
                  <a:schemeClr val="tx1"/>
                </a:solidFill>
                <a:effectLst/>
                <a:latin typeface="+mn-lt"/>
                <a:ea typeface="+mn-ea"/>
                <a:cs typeface="+mn-cs"/>
              </a:rPr>
              <a:t>derealization</a:t>
            </a:r>
            <a:r>
              <a:rPr lang="en-US" sz="1200" kern="1200" dirty="0" smtClean="0">
                <a:solidFill>
                  <a:schemeClr val="tx1"/>
                </a:solidFill>
                <a:effectLst/>
                <a:latin typeface="+mn-lt"/>
                <a:ea typeface="+mn-ea"/>
                <a:cs typeface="+mn-cs"/>
              </a:rPr>
              <a:t> (a feeling of strangeness and unreality of the external world), confusion, amnesia, and reduced awareness (Appendix F.4.2).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13-item </a:t>
            </a:r>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Distress Inventory </a:t>
            </a:r>
            <a:r>
              <a:rPr lang="en-US" sz="1200" kern="1200" dirty="0" smtClean="0">
                <a:solidFill>
                  <a:schemeClr val="tx1"/>
                </a:solidFill>
                <a:effectLst/>
                <a:latin typeface="+mn-lt"/>
                <a:ea typeface="+mn-ea"/>
                <a:cs typeface="+mn-cs"/>
              </a:rPr>
              <a:t>(PDI) (Brunet et al, 2001) that evaluates feelings of helplessness, sadness, guilt, shame, frustration, fright, horror, passing out, worry for others, loss of bowel and bladder control, physical reactions, and thoughts of dying (Appendix F.4.1).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Both the PDI and the PDEQ have been validated in children (Bui et al, 2011), and both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distress and dissociation have been shown to be associated with the development of PTSD symptoms in children (Bui et al, 2010a).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Both available in IACAPAP chapter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Also available:</a:t>
            </a:r>
          </a:p>
          <a:p>
            <a:r>
              <a:rPr lang="en-US" sz="1200" kern="1200" dirty="0" smtClean="0">
                <a:solidFill>
                  <a:schemeClr val="tx1"/>
                </a:solidFill>
                <a:effectLst/>
                <a:latin typeface="+mn-lt"/>
                <a:ea typeface="+mn-ea"/>
                <a:cs typeface="+mn-cs"/>
              </a:rPr>
              <a:t>A number of assessment instruments are available to assist in the evaluation of ASD and PTSD in children and adolescents (Hawkins &amp; Radcliffe, 2006; March et al, 2012), however some have the limitation of having been adapted from adult measures. Measures based on DSM-5 criteria are not yet available. A detailed review of these instruments is beyond the scope of this chapter. Table F.4.2 summarizes some of the more commonly used measures, whether they are freely available and where they can be found. </a:t>
            </a:r>
            <a:endParaRPr lang="en-US" dirty="0" smtClean="0"/>
          </a:p>
          <a:p>
            <a:r>
              <a:rPr lang="en-US" sz="1200" kern="1200" dirty="0" smtClean="0">
                <a:solidFill>
                  <a:schemeClr val="tx1"/>
                </a:solidFill>
                <a:effectLst/>
                <a:latin typeface="+mn-lt"/>
                <a:ea typeface="+mn-ea"/>
                <a:cs typeface="+mn-cs"/>
              </a:rPr>
              <a:t>The most widely used instrument is the clinician-administered </a:t>
            </a:r>
            <a:r>
              <a:rPr lang="en-US" sz="1200" i="1" kern="1200" dirty="0" smtClean="0">
                <a:solidFill>
                  <a:schemeClr val="tx1"/>
                </a:solidFill>
                <a:effectLst/>
                <a:latin typeface="+mn-lt"/>
                <a:ea typeface="+mn-ea"/>
                <a:cs typeface="+mn-cs"/>
              </a:rPr>
              <a:t>PTSD Scale for Children and Adolescents </a:t>
            </a:r>
            <a:r>
              <a:rPr lang="en-US" sz="1200" kern="1200" dirty="0" smtClean="0">
                <a:solidFill>
                  <a:schemeClr val="tx1"/>
                </a:solidFill>
                <a:effectLst/>
                <a:latin typeface="+mn-lt"/>
                <a:ea typeface="+mn-ea"/>
                <a:cs typeface="+mn-cs"/>
              </a:rPr>
              <a:t>(CAPS-CA) (Nader et al, 1996), an interview-based instrument derived from the adult CAPS that is limited by the duration of the assessment and the requirement for the interviewer to receive training. Another option is the </a:t>
            </a:r>
            <a:r>
              <a:rPr lang="en-US" sz="1200" i="1" kern="1200" dirty="0" smtClean="0">
                <a:solidFill>
                  <a:schemeClr val="tx1"/>
                </a:solidFill>
                <a:effectLst/>
                <a:latin typeface="+mn-lt"/>
                <a:ea typeface="+mn-ea"/>
                <a:cs typeface="+mn-cs"/>
              </a:rPr>
              <a:t>Child Stress Disorders Checklist </a:t>
            </a:r>
            <a:r>
              <a:rPr lang="en-US" sz="1200" kern="1200" dirty="0" smtClean="0">
                <a:solidFill>
                  <a:schemeClr val="tx1"/>
                </a:solidFill>
                <a:effectLst/>
                <a:latin typeface="+mn-lt"/>
                <a:ea typeface="+mn-ea"/>
                <a:cs typeface="+mn-cs"/>
              </a:rPr>
              <a:t>(CSDC) (Saxe et al, 2003). </a:t>
            </a:r>
            <a:endParaRPr lang="en-US" dirty="0" smtClean="0"/>
          </a:p>
          <a:p>
            <a:r>
              <a:rPr lang="en-US" sz="1200" kern="1200" dirty="0" smtClean="0">
                <a:solidFill>
                  <a:schemeClr val="tx1"/>
                </a:solidFill>
                <a:effectLst/>
                <a:latin typeface="+mn-lt"/>
                <a:ea typeface="+mn-ea"/>
                <a:cs typeface="+mn-cs"/>
              </a:rPr>
              <a:t>A few diagnostic interviews that assess a range of disorders are available and can be helpful in assessing PTSD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&amp; Haslett, 2010; Egger et al, 2006). For example, the </a:t>
            </a:r>
            <a:r>
              <a:rPr lang="en-US" sz="1200" i="1" kern="1200" dirty="0" smtClean="0">
                <a:solidFill>
                  <a:schemeClr val="tx1"/>
                </a:solidFill>
                <a:effectLst/>
                <a:latin typeface="+mn-lt"/>
                <a:ea typeface="+mn-ea"/>
                <a:cs typeface="+mn-cs"/>
              </a:rPr>
              <a:t>Preschool Age Psychiatric Assessment </a:t>
            </a:r>
            <a:r>
              <a:rPr lang="en-US" sz="1200" kern="1200" dirty="0" smtClean="0">
                <a:solidFill>
                  <a:schemeClr val="tx1"/>
                </a:solidFill>
                <a:effectLst/>
                <a:latin typeface="+mn-lt"/>
                <a:ea typeface="+mn-ea"/>
                <a:cs typeface="+mn-cs"/>
              </a:rPr>
              <a:t>(Egger et al, 2006) or the </a:t>
            </a:r>
            <a:r>
              <a:rPr lang="en-US" sz="1200" i="1" kern="1200" dirty="0" smtClean="0">
                <a:solidFill>
                  <a:schemeClr val="tx1"/>
                </a:solidFill>
                <a:effectLst/>
                <a:latin typeface="+mn-lt"/>
                <a:ea typeface="+mn-ea"/>
                <a:cs typeface="+mn-cs"/>
              </a:rPr>
              <a:t>Diagnostic Infant and Preschool Assessment Instruments </a:t>
            </a:r>
            <a:r>
              <a:rPr lang="en-US" sz="1200" kern="1200" dirty="0" smtClean="0">
                <a:solidFill>
                  <a:schemeClr val="tx1"/>
                </a:solidFill>
                <a:effectLst/>
                <a:latin typeface="+mn-lt"/>
                <a:ea typeface="+mn-ea"/>
                <a:cs typeface="+mn-cs"/>
              </a:rPr>
              <a:t>may be used in preschoolers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&amp; Haslett, 2010), while the </a:t>
            </a:r>
            <a:r>
              <a:rPr lang="en-US" sz="1200" i="1" kern="1200" dirty="0" smtClean="0">
                <a:solidFill>
                  <a:schemeClr val="tx1"/>
                </a:solidFill>
                <a:effectLst/>
                <a:latin typeface="+mn-lt"/>
                <a:ea typeface="+mn-ea"/>
                <a:cs typeface="+mn-cs"/>
              </a:rPr>
              <a:t>Diagnostic Interview for Children and Adolescents </a:t>
            </a:r>
            <a:r>
              <a:rPr lang="en-US" sz="1200" kern="1200" dirty="0" smtClean="0">
                <a:solidFill>
                  <a:schemeClr val="tx1"/>
                </a:solidFill>
                <a:effectLst/>
                <a:latin typeface="+mn-lt"/>
                <a:ea typeface="+mn-ea"/>
                <a:cs typeface="+mn-cs"/>
              </a:rPr>
              <a:t>(DICA) can be used for both children and adolescents (Reich, 2000). </a:t>
            </a: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See Table F.4.2</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 development of ASD and PTSD</a:t>
            </a:r>
          </a:p>
          <a:p>
            <a:r>
              <a:rPr lang="en-US" dirty="0" smtClean="0"/>
              <a:t>In PTSD:</a:t>
            </a:r>
          </a:p>
          <a:p>
            <a:pPr lvl="1"/>
            <a:r>
              <a:rPr lang="en-US" dirty="0" smtClean="0"/>
              <a:t>Reduce symptoms</a:t>
            </a:r>
          </a:p>
          <a:p>
            <a:pPr lvl="1"/>
            <a:r>
              <a:rPr lang="en-US" dirty="0" smtClean="0"/>
              <a:t>Reduce distress</a:t>
            </a:r>
          </a:p>
          <a:p>
            <a:pPr lvl="1"/>
            <a:r>
              <a:rPr lang="en-US" dirty="0" smtClean="0"/>
              <a:t>Reduce impairment</a:t>
            </a:r>
          </a:p>
          <a:p>
            <a:pPr lvl="1"/>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IACAPAP’s </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 Yoshiro Ono, Japanese Child Psychiatrist providing help in the aftermath of the earthquake and tsunami that devastated Northern Japan on March 11, 2011 </a:t>
            </a:r>
            <a:endParaRPr lang="en-US" dirty="0" smtClean="0"/>
          </a:p>
          <a:p>
            <a:pPr lvl="1"/>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24</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picture of </a:t>
            </a:r>
            <a:r>
              <a:rPr lang="en-US" sz="1200" kern="1200" dirty="0" err="1" smtClean="0">
                <a:solidFill>
                  <a:schemeClr val="tx1"/>
                </a:solidFill>
                <a:effectLst/>
                <a:latin typeface="+mn-lt"/>
                <a:ea typeface="+mn-ea"/>
                <a:cs typeface="+mn-cs"/>
              </a:rPr>
              <a:t>Muzaffarabad</a:t>
            </a:r>
            <a:r>
              <a:rPr lang="en-US" sz="1200" kern="1200" dirty="0" smtClean="0">
                <a:solidFill>
                  <a:schemeClr val="tx1"/>
                </a:solidFill>
                <a:effectLst/>
                <a:latin typeface="+mn-lt"/>
                <a:ea typeface="+mn-ea"/>
                <a:cs typeface="+mn-cs"/>
              </a:rPr>
              <a:t>, Pakistan (Nov. 1, 2005) – U.S. Army 1st Lt. Tory </a:t>
            </a:r>
            <a:r>
              <a:rPr lang="en-US" sz="1200" kern="1200" dirty="0" err="1" smtClean="0">
                <a:solidFill>
                  <a:schemeClr val="tx1"/>
                </a:solidFill>
                <a:effectLst/>
                <a:latin typeface="+mn-lt"/>
                <a:ea typeface="+mn-ea"/>
                <a:cs typeface="+mn-cs"/>
              </a:rPr>
              <a:t>Marcon</a:t>
            </a:r>
            <a:r>
              <a:rPr lang="en-US" sz="1200" kern="1200" dirty="0" smtClean="0">
                <a:solidFill>
                  <a:schemeClr val="tx1"/>
                </a:solidFill>
                <a:effectLst/>
                <a:latin typeface="+mn-lt"/>
                <a:ea typeface="+mn-ea"/>
                <a:cs typeface="+mn-cs"/>
              </a:rPr>
              <a:t>, assigned to the 212th MASH unit, helps a Pakistani child drink a powered milkshake from a Meals Ready-to-Eat (MRE) in </a:t>
            </a:r>
            <a:r>
              <a:rPr lang="en-US" sz="1200" kern="1200" dirty="0" err="1" smtClean="0">
                <a:solidFill>
                  <a:schemeClr val="tx1"/>
                </a:solidFill>
                <a:effectLst/>
                <a:latin typeface="+mn-lt"/>
                <a:ea typeface="+mn-ea"/>
                <a:cs typeface="+mn-cs"/>
              </a:rPr>
              <a:t>Muzaffarabad</a:t>
            </a:r>
            <a:r>
              <a:rPr lang="en-US" sz="1200" kern="1200" dirty="0" smtClean="0">
                <a:solidFill>
                  <a:schemeClr val="tx1"/>
                </a:solidFill>
                <a:effectLst/>
                <a:latin typeface="+mn-lt"/>
                <a:ea typeface="+mn-ea"/>
                <a:cs typeface="+mn-cs"/>
              </a:rPr>
              <a:t>, Pakistan. The child has tetanus and the milkshake is the only food he can manage to swallow because of muscle spasms. The United States was participating in a multi-national assistance and support effort led by the Pakistani Government to bring aid to the victims of the devastating earthquake that struck the region on October 8th, 2005. U.S. Navy photo by Photographer’s Mate 2nd Class Eric S. Powell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children and adolescents will experience some psychological or somatic symptoms in the immediate aftermath of trauma. These symptoms do not necessarily indicate a need for intervention as they generally resolve spontaneously without professional help. </a:t>
            </a:r>
            <a:endParaRPr lang="en-US" dirty="0" smtClean="0"/>
          </a:p>
          <a:p>
            <a:r>
              <a:rPr lang="en-US" sz="1200" i="1" kern="1200" dirty="0" smtClean="0">
                <a:solidFill>
                  <a:schemeClr val="tx1"/>
                </a:solidFill>
                <a:effectLst/>
                <a:latin typeface="+mn-lt"/>
                <a:ea typeface="+mn-ea"/>
                <a:cs typeface="+mn-cs"/>
              </a:rPr>
              <a:t>Critical incident debriefing</a:t>
            </a:r>
            <a:r>
              <a:rPr lang="en-US" sz="1200" kern="1200" dirty="0" smtClean="0">
                <a:solidFill>
                  <a:schemeClr val="tx1"/>
                </a:solidFill>
                <a:effectLst/>
                <a:latin typeface="+mn-lt"/>
                <a:ea typeface="+mn-ea"/>
                <a:cs typeface="+mn-cs"/>
              </a:rPr>
              <a:t>, which requires individuals to discuss details of the trauma–sometimes in a group setting–has been found to provide very little or no benefit (Australian Centre for Posttraumatic Mental Health, 2013). Some data in adults suggest that group debriefing increases PTSD symptomatology and may even increase rates of PTSD (Rose et al, 2002; van </a:t>
            </a:r>
            <a:r>
              <a:rPr lang="en-US" sz="1200" kern="1200" dirty="0" err="1" smtClean="0">
                <a:solidFill>
                  <a:schemeClr val="tx1"/>
                </a:solidFill>
                <a:effectLst/>
                <a:latin typeface="+mn-lt"/>
                <a:ea typeface="+mn-ea"/>
                <a:cs typeface="+mn-cs"/>
              </a:rPr>
              <a:t>Emmerik</a:t>
            </a:r>
            <a:r>
              <a:rPr lang="en-US" sz="1200" kern="1200" dirty="0" smtClean="0">
                <a:solidFill>
                  <a:schemeClr val="tx1"/>
                </a:solidFill>
                <a:effectLst/>
                <a:latin typeface="+mn-lt"/>
                <a:ea typeface="+mn-ea"/>
                <a:cs typeface="+mn-cs"/>
              </a:rPr>
              <a:t> et al, 2002). Data from two randomized controlled trials among children revealed that debriefing was not superior to usual care in reducing rates of PTSD or other negative outcomes including behavioral problems, depression or anxiety (</a:t>
            </a:r>
            <a:r>
              <a:rPr lang="en-US" sz="1200" kern="1200" dirty="0" err="1" smtClean="0">
                <a:solidFill>
                  <a:schemeClr val="tx1"/>
                </a:solidFill>
                <a:effectLst/>
                <a:latin typeface="+mn-lt"/>
                <a:ea typeface="+mn-ea"/>
                <a:cs typeface="+mn-cs"/>
              </a:rPr>
              <a:t>Stallard</a:t>
            </a:r>
            <a:r>
              <a:rPr lang="en-US" sz="1200" kern="1200" dirty="0" smtClean="0">
                <a:solidFill>
                  <a:schemeClr val="tx1"/>
                </a:solidFill>
                <a:effectLst/>
                <a:latin typeface="+mn-lt"/>
                <a:ea typeface="+mn-ea"/>
                <a:cs typeface="+mn-cs"/>
              </a:rPr>
              <a:t> et al, 2006; </a:t>
            </a:r>
            <a:r>
              <a:rPr lang="en-US" sz="1200" kern="1200" dirty="0" err="1" smtClean="0">
                <a:solidFill>
                  <a:schemeClr val="tx1"/>
                </a:solidFill>
                <a:effectLst/>
                <a:latin typeface="+mn-lt"/>
                <a:ea typeface="+mn-ea"/>
                <a:cs typeface="+mn-cs"/>
              </a:rPr>
              <a:t>Zehnder</a:t>
            </a:r>
            <a:r>
              <a:rPr lang="en-US" sz="1200" kern="1200" dirty="0" smtClean="0">
                <a:solidFill>
                  <a:schemeClr val="tx1"/>
                </a:solidFill>
                <a:effectLst/>
                <a:latin typeface="+mn-lt"/>
                <a:ea typeface="+mn-ea"/>
                <a:cs typeface="+mn-cs"/>
              </a:rPr>
              <a:t> et al, 2010). Thus while children and adolescents in distress or seeking assistance should be offered the opportunity to ventilate individually about the trauma if they wish to do so, unrequested debriefing (in particular in a group setting) is not recommended. </a:t>
            </a:r>
            <a:endParaRPr lang="en-US" dirty="0" smtClean="0"/>
          </a:p>
          <a:p>
            <a:r>
              <a:rPr lang="en-US" sz="1200" kern="1200" dirty="0" smtClean="0">
                <a:solidFill>
                  <a:schemeClr val="tx1"/>
                </a:solidFill>
                <a:effectLst/>
                <a:latin typeface="+mn-lt"/>
                <a:ea typeface="+mn-ea"/>
                <a:cs typeface="+mn-cs"/>
              </a:rPr>
              <a:t>Recent data suggest that a 3-session exposure-based intervention started in the emergency department within 12 hours of a traumatic event may be helpful in decreasing rates of PTSD among adults (</a:t>
            </a:r>
            <a:r>
              <a:rPr lang="en-US" sz="1200" kern="1200" dirty="0" err="1" smtClean="0">
                <a:solidFill>
                  <a:schemeClr val="tx1"/>
                </a:solidFill>
                <a:effectLst/>
                <a:latin typeface="+mn-lt"/>
                <a:ea typeface="+mn-ea"/>
                <a:cs typeface="+mn-cs"/>
              </a:rPr>
              <a:t>Rothbaum</a:t>
            </a:r>
            <a:r>
              <a:rPr lang="en-US" sz="1200" kern="1200" dirty="0" smtClean="0">
                <a:solidFill>
                  <a:schemeClr val="tx1"/>
                </a:solidFill>
                <a:effectLst/>
                <a:latin typeface="+mn-lt"/>
                <a:ea typeface="+mn-ea"/>
                <a:cs typeface="+mn-cs"/>
              </a:rPr>
              <a:t> et al, 2012), however, no data are yet available on children and adolescents. </a:t>
            </a:r>
            <a:endParaRPr lang="en-US" dirty="0" smtClean="0"/>
          </a:p>
          <a:p>
            <a:r>
              <a:rPr lang="en-US" sz="1200" kern="1200" dirty="0" smtClean="0">
                <a:solidFill>
                  <a:schemeClr val="tx1"/>
                </a:solidFill>
                <a:effectLst/>
                <a:latin typeface="+mn-lt"/>
                <a:ea typeface="+mn-ea"/>
                <a:cs typeface="+mn-cs"/>
              </a:rPr>
              <a:t>In conclusion, </a:t>
            </a:r>
            <a:r>
              <a:rPr lang="en-US" sz="1200" i="1" kern="1200" dirty="0" smtClean="0">
                <a:solidFill>
                  <a:schemeClr val="tx1"/>
                </a:solidFill>
                <a:effectLst/>
                <a:latin typeface="+mn-lt"/>
                <a:ea typeface="+mn-ea"/>
                <a:cs typeface="+mn-cs"/>
              </a:rPr>
              <a:t>debriefing should not be routinely provided to traumatized children and adolescents at risk for PTSD</a:t>
            </a:r>
            <a:r>
              <a:rPr lang="en-US" sz="1200" kern="1200" dirty="0" smtClean="0">
                <a:solidFill>
                  <a:schemeClr val="tx1"/>
                </a:solidFill>
                <a:effectLst/>
                <a:latin typeface="+mn-lt"/>
                <a:ea typeface="+mn-ea"/>
                <a:cs typeface="+mn-cs"/>
              </a:rPr>
              <a:t>. Exposure-based interventions delivered immediately after trauma may help prevent PTSD in youth exposed to trauma, based on their efficacy in treating PTSD in children and adolescents (see below) and in preventing PTSD among adults. Finally, it is recommended to provide </a:t>
            </a:r>
            <a:r>
              <a:rPr lang="en-US" sz="1200" i="1" kern="1200" dirty="0" smtClean="0">
                <a:solidFill>
                  <a:schemeClr val="tx1"/>
                </a:solidFill>
                <a:effectLst/>
                <a:latin typeface="+mn-lt"/>
                <a:ea typeface="+mn-ea"/>
                <a:cs typeface="+mn-cs"/>
              </a:rPr>
              <a:t>psychological first aid</a:t>
            </a:r>
            <a:r>
              <a:rPr lang="en-US" sz="1200" kern="1200" dirty="0" smtClean="0">
                <a:solidFill>
                  <a:schemeClr val="tx1"/>
                </a:solidFill>
                <a:effectLst/>
                <a:latin typeface="+mn-lt"/>
                <a:ea typeface="+mn-ea"/>
                <a:cs typeface="+mn-cs"/>
              </a:rPr>
              <a:t>, including education about the usual course and normal reactions to trauma, and ensure that basic medical and safety needs are met, including shelter and food, increase social support, and provide appropriate referral. </a:t>
            </a:r>
          </a:p>
          <a:p>
            <a:r>
              <a:rPr lang="en-US" sz="1200" kern="1200" dirty="0" smtClean="0">
                <a:solidFill>
                  <a:schemeClr val="tx1"/>
                </a:solidFill>
                <a:effectLst/>
                <a:latin typeface="+mn-lt"/>
                <a:ea typeface="+mn-ea"/>
                <a:cs typeface="+mn-cs"/>
              </a:rPr>
              <a:t>A possible approach to the prevention of PTSD could be the administration of a medication immediately after trauma exposure; however, few data support the efficacy of any pharmacological agents for this indication. Immediate treatment with propranolol has yielded mixed results in adults (</a:t>
            </a:r>
            <a:r>
              <a:rPr lang="en-US" sz="1200" kern="1200" dirty="0" err="1" smtClean="0">
                <a:solidFill>
                  <a:schemeClr val="tx1"/>
                </a:solidFill>
                <a:effectLst/>
                <a:latin typeface="+mn-lt"/>
                <a:ea typeface="+mn-ea"/>
                <a:cs typeface="+mn-cs"/>
              </a:rPr>
              <a:t>Vaiva</a:t>
            </a:r>
            <a:r>
              <a:rPr lang="en-US" sz="1200" kern="1200" dirty="0" smtClean="0">
                <a:solidFill>
                  <a:schemeClr val="tx1"/>
                </a:solidFill>
                <a:effectLst/>
                <a:latin typeface="+mn-lt"/>
                <a:ea typeface="+mn-ea"/>
                <a:cs typeface="+mn-cs"/>
              </a:rPr>
              <a:t> et al, 2003; Pitman et al, 2002; </a:t>
            </a:r>
            <a:r>
              <a:rPr lang="en-US" sz="1200" kern="1200" dirty="0" err="1" smtClean="0">
                <a:solidFill>
                  <a:schemeClr val="tx1"/>
                </a:solidFill>
                <a:effectLst/>
                <a:latin typeface="+mn-lt"/>
                <a:ea typeface="+mn-ea"/>
                <a:cs typeface="+mn-cs"/>
              </a:rPr>
              <a:t>Hoge</a:t>
            </a:r>
            <a:r>
              <a:rPr lang="en-US" sz="1200" kern="1200" dirty="0" smtClean="0">
                <a:solidFill>
                  <a:schemeClr val="tx1"/>
                </a:solidFill>
                <a:effectLst/>
                <a:latin typeface="+mn-lt"/>
                <a:ea typeface="+mn-ea"/>
                <a:cs typeface="+mn-cs"/>
              </a:rPr>
              <a:t> et al, 2012), and a trial in children and adolescents was negative (Nugent et al, 2010). More promising, several studies of injured children and adults support the preventive benefit of higher levels of early post-injury administration of opiates for pain on later emergence of PTSD symptomatology (Saxe et al, 2001; Stoddard et al, 2009; Holbrook et al, 2010; Bryant et al, 2009). </a:t>
            </a:r>
            <a:endParaRPr lang="en-US" dirty="0" smtClean="0"/>
          </a:p>
          <a:p>
            <a:r>
              <a:rPr lang="en-US" sz="1200" kern="1200" dirty="0" smtClean="0">
                <a:solidFill>
                  <a:schemeClr val="tx1"/>
                </a:solidFill>
                <a:effectLst/>
                <a:latin typeface="+mn-lt"/>
                <a:ea typeface="+mn-ea"/>
                <a:cs typeface="+mn-cs"/>
              </a:rPr>
              <a:t>Finally, despite their wide clinical use in seeking to relieve acute stress symptomatology, minimal evidence in the adult literature—but more in animal studies—suggests that </a:t>
            </a:r>
            <a:r>
              <a:rPr lang="en-US" sz="1200" i="1" kern="1200" dirty="0" smtClean="0">
                <a:solidFill>
                  <a:schemeClr val="tx1"/>
                </a:solidFill>
                <a:effectLst/>
                <a:latin typeface="+mn-lt"/>
                <a:ea typeface="+mn-ea"/>
                <a:cs typeface="+mn-cs"/>
              </a:rPr>
              <a:t>benzodiazepines </a:t>
            </a:r>
            <a:r>
              <a:rPr lang="en-US" sz="1200" kern="1200" dirty="0" smtClean="0">
                <a:solidFill>
                  <a:schemeClr val="tx1"/>
                </a:solidFill>
                <a:effectLst/>
                <a:latin typeface="+mn-lt"/>
                <a:ea typeface="+mn-ea"/>
                <a:cs typeface="+mn-cs"/>
              </a:rPr>
              <a:t>may not be helpful in the immediate aftermath of trauma and may even worsen outcomes in trauma-exposed individuals (</a:t>
            </a:r>
            <a:r>
              <a:rPr lang="en-US" sz="1200" kern="1200" dirty="0" err="1" smtClean="0">
                <a:solidFill>
                  <a:schemeClr val="tx1"/>
                </a:solidFill>
                <a:effectLst/>
                <a:latin typeface="+mn-lt"/>
                <a:ea typeface="+mn-ea"/>
                <a:cs typeface="+mn-cs"/>
              </a:rPr>
              <a:t>Gelpin</a:t>
            </a:r>
            <a:r>
              <a:rPr lang="en-US" sz="1200" kern="1200" dirty="0" smtClean="0">
                <a:solidFill>
                  <a:schemeClr val="tx1"/>
                </a:solidFill>
                <a:effectLst/>
                <a:latin typeface="+mn-lt"/>
                <a:ea typeface="+mn-ea"/>
                <a:cs typeface="+mn-cs"/>
              </a:rPr>
              <a:t> et al, 1996; </a:t>
            </a:r>
            <a:r>
              <a:rPr lang="en-US" sz="1200" kern="1200" dirty="0" err="1" smtClean="0">
                <a:solidFill>
                  <a:schemeClr val="tx1"/>
                </a:solidFill>
                <a:effectLst/>
                <a:latin typeface="+mn-lt"/>
                <a:ea typeface="+mn-ea"/>
                <a:cs typeface="+mn-cs"/>
              </a:rPr>
              <a:t>Mellman</a:t>
            </a:r>
            <a:r>
              <a:rPr lang="en-US" sz="1200" kern="1200" dirty="0" smtClean="0">
                <a:solidFill>
                  <a:schemeClr val="tx1"/>
                </a:solidFill>
                <a:effectLst/>
                <a:latin typeface="+mn-lt"/>
                <a:ea typeface="+mn-ea"/>
                <a:cs typeface="+mn-cs"/>
              </a:rPr>
              <a:t> et al, 2002). As a result, several guidelines recommend avoiding the use of benzodiazepines in the immediate aftermath of trauma.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25</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For adults presenting with symptoms that do not remit rapidly, brief (four to five sessions) trauma-focused cognitive behavioral therapy (CBT) may be effective in treating ASD and in preventing the development of PTSD (Australian Centre for Posttraumatic Mental Health, 2013). These CBT interventions include education, breathing training, relaxation training, exposure-based exercises, and cognitive processing. In children and adolescents, these approaches may be useful as early psychological intervention for ASD based on their efficacy in treating PTSD. In any case, administration of these early psychological interventions is limited by the scarcity of professionals trained to administer them, particularly in low income countries. </a:t>
            </a:r>
            <a:endParaRPr lang="en-US" dirty="0" smtClean="0"/>
          </a:p>
          <a:p>
            <a:r>
              <a:rPr lang="en-US" sz="1200" kern="1200" dirty="0" smtClean="0">
                <a:solidFill>
                  <a:schemeClr val="tx1"/>
                </a:solidFill>
                <a:effectLst/>
                <a:latin typeface="+mn-lt"/>
                <a:ea typeface="+mn-ea"/>
                <a:cs typeface="+mn-cs"/>
              </a:rPr>
              <a:t>Other early interventions tested among children with limited or inconclusive favorable results include self-help websites for children and information booklets for parents (Cox et al, 2010), narrative exposure therapy, and relaxation meditation (Catani et al, 2009). A study reported that a caregiver-child psychosocial and stress management intervention (child and family traumatic stress intervention) was superior to child supportive </a:t>
            </a:r>
            <a:r>
              <a:rPr lang="en-US" sz="1200" kern="1200" dirty="0" err="1" smtClean="0">
                <a:solidFill>
                  <a:schemeClr val="tx1"/>
                </a:solidFill>
                <a:effectLst/>
                <a:latin typeface="+mn-lt"/>
                <a:ea typeface="+mn-ea"/>
                <a:cs typeface="+mn-cs"/>
              </a:rPr>
              <a:t>counselling</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psychoeducation</a:t>
            </a:r>
            <a:r>
              <a:rPr lang="en-US" sz="1200" kern="1200" dirty="0" smtClean="0">
                <a:solidFill>
                  <a:schemeClr val="tx1"/>
                </a:solidFill>
                <a:effectLst/>
                <a:latin typeface="+mn-lt"/>
                <a:ea typeface="+mn-ea"/>
                <a:cs typeface="+mn-cs"/>
              </a:rPr>
              <a:t> in reducing rates of PTSD and PTSD symptom severity among children with at least one cluster of traumatic stress symptoms (Berkowitz et al, 2011).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trial of sertraline initiated in the hospital in the few days after trauma (and for a duration of 24 weeks) in burnt children and adolescents (Stoddard et al, 2011) yielded mixed results: no significant </a:t>
            </a:r>
            <a:r>
              <a:rPr lang="en-US" sz="1200" kern="1200" dirty="0" err="1" smtClean="0">
                <a:solidFill>
                  <a:schemeClr val="tx1"/>
                </a:solidFill>
                <a:effectLst/>
                <a:latin typeface="+mn-lt"/>
                <a:ea typeface="+mn-ea"/>
                <a:cs typeface="+mn-cs"/>
              </a:rPr>
              <a:t>improvemnt</a:t>
            </a:r>
            <a:r>
              <a:rPr lang="en-US" sz="1200" kern="1200" dirty="0" smtClean="0">
                <a:solidFill>
                  <a:schemeClr val="tx1"/>
                </a:solidFill>
                <a:effectLst/>
                <a:latin typeface="+mn-lt"/>
                <a:ea typeface="+mn-ea"/>
                <a:cs typeface="+mn-cs"/>
              </a:rPr>
              <a:t> in youth-rated PTSD symptoms but significant reduction on parental reports of children’s PTSD symptoms. Based on these as well as on the mixed results for antidepressants in the treatment of PTSD, antidepressants are not generally recommended for the treatment of ASD. </a:t>
            </a:r>
            <a:endParaRPr lang="en-US" dirty="0" smtClean="0"/>
          </a:p>
          <a:p>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26</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No large or definitive pharmacological trials in pediatric PTSD are available to date. Overall, trauma-focused psychotherapeutic approaches should be favored in childhood PTSD. </a:t>
            </a:r>
            <a:endParaRPr lang="en-US" sz="4800" dirty="0" smtClean="0"/>
          </a:p>
          <a:p>
            <a:r>
              <a:rPr lang="en-US" sz="1200" i="1" kern="1200" dirty="0" smtClean="0">
                <a:solidFill>
                  <a:schemeClr val="tx1"/>
                </a:solidFill>
                <a:effectLst/>
                <a:latin typeface="+mn-lt"/>
                <a:ea typeface="+mn-ea"/>
                <a:cs typeface="+mn-cs"/>
              </a:rPr>
              <a:t>Antidepressants </a:t>
            </a:r>
            <a:endParaRPr lang="en-US" sz="4800" dirty="0" smtClean="0"/>
          </a:p>
          <a:p>
            <a:r>
              <a:rPr lang="en-US" sz="1200" kern="1200" dirty="0" smtClean="0">
                <a:solidFill>
                  <a:schemeClr val="tx1"/>
                </a:solidFill>
                <a:effectLst/>
                <a:latin typeface="+mn-lt"/>
                <a:ea typeface="+mn-ea"/>
                <a:cs typeface="+mn-cs"/>
              </a:rPr>
              <a:t>In adults, selective serotonin reuptake inhibitors (SSRIs) are the recommended first-line pharmacological treatment for PTSD. Their efficacy is well documented; they are usually well tolerated and may be useful in treating comorbid depression. However, there is little evidence to support their effectiveness in treating PTSD in the young. While the efficacy of sertraline and fluoxetine has been examined in young people, both failed to prove superior to placebo (Cohen et al, 2007; Robb et al, 2010; Robert et al, 2008). Thus, to date, evidence supporting the use of SSRIs for the treatment of PTSD in children and adolescents is lacking. </a:t>
            </a:r>
            <a:endParaRPr lang="en-US" sz="4800" dirty="0" smtClean="0"/>
          </a:p>
          <a:p>
            <a:r>
              <a:rPr lang="en-US" sz="1200" kern="1200" dirty="0" smtClean="0">
                <a:solidFill>
                  <a:schemeClr val="tx1"/>
                </a:solidFill>
                <a:effectLst/>
                <a:latin typeface="+mn-lt"/>
                <a:ea typeface="+mn-ea"/>
                <a:cs typeface="+mn-cs"/>
              </a:rPr>
              <a:t>The effectiveness of other antidepressants has not been investigated in randomized controlled trials (e.g., serotonin–norepinephrine reuptake inhibitors) or trials yielded limited or inconclusive results (e.g., monoamine oxidase inhibitors). Given this lack of empirical evidence and their unfavorable side effect profile, including agitation and irritability, they are not recommended in the treatment of childhood PTSD. </a:t>
            </a:r>
            <a:endParaRPr lang="en-US" sz="4800" dirty="0" smtClean="0"/>
          </a:p>
          <a:p>
            <a:r>
              <a:rPr lang="en-US" sz="1200" i="1" kern="1200" dirty="0" smtClean="0">
                <a:solidFill>
                  <a:schemeClr val="tx1"/>
                </a:solidFill>
                <a:effectLst/>
                <a:latin typeface="+mn-lt"/>
                <a:ea typeface="+mn-ea"/>
                <a:cs typeface="+mn-cs"/>
              </a:rPr>
              <a:t>Other pharmacological treatments </a:t>
            </a:r>
            <a:endParaRPr lang="en-US" sz="4800" dirty="0" smtClean="0"/>
          </a:p>
          <a:p>
            <a:r>
              <a:rPr lang="en-US" sz="1200" kern="1200" dirty="0" smtClean="0">
                <a:solidFill>
                  <a:schemeClr val="tx1"/>
                </a:solidFill>
                <a:effectLst/>
                <a:latin typeface="+mn-lt"/>
                <a:ea typeface="+mn-ea"/>
                <a:cs typeface="+mn-cs"/>
              </a:rPr>
              <a:t>Although it might be tempting to prescribe benzodiazepines for PTSD because of their anxiolytic effects, there are no robust data supporting their efficacy. In addition, given that they may interfere with the extinction of learning processes— important for the effectiveness of cognitive behavioral therapy particularly when benzodiazepines are prescribed on an “as needed” basis—and that individuals with PTSD are at elevated risk for substance abuse and dependence, they are generally not recommended in the treatment of PTSD in the young. </a:t>
            </a:r>
            <a:endParaRPr lang="en-US" sz="4800" dirty="0" smtClean="0"/>
          </a:p>
          <a:p>
            <a:r>
              <a:rPr lang="en-US" sz="1200" kern="1200" dirty="0" smtClean="0">
                <a:solidFill>
                  <a:schemeClr val="tx1"/>
                </a:solidFill>
                <a:effectLst/>
                <a:latin typeface="+mn-lt"/>
                <a:ea typeface="+mn-ea"/>
                <a:cs typeface="+mn-cs"/>
              </a:rPr>
              <a:t>Building on the fact that PTSD is associated with increased autonomic arousal, recent data suggest that anti-adrenergic medications including a- and </a:t>
            </a:r>
            <a:r>
              <a:rPr lang="en-US" sz="1200" kern="1200" dirty="0" err="1" smtClean="0">
                <a:solidFill>
                  <a:schemeClr val="tx1"/>
                </a:solidFill>
                <a:effectLst/>
                <a:latin typeface="+mn-lt"/>
                <a:ea typeface="+mn-ea"/>
                <a:cs typeface="+mn-cs"/>
              </a:rPr>
              <a:t>ß</a:t>
            </a:r>
            <a:r>
              <a:rPr lang="en-US" sz="1200" kern="1200" dirty="0" smtClean="0">
                <a:solidFill>
                  <a:schemeClr val="tx1"/>
                </a:solidFill>
                <a:effectLst/>
                <a:latin typeface="+mn-lt"/>
                <a:ea typeface="+mn-ea"/>
                <a:cs typeface="+mn-cs"/>
              </a:rPr>
              <a:t>-adrenergic receptor blockers, may be useful (Management of Post-Traumatic Stress Working Group, 2010). Results from open label studies conducted in children suggest that the a-adrenergic blocker clonidine (Harmon &amp; Riggs, 1996), and the </a:t>
            </a:r>
            <a:r>
              <a:rPr lang="en-US" sz="1200" kern="1200" dirty="0" err="1" smtClean="0">
                <a:solidFill>
                  <a:schemeClr val="tx1"/>
                </a:solidFill>
                <a:effectLst/>
                <a:latin typeface="+mn-lt"/>
                <a:ea typeface="+mn-ea"/>
                <a:cs typeface="+mn-cs"/>
              </a:rPr>
              <a:t>ß</a:t>
            </a:r>
            <a:r>
              <a:rPr lang="en-US" sz="1200" kern="1200" dirty="0" smtClean="0">
                <a:solidFill>
                  <a:schemeClr val="tx1"/>
                </a:solidFill>
                <a:effectLst/>
                <a:latin typeface="+mn-lt"/>
                <a:ea typeface="+mn-ea"/>
                <a:cs typeface="+mn-cs"/>
              </a:rPr>
              <a:t>-adrenergic blocker propranolol (</a:t>
            </a:r>
            <a:r>
              <a:rPr lang="en-US" sz="1200" kern="1200" dirty="0" err="1" smtClean="0">
                <a:solidFill>
                  <a:schemeClr val="tx1"/>
                </a:solidFill>
                <a:effectLst/>
                <a:latin typeface="+mn-lt"/>
                <a:ea typeface="+mn-ea"/>
                <a:cs typeface="+mn-cs"/>
              </a:rPr>
              <a:t>Famularo</a:t>
            </a:r>
            <a:r>
              <a:rPr lang="en-US" sz="1200" kern="1200" dirty="0" smtClean="0">
                <a:solidFill>
                  <a:schemeClr val="tx1"/>
                </a:solidFill>
                <a:effectLst/>
                <a:latin typeface="+mn-lt"/>
                <a:ea typeface="+mn-ea"/>
                <a:cs typeface="+mn-cs"/>
              </a:rPr>
              <a:t> et al, 1988) might be effective in treating PTSD symptoms, although randomized controlled data is still needed. </a:t>
            </a:r>
            <a:endParaRPr lang="en-US" sz="4800" dirty="0" smtClean="0"/>
          </a:p>
          <a:p>
            <a:r>
              <a:rPr lang="en-US" sz="1200" kern="1200" dirty="0" smtClean="0">
                <a:solidFill>
                  <a:schemeClr val="tx1"/>
                </a:solidFill>
                <a:effectLst/>
                <a:latin typeface="+mn-lt"/>
                <a:ea typeface="+mn-ea"/>
                <a:cs typeface="+mn-cs"/>
              </a:rPr>
              <a:t>Second generation antipsychotics have been studied with regards to their potential efficacy in treating PTSD in adults; a review suggests they may have a modest benefit (Ahearn et al, 2011). However to date, no randomized controlled data support their use in children with PTSD and their side effects are significant. </a:t>
            </a:r>
            <a:endParaRPr lang="en-US" sz="4800" dirty="0" smtClean="0"/>
          </a:p>
          <a:p>
            <a:r>
              <a:rPr lang="en-US" sz="1200" kern="1200" dirty="0" smtClean="0">
                <a:solidFill>
                  <a:schemeClr val="tx1"/>
                </a:solidFill>
                <a:effectLst/>
                <a:latin typeface="+mn-lt"/>
                <a:ea typeface="+mn-ea"/>
                <a:cs typeface="+mn-cs"/>
              </a:rPr>
              <a:t>Finally, several controlled trials of antiepileptic mood stabilizers on PTSD have been conducted in adults. Overall, results have been mixed. </a:t>
            </a:r>
            <a:r>
              <a:rPr lang="en-US" sz="1200" kern="1200" dirty="0" err="1" smtClean="0">
                <a:solidFill>
                  <a:schemeClr val="tx1"/>
                </a:solidFill>
                <a:effectLst/>
                <a:latin typeface="+mn-lt"/>
                <a:ea typeface="+mn-ea"/>
                <a:cs typeface="+mn-cs"/>
              </a:rPr>
              <a:t>Lamotrigine</a:t>
            </a:r>
            <a:r>
              <a:rPr lang="en-US" sz="1200" kern="1200" dirty="0" smtClean="0">
                <a:solidFill>
                  <a:schemeClr val="tx1"/>
                </a:solidFill>
                <a:effectLst/>
                <a:latin typeface="+mn-lt"/>
                <a:ea typeface="+mn-ea"/>
                <a:cs typeface="+mn-cs"/>
              </a:rPr>
              <a:t> may have some benefit (Hertzberg et al, 1999), but </a:t>
            </a:r>
            <a:r>
              <a:rPr lang="en-US" sz="1200" kern="1200" dirty="0" err="1" smtClean="0">
                <a:solidFill>
                  <a:schemeClr val="tx1"/>
                </a:solidFill>
                <a:effectLst/>
                <a:latin typeface="+mn-lt"/>
                <a:ea typeface="+mn-ea"/>
                <a:cs typeface="+mn-cs"/>
              </a:rPr>
              <a:t>topiramate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tiagabine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divalproex</a:t>
            </a:r>
            <a:r>
              <a:rPr lang="en-US" sz="1200" kern="1200" dirty="0" smtClean="0">
                <a:solidFill>
                  <a:schemeClr val="tx1"/>
                </a:solidFill>
                <a:effectLst/>
                <a:latin typeface="+mn-lt"/>
                <a:ea typeface="+mn-ea"/>
                <a:cs typeface="+mn-cs"/>
              </a:rPr>
              <a:t> have not been shown to be effective (e.g., Tucker et al, 2007; </a:t>
            </a:r>
            <a:r>
              <a:rPr lang="en-US" sz="1200" kern="1200" dirty="0" err="1" smtClean="0">
                <a:solidFill>
                  <a:schemeClr val="tx1"/>
                </a:solidFill>
                <a:effectLst/>
                <a:latin typeface="+mn-lt"/>
                <a:ea typeface="+mn-ea"/>
                <a:cs typeface="+mn-cs"/>
              </a:rPr>
              <a:t>Hamner</a:t>
            </a:r>
            <a:r>
              <a:rPr lang="en-US" sz="1200" kern="1200" dirty="0" smtClean="0">
                <a:solidFill>
                  <a:schemeClr val="tx1"/>
                </a:solidFill>
                <a:effectLst/>
                <a:latin typeface="+mn-lt"/>
                <a:ea typeface="+mn-ea"/>
                <a:cs typeface="+mn-cs"/>
              </a:rPr>
              <a:t> et al, 2009). Data for children are more limited; so far only one randomized controlled trial has shown some efficacy of sodium valproate for PTSD symptoms in adolescents with comorbid conduct disorder (Steiner et al, 2007). </a:t>
            </a:r>
            <a:endParaRPr lang="en-US" sz="4800" dirty="0" smtClean="0"/>
          </a:p>
          <a:p>
            <a:r>
              <a:rPr lang="en-US" sz="1200" kern="1200" dirty="0" smtClean="0">
                <a:solidFill>
                  <a:schemeClr val="tx1"/>
                </a:solidFill>
                <a:effectLst/>
                <a:latin typeface="+mn-lt"/>
                <a:ea typeface="+mn-ea"/>
                <a:cs typeface="+mn-cs"/>
              </a:rPr>
              <a:t>In summary, although the field has seen important advances in the pharmacological treatment of adults with PTSD, to date there are no data supporting the use of psychotropic medications in the management of PTSD in children and adolescents. </a:t>
            </a:r>
            <a:endParaRPr lang="en-US" sz="4800" dirty="0" smtClean="0"/>
          </a:p>
          <a:p>
            <a:endParaRPr lang="en-US" sz="4800" dirty="0" smtClean="0"/>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27</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The most effective psychotherapeutic approaches to the treatment of PTSD symptoms are those based on cognitive-behavioral principles, specifically exposure and remodeling of cognitive processes. Treatments specifically designed for children and teens first became available in the late 1990s, and have been shown in randomized controlled studies to be more effective than supportive and non- directive therapies (</a:t>
            </a:r>
            <a:r>
              <a:rPr lang="en-US" sz="1200" kern="1200" dirty="0" err="1" smtClean="0">
                <a:solidFill>
                  <a:schemeClr val="tx1"/>
                </a:solidFill>
                <a:effectLst/>
                <a:latin typeface="+mn-lt"/>
                <a:ea typeface="+mn-ea"/>
                <a:cs typeface="+mn-cs"/>
              </a:rPr>
              <a:t>Gerson</a:t>
            </a:r>
            <a:r>
              <a:rPr lang="en-US" sz="1200" kern="1200" dirty="0" smtClean="0">
                <a:solidFill>
                  <a:schemeClr val="tx1"/>
                </a:solidFill>
                <a:effectLst/>
                <a:latin typeface="+mn-lt"/>
                <a:ea typeface="+mn-ea"/>
                <a:cs typeface="+mn-cs"/>
              </a:rPr>
              <a:t> &amp; Rappaport, 2013; Schneider et al, 2013). </a:t>
            </a:r>
            <a:endParaRPr lang="en-US" sz="4000" dirty="0" smtClean="0"/>
          </a:p>
          <a:p>
            <a:r>
              <a:rPr lang="en-US" sz="1200" kern="1200" dirty="0" smtClean="0">
                <a:solidFill>
                  <a:schemeClr val="tx1"/>
                </a:solidFill>
                <a:effectLst/>
                <a:latin typeface="+mn-lt"/>
                <a:ea typeface="+mn-ea"/>
                <a:cs typeface="+mn-cs"/>
              </a:rPr>
              <a:t>The best studied and most widely used is </a:t>
            </a:r>
            <a:r>
              <a:rPr lang="en-US" sz="1200" i="1" kern="1200" dirty="0" smtClean="0">
                <a:solidFill>
                  <a:schemeClr val="tx1"/>
                </a:solidFill>
                <a:effectLst/>
                <a:latin typeface="+mn-lt"/>
                <a:ea typeface="+mn-ea"/>
                <a:cs typeface="+mn-cs"/>
              </a:rPr>
              <a:t>Trauma-Focused Cognitive Behavioral Therapy </a:t>
            </a:r>
            <a:r>
              <a:rPr lang="en-US" sz="1200" kern="1200" dirty="0" smtClean="0">
                <a:solidFill>
                  <a:schemeClr val="tx1"/>
                </a:solidFill>
                <a:effectLst/>
                <a:latin typeface="+mn-lt"/>
                <a:ea typeface="+mn-ea"/>
                <a:cs typeface="+mn-cs"/>
              </a:rPr>
              <a:t>(TF-CBT) (Schneider et al, 2013). TF-CBT has been shown to reduce PTSD symptoms, trauma-related depression, and improve adaptive functioning in a variety of populations, including children and teens traumatized by sexual abuse, terrorism, domestic and community violence, and traumatic loss (</a:t>
            </a:r>
            <a:r>
              <a:rPr lang="en-US" sz="1200" kern="1200" dirty="0" err="1" smtClean="0">
                <a:solidFill>
                  <a:schemeClr val="tx1"/>
                </a:solidFill>
                <a:effectLst/>
                <a:latin typeface="+mn-lt"/>
                <a:ea typeface="+mn-ea"/>
                <a:cs typeface="+mn-cs"/>
              </a:rPr>
              <a:t>Kowalik</a:t>
            </a:r>
            <a:r>
              <a:rPr lang="en-US" sz="1200" kern="1200" dirty="0" smtClean="0">
                <a:solidFill>
                  <a:schemeClr val="tx1"/>
                </a:solidFill>
                <a:effectLst/>
                <a:latin typeface="+mn-lt"/>
                <a:ea typeface="+mn-ea"/>
                <a:cs typeface="+mn-cs"/>
              </a:rPr>
              <a:t> et al, 2011; Cary &amp; </a:t>
            </a:r>
            <a:r>
              <a:rPr lang="en-US" sz="1200" kern="1200" dirty="0" err="1" smtClean="0">
                <a:solidFill>
                  <a:schemeClr val="tx1"/>
                </a:solidFill>
                <a:effectLst/>
                <a:latin typeface="+mn-lt"/>
                <a:ea typeface="+mn-ea"/>
                <a:cs typeface="+mn-cs"/>
              </a:rPr>
              <a:t>McMillen</a:t>
            </a:r>
            <a:r>
              <a:rPr lang="en-US" sz="1200" kern="1200" dirty="0" smtClean="0">
                <a:solidFill>
                  <a:schemeClr val="tx1"/>
                </a:solidFill>
                <a:effectLst/>
                <a:latin typeface="+mn-lt"/>
                <a:ea typeface="+mn-ea"/>
                <a:cs typeface="+mn-cs"/>
              </a:rPr>
              <a:t>, 2012). An adaptation of TF-CBT (</a:t>
            </a:r>
            <a:r>
              <a:rPr lang="en-US" sz="1200" i="1" kern="1200" dirty="0" smtClean="0">
                <a:solidFill>
                  <a:schemeClr val="tx1"/>
                </a:solidFill>
                <a:effectLst/>
                <a:latin typeface="+mn-lt"/>
                <a:ea typeface="+mn-ea"/>
                <a:cs typeface="+mn-cs"/>
              </a:rPr>
              <a:t>Pre- School PTSD Treatment</a:t>
            </a:r>
            <a:r>
              <a:rPr lang="en-US" sz="1200" kern="1200" dirty="0" smtClean="0">
                <a:solidFill>
                  <a:schemeClr val="tx1"/>
                </a:solidFill>
                <a:effectLst/>
                <a:latin typeface="+mn-lt"/>
                <a:ea typeface="+mn-ea"/>
                <a:cs typeface="+mn-cs"/>
              </a:rPr>
              <a:t>) has been tested in a sample of children ages three to six, with positive results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2011a). </a:t>
            </a:r>
            <a:endParaRPr lang="en-US" sz="4000" dirty="0" smtClean="0"/>
          </a:p>
          <a:p>
            <a:r>
              <a:rPr lang="en-US" sz="1200" kern="1200" dirty="0" smtClean="0">
                <a:solidFill>
                  <a:schemeClr val="tx1"/>
                </a:solidFill>
                <a:effectLst/>
                <a:latin typeface="+mn-lt"/>
                <a:ea typeface="+mn-ea"/>
                <a:cs typeface="+mn-cs"/>
              </a:rPr>
              <a:t>TF-CBT is a time-limited (12-16 sessions) therapy that combines exposure, cognitive processing remodeling and enhancement of coping skills, delivered sequentially in 10 components: psycho-education, parenting skills (parent), relaxation skills, affect regulation skills, cognitive coping skills, trauma narrative, processing cognitive distortions, </a:t>
            </a:r>
            <a:r>
              <a:rPr lang="en-US" sz="1200" i="1" kern="1200" dirty="0" smtClean="0">
                <a:solidFill>
                  <a:schemeClr val="tx1"/>
                </a:solidFill>
                <a:effectLst/>
                <a:latin typeface="+mn-lt"/>
                <a:ea typeface="+mn-ea"/>
                <a:cs typeface="+mn-cs"/>
              </a:rPr>
              <a:t>in vivo </a:t>
            </a:r>
            <a:r>
              <a:rPr lang="en-US" sz="1200" kern="1200" dirty="0" smtClean="0">
                <a:solidFill>
                  <a:schemeClr val="tx1"/>
                </a:solidFill>
                <a:effectLst/>
                <a:latin typeface="+mn-lt"/>
                <a:ea typeface="+mn-ea"/>
                <a:cs typeface="+mn-cs"/>
              </a:rPr>
              <a:t>mastery of trauma triggers, parent-child sessions, and skills to increase safety from future exposures to trauma. Pre-School PTSD Treatment consists of 12 conjoint child-parent sessions and uses drawing as a developmentally appropriate expressive modality for the child to identify thoughts and feelings and to process the child’s trauma narrative (see Box in page F.4.20). </a:t>
            </a:r>
            <a:endParaRPr lang="en-US" sz="4000" dirty="0" smtClean="0"/>
          </a:p>
          <a:p>
            <a:r>
              <a:rPr lang="en-US" sz="1200" kern="1200" dirty="0" smtClean="0">
                <a:solidFill>
                  <a:schemeClr val="tx1"/>
                </a:solidFill>
                <a:effectLst/>
                <a:latin typeface="+mn-lt"/>
                <a:ea typeface="+mn-ea"/>
                <a:cs typeface="+mn-cs"/>
              </a:rPr>
              <a:t>As with adults, young people with PTSD may have co-occurring mental health conditions such as substance abuse, aggression, delinquency, and psychosis. TF-CBT may be effectively combined with substance abuse treatment to reduce PTSD symptoms in adolescents abusing drugs or alcohol (Cohen et al, 2006; 2010). There are no data currently to guide psychotherapeutic treatment for children or adolescents with PTSD and comorbid conduct, bipolar, or psychotic disorder. Practice guidelines (e.g., Cohen et al, 2010) recommend integrating the treatment for both the PTSD and the co-occurring condition. </a:t>
            </a:r>
            <a:endParaRPr lang="en-US" sz="4000" dirty="0" smtClean="0"/>
          </a:p>
          <a:p>
            <a:r>
              <a:rPr lang="en-US" sz="1200" kern="1200" dirty="0" smtClean="0">
                <a:solidFill>
                  <a:schemeClr val="tx1"/>
                </a:solidFill>
                <a:effectLst/>
                <a:latin typeface="+mn-lt"/>
                <a:ea typeface="+mn-ea"/>
                <a:cs typeface="+mn-cs"/>
              </a:rPr>
              <a:t>In contrast to adult psychotherapy, psychotherapies for children and adolescents raise the question of whether to involve the parents in the treatment. Evidence suggests that, when compared with treatment of the child or adolescent alone, parental involvement leads to better outcomes (Cohen et al, 2010). Further, parents’ involvement may reduce drop-outs (</a:t>
            </a:r>
            <a:r>
              <a:rPr lang="en-US" sz="1200" kern="1200" dirty="0" err="1" smtClean="0">
                <a:solidFill>
                  <a:schemeClr val="tx1"/>
                </a:solidFill>
                <a:effectLst/>
                <a:latin typeface="+mn-lt"/>
                <a:ea typeface="+mn-ea"/>
                <a:cs typeface="+mn-cs"/>
              </a:rPr>
              <a:t>Chowdhury</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Pancha</a:t>
            </a:r>
            <a:r>
              <a:rPr lang="en-US" sz="1200" kern="1200" dirty="0" smtClean="0">
                <a:solidFill>
                  <a:schemeClr val="tx1"/>
                </a:solidFill>
                <a:effectLst/>
                <a:latin typeface="+mn-lt"/>
                <a:ea typeface="+mn-ea"/>
                <a:cs typeface="+mn-cs"/>
              </a:rPr>
              <a:t>, 2011) and provide children an ally when completing homework assignments, in maintaining a positive outlook, and practicing skills to maintain gains post-treatment. Parent involvement in the treatment of younger children is critical since an empathic, emotionally attuned relationship to parents or other primary caregivers is essential to a child’s recovery from trauma (Lieberman et al, 2011). </a:t>
            </a:r>
            <a:endParaRPr lang="en-US" sz="4000" dirty="0" smtClean="0"/>
          </a:p>
          <a:p>
            <a:r>
              <a:rPr lang="en-US" sz="1200" kern="1200" dirty="0" smtClean="0">
                <a:solidFill>
                  <a:schemeClr val="tx1"/>
                </a:solidFill>
                <a:effectLst/>
                <a:latin typeface="+mn-lt"/>
                <a:ea typeface="+mn-ea"/>
                <a:cs typeface="+mn-cs"/>
              </a:rPr>
              <a:t>Finally, although the mechanism of action is unclear, </a:t>
            </a:r>
            <a:r>
              <a:rPr lang="en-US" sz="1200" i="1" kern="1200" dirty="0" smtClean="0">
                <a:solidFill>
                  <a:schemeClr val="tx1"/>
                </a:solidFill>
                <a:effectLst/>
                <a:latin typeface="+mn-lt"/>
                <a:ea typeface="+mn-ea"/>
                <a:cs typeface="+mn-cs"/>
              </a:rPr>
              <a:t>eye movement desensitization and reprocessing </a:t>
            </a:r>
            <a:r>
              <a:rPr lang="en-US" sz="1200" kern="1200" dirty="0" smtClean="0">
                <a:solidFill>
                  <a:schemeClr val="tx1"/>
                </a:solidFill>
                <a:effectLst/>
                <a:latin typeface="+mn-lt"/>
                <a:ea typeface="+mn-ea"/>
                <a:cs typeface="+mn-cs"/>
              </a:rPr>
              <a:t>(EMDR) has been found to be effective in adult PTSD. EMDR integrates elements of psychodynamic, cognitive-behavioral, cognitive, interpersonal, systems, and body-oriented therapies, as well as a bilateral brain stimulation component (e.g., eye movements). The current literature suggests that EMDR is effective in adult PTSD (</a:t>
            </a:r>
            <a:r>
              <a:rPr lang="en-US" sz="1200" kern="1200" dirty="0" err="1" smtClean="0">
                <a:solidFill>
                  <a:schemeClr val="tx1"/>
                </a:solidFill>
                <a:effectLst/>
                <a:latin typeface="+mn-lt"/>
                <a:ea typeface="+mn-ea"/>
                <a:cs typeface="+mn-cs"/>
              </a:rPr>
              <a:t>Bisson</a:t>
            </a:r>
            <a:r>
              <a:rPr lang="en-US" sz="1200" kern="1200" dirty="0" smtClean="0">
                <a:solidFill>
                  <a:schemeClr val="tx1"/>
                </a:solidFill>
                <a:effectLst/>
                <a:latin typeface="+mn-lt"/>
                <a:ea typeface="+mn-ea"/>
                <a:cs typeface="+mn-cs"/>
              </a:rPr>
              <a:t> et al, 2007). In youth, the evidence for the effectiveness of EMDR is not as strong as it is for CBT (</a:t>
            </a:r>
            <a:r>
              <a:rPr lang="en-US" sz="1200" kern="1200" dirty="0" err="1" smtClean="0">
                <a:solidFill>
                  <a:schemeClr val="tx1"/>
                </a:solidFill>
                <a:effectLst/>
                <a:latin typeface="+mn-lt"/>
                <a:ea typeface="+mn-ea"/>
                <a:cs typeface="+mn-cs"/>
              </a:rPr>
              <a:t>Gillies</a:t>
            </a:r>
            <a:r>
              <a:rPr lang="en-US" sz="1200" kern="1200" dirty="0" smtClean="0">
                <a:solidFill>
                  <a:schemeClr val="tx1"/>
                </a:solidFill>
                <a:effectLst/>
                <a:latin typeface="+mn-lt"/>
                <a:ea typeface="+mn-ea"/>
                <a:cs typeface="+mn-cs"/>
              </a:rPr>
              <a:t> et al, 2012). </a:t>
            </a:r>
            <a:endParaRPr lang="en-US" sz="4000" dirty="0" smtClean="0"/>
          </a:p>
          <a:p>
            <a:endParaRPr lang="en-US" sz="4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28</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29</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--American</a:t>
            </a:r>
            <a:r>
              <a:rPr lang="en-US" baseline="0" dirty="0" smtClean="0"/>
              <a:t> Academy of Child and Adolescent Psychiatry has an excellent ADHD Resource center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the past few decades have seen important advances in the understanding and treatment of traumatic stress conditions, psychological stress reactions to trauma have been described from antiquity (</a:t>
            </a:r>
            <a:r>
              <a:rPr lang="en-US" sz="1200" kern="1200" dirty="0" err="1" smtClean="0">
                <a:solidFill>
                  <a:schemeClr val="tx1"/>
                </a:solidFill>
                <a:effectLst/>
                <a:latin typeface="+mn-lt"/>
                <a:ea typeface="+mn-ea"/>
                <a:cs typeface="+mn-cs"/>
              </a:rPr>
              <a:t>Birmes</a:t>
            </a:r>
            <a:r>
              <a:rPr lang="en-US" sz="1200" kern="1200" dirty="0" smtClean="0">
                <a:solidFill>
                  <a:schemeClr val="tx1"/>
                </a:solidFill>
                <a:effectLst/>
                <a:latin typeface="+mn-lt"/>
                <a:ea typeface="+mn-ea"/>
                <a:cs typeface="+mn-cs"/>
              </a:rPr>
              <a:t> et al, 2010). In his biography of famous lives, Plutarch wrote that the general and Roman consul Caius Marius (157-86 BC), when presented with a reminder of one of his dreaded enemies, was gripped with an “</a:t>
            </a:r>
            <a:r>
              <a:rPr lang="en-US" sz="1200" i="1" kern="1200" dirty="0" smtClean="0">
                <a:solidFill>
                  <a:schemeClr val="tx1"/>
                </a:solidFill>
                <a:effectLst/>
                <a:latin typeface="+mn-lt"/>
                <a:ea typeface="+mn-ea"/>
                <a:cs typeface="+mn-cs"/>
              </a:rPr>
              <a:t>overpowering thought of a new war, of fresh struggles, of terrors known by experience to be dreadful</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was prey to nightly terrors and harassing dreams</a:t>
            </a:r>
            <a:r>
              <a:rPr lang="en-US" sz="1200" kern="1200" dirty="0" smtClean="0">
                <a:solidFill>
                  <a:schemeClr val="tx1"/>
                </a:solidFill>
                <a:effectLst/>
                <a:latin typeface="+mn-lt"/>
                <a:ea typeface="+mn-ea"/>
                <a:cs typeface="+mn-cs"/>
              </a:rPr>
              <a:t>” (Plutarch, 1920).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pPr/>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Deriving from the Greek </a:t>
            </a:r>
            <a:r>
              <a:rPr lang="en-US" sz="1200" i="1" kern="1200" dirty="0" err="1" smtClean="0">
                <a:solidFill>
                  <a:schemeClr val="tx1"/>
                </a:solidFill>
                <a:effectLst/>
                <a:latin typeface="+mn-lt"/>
                <a:ea typeface="+mn-ea"/>
                <a:cs typeface="+mn-cs"/>
              </a:rPr>
              <a:t>τ</a:t>
            </a:r>
            <a:r>
              <a:rPr lang="en-US" sz="1200" kern="1200" dirty="0" err="1" smtClean="0">
                <a:solidFill>
                  <a:schemeClr val="tx1"/>
                </a:solidFill>
                <a:effectLst/>
                <a:latin typeface="+mn-lt"/>
                <a:ea typeface="+mn-ea"/>
                <a:cs typeface="+mn-cs"/>
              </a:rPr>
              <a:t>ρ</a:t>
            </a:r>
            <a:r>
              <a:rPr lang="en-US" sz="1200" kern="1200" dirty="0" smtClean="0">
                <a:solidFill>
                  <a:schemeClr val="tx1"/>
                </a:solidFill>
                <a:effectLst/>
                <a:latin typeface="+mn-lt"/>
                <a:ea typeface="+mn-ea"/>
                <a:cs typeface="+mn-cs"/>
              </a:rPr>
              <a:t>α</a:t>
            </a:r>
            <a:r>
              <a:rPr lang="en-US" sz="1200" kern="1200" dirty="0" err="1" smtClean="0">
                <a:solidFill>
                  <a:schemeClr val="tx1"/>
                </a:solidFill>
                <a:effectLst/>
                <a:latin typeface="+mn-lt"/>
                <a:ea typeface="+mn-ea"/>
                <a:cs typeface="+mn-cs"/>
              </a:rPr>
              <a:t>ῦμ</a:t>
            </a:r>
            <a:r>
              <a:rPr lang="en-US" sz="1200" kern="1200" dirty="0" smtClean="0">
                <a:solidFill>
                  <a:schemeClr val="tx1"/>
                </a:solidFill>
                <a:effectLst/>
                <a:latin typeface="+mn-lt"/>
                <a:ea typeface="+mn-ea"/>
                <a:cs typeface="+mn-cs"/>
              </a:rPr>
              <a:t>α meaning “wound,” the word “trauma” has been used for centuries as a medical term to designate “an injury to living tissue caused by an extrinsic agent.” Nonetheless, it was not until 1889 when Oppenheim first used the clinical descriptions of “traumatic neuroses” in victims of railroad accidents, that the word also encompassed a psychological meaning. Hermann Oppenheim was a German neurologist, and the first to conceptualize psychological trauma in his 1891 treatise on “traumatic neuroses” (</a:t>
            </a:r>
            <a:r>
              <a:rPr lang="en-US" sz="1200" i="1" kern="1200" dirty="0" err="1" smtClean="0">
                <a:solidFill>
                  <a:schemeClr val="tx1"/>
                </a:solidFill>
                <a:effectLst/>
                <a:latin typeface="+mn-lt"/>
                <a:ea typeface="+mn-ea"/>
                <a:cs typeface="+mn-cs"/>
              </a:rPr>
              <a:t>Weitere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Mitteilungen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über</a:t>
            </a:r>
            <a:r>
              <a:rPr lang="en-US" sz="1200" i="1" kern="1200" dirty="0" smtClean="0">
                <a:solidFill>
                  <a:schemeClr val="tx1"/>
                </a:solidFill>
                <a:effectLst/>
                <a:latin typeface="+mn-lt"/>
                <a:ea typeface="+mn-ea"/>
                <a:cs typeface="+mn-cs"/>
              </a:rPr>
              <a:t> die </a:t>
            </a:r>
            <a:r>
              <a:rPr lang="en-US" sz="1200" i="1" kern="1200" dirty="0" err="1" smtClean="0">
                <a:solidFill>
                  <a:schemeClr val="tx1"/>
                </a:solidFill>
                <a:effectLst/>
                <a:latin typeface="+mn-lt"/>
                <a:ea typeface="+mn-ea"/>
                <a:cs typeface="+mn-cs"/>
              </a:rPr>
              <a:t>traumatischen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Neurosen</a:t>
            </a:r>
            <a:r>
              <a:rPr lang="en-US" sz="1200" kern="1200" dirty="0" smtClean="0">
                <a:solidFill>
                  <a:schemeClr val="tx1"/>
                </a:solidFill>
                <a:effectLst/>
                <a:latin typeface="+mn-lt"/>
                <a:ea typeface="+mn-ea"/>
                <a:cs typeface="+mn-cs"/>
              </a:rPr>
              <a:t>) based on clinical observations of railway, factory, and construction accident victims.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Historically, a traumatic event has commonly been described as presenting three characteristics: </a:t>
            </a:r>
            <a:endParaRPr lang="en-US" dirty="0" smtClean="0"/>
          </a:p>
          <a:p>
            <a:r>
              <a:rPr lang="en-US" sz="1200" kern="1200" dirty="0" smtClean="0">
                <a:solidFill>
                  <a:schemeClr val="tx1"/>
                </a:solidFill>
                <a:effectLst/>
                <a:latin typeface="+mn-lt"/>
                <a:ea typeface="+mn-ea"/>
                <a:cs typeface="+mn-cs"/>
              </a:rPr>
              <a:t>Sudden and unexpected occurrence </a:t>
            </a:r>
          </a:p>
          <a:p>
            <a:r>
              <a:rPr lang="en-US" sz="1200" kern="1200" dirty="0" smtClean="0">
                <a:solidFill>
                  <a:schemeClr val="tx1"/>
                </a:solidFill>
                <a:effectLst/>
                <a:latin typeface="+mn-lt"/>
                <a:ea typeface="+mn-ea"/>
                <a:cs typeface="+mn-cs"/>
              </a:rPr>
              <a:t>Association with a threat to life or to physical integrity, and </a:t>
            </a:r>
          </a:p>
          <a:p>
            <a:r>
              <a:rPr lang="en-US" sz="1200" kern="1200" dirty="0" smtClean="0">
                <a:solidFill>
                  <a:schemeClr val="tx1"/>
                </a:solidFill>
                <a:effectLst/>
                <a:latin typeface="+mn-lt"/>
                <a:ea typeface="+mn-ea"/>
                <a:cs typeface="+mn-cs"/>
              </a:rPr>
              <a:t>Being outside of the normal range of life experiences. </a:t>
            </a:r>
          </a:p>
          <a:p>
            <a:r>
              <a:rPr lang="en-US" sz="1200" kern="1200" dirty="0" smtClean="0">
                <a:solidFill>
                  <a:schemeClr val="tx1"/>
                </a:solidFill>
                <a:effectLst/>
                <a:latin typeface="+mn-lt"/>
                <a:ea typeface="+mn-ea"/>
                <a:cs typeface="+mn-cs"/>
              </a:rPr>
              <a:t>These three features differentiate “trauma” from other distressing events such as medical disease or relationship breakups. Lenore </a:t>
            </a:r>
            <a:r>
              <a:rPr lang="en-US" sz="1200" kern="1200" dirty="0" err="1" smtClean="0">
                <a:solidFill>
                  <a:schemeClr val="tx1"/>
                </a:solidFill>
                <a:effectLst/>
                <a:latin typeface="+mn-lt"/>
                <a:ea typeface="+mn-ea"/>
                <a:cs typeface="+mn-cs"/>
              </a:rPr>
              <a:t>Terr</a:t>
            </a:r>
            <a:r>
              <a:rPr lang="en-US" sz="1200" kern="1200" dirty="0" smtClean="0">
                <a:solidFill>
                  <a:schemeClr val="tx1"/>
                </a:solidFill>
                <a:effectLst/>
                <a:latin typeface="+mn-lt"/>
                <a:ea typeface="+mn-ea"/>
                <a:cs typeface="+mn-cs"/>
              </a:rPr>
              <a:t> defined two types of psychological trauma: </a:t>
            </a:r>
          </a:p>
          <a:p>
            <a:r>
              <a:rPr lang="en-US" sz="1200" kern="1200" dirty="0" smtClean="0">
                <a:solidFill>
                  <a:schemeClr val="tx1"/>
                </a:solidFill>
                <a:effectLst/>
                <a:latin typeface="+mn-lt"/>
                <a:ea typeface="+mn-ea"/>
                <a:cs typeface="+mn-cs"/>
              </a:rPr>
              <a:t>Type I, associated with a time-limited single traumatic event (accident, disaster, etc.), and </a:t>
            </a:r>
          </a:p>
          <a:p>
            <a:r>
              <a:rPr lang="en-US" sz="1200" kern="1200" dirty="0" smtClean="0">
                <a:solidFill>
                  <a:schemeClr val="tx1"/>
                </a:solidFill>
                <a:effectLst/>
                <a:latin typeface="+mn-lt"/>
                <a:ea typeface="+mn-ea"/>
                <a:cs typeface="+mn-cs"/>
              </a:rPr>
              <a:t>Type II, caused by long-standing or repeated exposure to traumatic events (abuse, torture, combat situation, etc.) (</a:t>
            </a:r>
            <a:r>
              <a:rPr lang="en-US" sz="1200" kern="1200" dirty="0" err="1" smtClean="0">
                <a:solidFill>
                  <a:schemeClr val="tx1"/>
                </a:solidFill>
                <a:effectLst/>
                <a:latin typeface="+mn-lt"/>
                <a:ea typeface="+mn-ea"/>
                <a:cs typeface="+mn-cs"/>
              </a:rPr>
              <a:t>Terr</a:t>
            </a:r>
            <a:r>
              <a:rPr lang="en-US" sz="1200" kern="1200" dirty="0" smtClean="0">
                <a:solidFill>
                  <a:schemeClr val="tx1"/>
                </a:solidFill>
                <a:effectLst/>
                <a:latin typeface="+mn-lt"/>
                <a:ea typeface="+mn-ea"/>
                <a:cs typeface="+mn-cs"/>
              </a:rPr>
              <a:t>, 1991). </a:t>
            </a:r>
          </a:p>
          <a:p>
            <a:r>
              <a:rPr lang="en-US" dirty="0" smtClean="0"/>
              <a:t>N.B.</a:t>
            </a:r>
            <a:r>
              <a:rPr lang="en-US" baseline="0" dirty="0" smtClean="0"/>
              <a:t> Exposure need not be direct!</a:t>
            </a:r>
          </a:p>
          <a:p>
            <a:endParaRPr lang="en-US" baseline="0"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pPr/>
              <a:t>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DSM 5 Changes: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evidence for a Type II trauma category was considered too weak to be included in the fifth edition of the Diagnostic and Statistical Manual of Mental Disorders (DSM-5) (American Psychiatric Association 2013; </a:t>
            </a:r>
            <a:r>
              <a:rPr lang="en-US" sz="1200" kern="1200" dirty="0" err="1" smtClean="0">
                <a:solidFill>
                  <a:schemeClr val="tx1"/>
                </a:solidFill>
                <a:effectLst/>
                <a:latin typeface="+mn-lt"/>
                <a:ea typeface="+mn-ea"/>
                <a:cs typeface="+mn-cs"/>
              </a:rPr>
              <a:t>Resick</a:t>
            </a:r>
            <a:r>
              <a:rPr lang="en-US" sz="1200" kern="1200" dirty="0" smtClean="0">
                <a:solidFill>
                  <a:schemeClr val="tx1"/>
                </a:solidFill>
                <a:effectLst/>
                <a:latin typeface="+mn-lt"/>
                <a:ea typeface="+mn-ea"/>
                <a:cs typeface="+mn-cs"/>
              </a:rPr>
              <a:t> et al, 2012). While in the fourth edition (DSM-IV) (American Psychiatric Association, 1994) traumatic events were defined as “</a:t>
            </a:r>
            <a:r>
              <a:rPr lang="en-US" sz="1200" i="1" kern="1200" dirty="0" smtClean="0">
                <a:solidFill>
                  <a:schemeClr val="tx1"/>
                </a:solidFill>
                <a:effectLst/>
                <a:latin typeface="+mn-lt"/>
                <a:ea typeface="+mn-ea"/>
                <a:cs typeface="+mn-cs"/>
              </a:rPr>
              <a:t>events that involve actual or threatened death or serious injury, or a threat to the physical integrity of oneself or others</a:t>
            </a:r>
            <a:r>
              <a:rPr lang="en-US" sz="1200" kern="1200" dirty="0" smtClean="0">
                <a:solidFill>
                  <a:schemeClr val="tx1"/>
                </a:solidFill>
                <a:effectLst/>
                <a:latin typeface="+mn-lt"/>
                <a:ea typeface="+mn-ea"/>
                <a:cs typeface="+mn-cs"/>
              </a:rPr>
              <a:t>” that are accompanied by a feeling of “</a:t>
            </a:r>
            <a:r>
              <a:rPr lang="en-US" sz="1200" i="1" kern="1200" dirty="0" smtClean="0">
                <a:solidFill>
                  <a:schemeClr val="tx1"/>
                </a:solidFill>
                <a:effectLst/>
                <a:latin typeface="+mn-lt"/>
                <a:ea typeface="+mn-ea"/>
                <a:cs typeface="+mn-cs"/>
              </a:rPr>
              <a:t>intense fear, helplessness, or horror,</a:t>
            </a:r>
            <a:r>
              <a:rPr lang="en-US" sz="1200" kern="1200" dirty="0" smtClean="0">
                <a:solidFill>
                  <a:schemeClr val="tx1"/>
                </a:solidFill>
                <a:effectLst/>
                <a:latin typeface="+mn-lt"/>
                <a:ea typeface="+mn-ea"/>
                <a:cs typeface="+mn-cs"/>
              </a:rPr>
              <a:t>” DSM-5 dropped the subjective reaction to the trauma required in DSM-IV (criterion A2) because evidence did not support the need for it to make a diagnosis of acute stress disorder (ASD) and posttraumatic stress disorder (PTSD) (Stoddard et al, in press). In the DSM-5 definition, traumatic events include not only direct exposure (i.e., being a victim) and witnessing a traumatic event, but also learning that the traumatic event(s) occurred to a close family member or close friend. The DSM-5 definition also includes </a:t>
            </a:r>
            <a:r>
              <a:rPr lang="en-US" sz="1200" i="1" kern="1200" dirty="0" smtClean="0">
                <a:solidFill>
                  <a:schemeClr val="tx1"/>
                </a:solidFill>
                <a:effectLst/>
                <a:latin typeface="+mn-lt"/>
                <a:ea typeface="+mn-ea"/>
                <a:cs typeface="+mn-cs"/>
              </a:rPr>
              <a:t>extreme and repeated exposure </a:t>
            </a:r>
            <a:r>
              <a:rPr lang="en-US" sz="1200" kern="1200" dirty="0" smtClean="0">
                <a:solidFill>
                  <a:schemeClr val="tx1"/>
                </a:solidFill>
                <a:effectLst/>
                <a:latin typeface="+mn-lt"/>
                <a:ea typeface="+mn-ea"/>
                <a:cs typeface="+mn-cs"/>
              </a:rPr>
              <a:t>to aversive details of the traumatic events (e.g., first responders collecting human remains), but excludes exposure through the media unless it is work related (e.g., police officers repeatedly viewing pictures and recordings of assault).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relation to children, an important addition to DSM-5 is the new criterion: “negative alterations in cognitions and mood associated with the traumatic event(s).” The “intrusive”, “avoidance”, and “arousal” categories of PTSD symptoms are retained (see section on clinical features below and Table F.4.1).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ASD and PTSD are no longer listed under the chapter on anxiety disorders, but as a distinct category: </a:t>
            </a:r>
            <a:r>
              <a:rPr lang="en-US" sz="1200" i="1" kern="1200" dirty="0" smtClean="0">
                <a:solidFill>
                  <a:schemeClr val="tx1"/>
                </a:solidFill>
                <a:effectLst/>
                <a:latin typeface="+mn-lt"/>
                <a:ea typeface="+mn-ea"/>
                <a:cs typeface="+mn-cs"/>
              </a:rPr>
              <a:t>Trauma and stressor-related disorders </a:t>
            </a:r>
            <a:r>
              <a:rPr lang="en-US" sz="1200" kern="1200" dirty="0" smtClean="0">
                <a:solidFill>
                  <a:schemeClr val="tx1"/>
                </a:solidFill>
                <a:effectLst/>
                <a:latin typeface="+mn-lt"/>
                <a:ea typeface="+mn-ea"/>
                <a:cs typeface="+mn-cs"/>
              </a:rPr>
              <a:t>(see Chapter A.9). In addition to ASD and PTSD, this category includes </a:t>
            </a:r>
            <a:r>
              <a:rPr lang="en-US" sz="1200" i="1" kern="1200" dirty="0" smtClean="0">
                <a:solidFill>
                  <a:schemeClr val="tx1"/>
                </a:solidFill>
                <a:effectLst/>
                <a:latin typeface="+mn-lt"/>
                <a:ea typeface="+mn-ea"/>
                <a:cs typeface="+mn-cs"/>
              </a:rPr>
              <a:t>reactive attachment disorder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disinhibited social engagement disorder</a:t>
            </a:r>
            <a:r>
              <a:rPr lang="en-US" sz="1200" kern="1200" dirty="0" smtClean="0">
                <a:solidFill>
                  <a:schemeClr val="tx1"/>
                </a:solidFill>
                <a:effectLst/>
                <a:latin typeface="+mn-lt"/>
                <a:ea typeface="+mn-ea"/>
                <a:cs typeface="+mn-cs"/>
              </a:rPr>
              <a:t>, and quite importantly, </a:t>
            </a:r>
            <a:r>
              <a:rPr lang="en-US" sz="1200" i="1" kern="1200" dirty="0" smtClean="0">
                <a:solidFill>
                  <a:schemeClr val="tx1"/>
                </a:solidFill>
                <a:effectLst/>
                <a:latin typeface="+mn-lt"/>
                <a:ea typeface="+mn-ea"/>
                <a:cs typeface="+mn-cs"/>
              </a:rPr>
              <a:t>adjustment disorder</a:t>
            </a:r>
            <a:r>
              <a:rPr lang="en-US" sz="1200" kern="1200" dirty="0" smtClean="0">
                <a:solidFill>
                  <a:schemeClr val="tx1"/>
                </a:solidFill>
                <a:effectLst/>
                <a:latin typeface="+mn-lt"/>
                <a:ea typeface="+mn-ea"/>
                <a:cs typeface="+mn-cs"/>
              </a:rPr>
              <a:t>. Persistent complex bereavement disorder (also known as complicated grief or prolonged grief disorder) has been included in DSM-5 in the section on conditions for further study, but is also listed as a possible diagnosis as “</a:t>
            </a:r>
            <a:r>
              <a:rPr lang="en-US" sz="1200" i="1" kern="1200" dirty="0" smtClean="0">
                <a:solidFill>
                  <a:schemeClr val="tx1"/>
                </a:solidFill>
                <a:effectLst/>
                <a:latin typeface="+mn-lt"/>
                <a:ea typeface="+mn-ea"/>
                <a:cs typeface="+mn-cs"/>
              </a:rPr>
              <a:t>specified trauma and stressor-related disorders</a:t>
            </a:r>
            <a:r>
              <a:rPr lang="en-US" sz="1200" kern="1200" dirty="0" smtClean="0">
                <a:solidFill>
                  <a:schemeClr val="tx1"/>
                </a:solidFill>
                <a:effectLst/>
                <a:latin typeface="+mn-lt"/>
                <a:ea typeface="+mn-ea"/>
                <a:cs typeface="+mn-cs"/>
              </a:rPr>
              <a:t>” (APA, 2013). </a:t>
            </a:r>
            <a:endParaRPr lang="en-US" dirty="0" smtClean="0"/>
          </a:p>
          <a:p>
            <a:r>
              <a:rPr lang="en-US" sz="1200" kern="1200" dirty="0" smtClean="0">
                <a:solidFill>
                  <a:schemeClr val="tx1"/>
                </a:solidFill>
                <a:effectLst/>
                <a:latin typeface="+mn-lt"/>
                <a:ea typeface="+mn-ea"/>
                <a:cs typeface="+mn-cs"/>
              </a:rPr>
              <a:t>The epidemiologic and clinical research data presented in this chapter is limited to studies utilizing DSM-IV or earlier criteria; little research using DSM-5 criteria is currently available.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significance in DSM-5 is the addition of the developmentally modified PTSD subcategory of </a:t>
            </a:r>
            <a:r>
              <a:rPr lang="en-US" sz="1200" i="1" kern="1200" dirty="0" smtClean="0">
                <a:solidFill>
                  <a:schemeClr val="tx1"/>
                </a:solidFill>
                <a:effectLst/>
                <a:latin typeface="+mn-lt"/>
                <a:ea typeface="+mn-ea"/>
                <a:cs typeface="+mn-cs"/>
              </a:rPr>
              <a:t>posttraumatic stress disorder for children 6 years and younger</a:t>
            </a:r>
            <a:r>
              <a:rPr lang="en-US" sz="1200" kern="1200" dirty="0" smtClean="0">
                <a:solidFill>
                  <a:schemeClr val="tx1"/>
                </a:solidFill>
                <a:effectLst/>
                <a:latin typeface="+mn-lt"/>
                <a:ea typeface="+mn-ea"/>
                <a:cs typeface="+mn-cs"/>
              </a:rPr>
              <a:t>, which differs in important ways from the PTSD criteria for children older than 6 years. Especially significant for the diagnosis of PTSD in children aged 6 years and younger is that instead of the 7 symptoms required in older children and adults, only 3 symptoms are required, one each from the “intrusion”, “avoidance or negative cognitions” or “arousal” group of symptoms (see Table F.4.1).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smtClean="0"/>
              <a:t>What is the relevance of (post-traumatic) stress in children and adolescents in your country/your personal experience ?</a:t>
            </a:r>
          </a:p>
          <a:p>
            <a:pPr>
              <a:lnSpc>
                <a:spcPct val="110000"/>
              </a:lnSpc>
            </a:pPr>
            <a:r>
              <a:rPr lang="en-US" dirty="0" smtClean="0"/>
              <a:t>Tell us about any cases you encountered</a:t>
            </a:r>
          </a:p>
          <a:p>
            <a:pPr>
              <a:lnSpc>
                <a:spcPct val="110000"/>
              </a:lnSpc>
            </a:pPr>
            <a:r>
              <a:rPr lang="en-US" dirty="0" smtClean="0"/>
              <a:t>Do local people recognize post-traumatic stress as a (medical) problem?</a:t>
            </a:r>
          </a:p>
          <a:p>
            <a:pPr lvl="1">
              <a:lnSpc>
                <a:spcPct val="110000"/>
              </a:lnSpc>
            </a:pPr>
            <a:r>
              <a:rPr lang="en-US" dirty="0" smtClean="0"/>
              <a:t>What do they call these problems?</a:t>
            </a:r>
          </a:p>
          <a:p>
            <a:pPr lvl="1">
              <a:lnSpc>
                <a:spcPct val="110000"/>
              </a:lnSpc>
            </a:pPr>
            <a:r>
              <a:rPr lang="en-US" dirty="0" smtClean="0"/>
              <a:t>How do they express stress?</a:t>
            </a:r>
          </a:p>
          <a:p>
            <a:pPr lvl="1">
              <a:lnSpc>
                <a:spcPct val="110000"/>
              </a:lnSpc>
            </a:pPr>
            <a:r>
              <a:rPr lang="en-US" dirty="0" smtClean="0"/>
              <a:t>How do they treat it?</a:t>
            </a:r>
          </a:p>
          <a:p>
            <a:pPr>
              <a:lnSpc>
                <a:spcPct val="110000"/>
              </a:lnSpc>
            </a:pPr>
            <a:r>
              <a:rPr lang="en-US" dirty="0" smtClean="0"/>
              <a:t>Are there any other points you want to discuss?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Traumatic experiences are common</a:t>
            </a:r>
          </a:p>
          <a:p>
            <a:r>
              <a:rPr lang="en-US" dirty="0" smtClean="0"/>
              <a:t>About 20% of children may suffer from PTSD following exposure to trauma</a:t>
            </a:r>
          </a:p>
          <a:p>
            <a:r>
              <a:rPr lang="en-US" dirty="0" smtClean="0"/>
              <a:t>Untreated symptoms may become chronic, causing much distress and disability </a:t>
            </a:r>
          </a:p>
          <a:p>
            <a:r>
              <a:rPr lang="en-US" dirty="0" smtClean="0"/>
              <a:t>You need to know how to deal with traumatized youths as some approaches may actually make matters worse.</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Exposure to a traumatic event in this age group may lead to the development of various reactions ranging from relatively mild, causing minor disruptions in the child’s life, to severe and debilitating consequences. Most children and adolescents exposed to traumatic events will develop some psychological distress, which is generally short lived. In some, however, symptoms do not remit spontaneously and instead become clinically significant, persistent and impairing. </a:t>
            </a:r>
            <a:endParaRPr lang="en-US" dirty="0" smtClean="0"/>
          </a:p>
          <a:p>
            <a:r>
              <a:rPr lang="en-US" sz="1200" kern="1200" dirty="0" smtClean="0">
                <a:solidFill>
                  <a:schemeClr val="tx1"/>
                </a:solidFill>
                <a:effectLst/>
                <a:latin typeface="+mn-lt"/>
                <a:ea typeface="+mn-ea"/>
                <a:cs typeface="+mn-cs"/>
              </a:rPr>
              <a:t>Reactions to trauma exposure are defined according to their timeframe: immediate or </a:t>
            </a:r>
            <a:r>
              <a:rPr lang="en-US" sz="1200" kern="1200" dirty="0" err="1" smtClean="0">
                <a:solidFill>
                  <a:schemeClr val="tx1"/>
                </a:solidFill>
                <a:effectLst/>
                <a:latin typeface="+mn-lt"/>
                <a:ea typeface="+mn-ea"/>
                <a:cs typeface="+mn-cs"/>
              </a:rPr>
              <a:t>peri</a:t>
            </a:r>
            <a:r>
              <a:rPr lang="en-US" sz="1200" kern="1200" dirty="0" smtClean="0">
                <a:solidFill>
                  <a:schemeClr val="tx1"/>
                </a:solidFill>
                <a:effectLst/>
                <a:latin typeface="+mn-lt"/>
                <a:ea typeface="+mn-ea"/>
                <a:cs typeface="+mn-cs"/>
              </a:rPr>
              <a:t>-traumatic (lasting minutes to hours), ASD (lasting between two days and one month), and PTSD (when symptoms persist for more than one month).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10</a:t>
            </a:fld>
            <a:endParaRPr lang="en-US"/>
          </a:p>
        </p:txBody>
      </p:sp>
    </p:spTree>
    <p:extLst>
      <p:ext uri="{BB962C8B-B14F-4D97-AF65-F5344CB8AC3E}">
        <p14:creationId xmlns:p14="http://schemas.microsoft.com/office/powerpoint/2010/main" val="294725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D50C3ECB-887D-9443-8AE3-5F1B8282C416}"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189367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50C3ECB-887D-9443-8AE3-5F1B8282C416}"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24561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50C3ECB-887D-9443-8AE3-5F1B8282C416}"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105361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848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37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09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716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21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11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162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71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50C3ECB-887D-9443-8AE3-5F1B8282C416}"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34410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67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305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13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D50C3ECB-887D-9443-8AE3-5F1B8282C416}"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140700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50C3ECB-887D-9443-8AE3-5F1B8282C416}" type="datetimeFigureOut">
              <a:rPr lang="nl-NL" smtClean="0"/>
              <a:t>6-5-2015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236610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50C3ECB-887D-9443-8AE3-5F1B8282C416}" type="datetimeFigureOut">
              <a:rPr lang="nl-NL" smtClean="0"/>
              <a:t>6-5-2015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196396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D50C3ECB-887D-9443-8AE3-5F1B8282C416}" type="datetimeFigureOut">
              <a:rPr lang="nl-NL" smtClean="0"/>
              <a:t>6-5-2015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255696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50C3ECB-887D-9443-8AE3-5F1B8282C416}" type="datetimeFigureOut">
              <a:rPr lang="nl-NL" smtClean="0"/>
              <a:t>6-5-2015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185332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D50C3ECB-887D-9443-8AE3-5F1B8282C416}" type="datetimeFigureOut">
              <a:rPr lang="nl-NL" smtClean="0"/>
              <a:t>6-5-2015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69478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D50C3ECB-887D-9443-8AE3-5F1B8282C416}" type="datetimeFigureOut">
              <a:rPr lang="nl-NL" smtClean="0"/>
              <a:t>6-5-2015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57399A2-A638-9B45-903C-E3FB78D30913}" type="slidenum">
              <a:rPr lang="nl-NL" smtClean="0"/>
              <a:t>‹#›</a:t>
            </a:fld>
            <a:endParaRPr lang="nl-NL"/>
          </a:p>
        </p:txBody>
      </p:sp>
    </p:spTree>
    <p:extLst>
      <p:ext uri="{BB962C8B-B14F-4D97-AF65-F5344CB8AC3E}">
        <p14:creationId xmlns:p14="http://schemas.microsoft.com/office/powerpoint/2010/main" val="155225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C3ECB-887D-9443-8AE3-5F1B8282C416}" type="datetimeFigureOut">
              <a:rPr lang="nl-NL" smtClean="0"/>
              <a:t>6-5-2015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399A2-A638-9B45-903C-E3FB78D30913}" type="slidenum">
              <a:rPr lang="nl-NL" smtClean="0"/>
              <a:t>‹#›</a:t>
            </a:fld>
            <a:endParaRPr lang="nl-NL"/>
          </a:p>
        </p:txBody>
      </p:sp>
    </p:spTree>
    <p:extLst>
      <p:ext uri="{BB962C8B-B14F-4D97-AF65-F5344CB8AC3E}">
        <p14:creationId xmlns:p14="http://schemas.microsoft.com/office/powerpoint/2010/main" val="315145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572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monkeysee.com/play/21549-non-military-ptsd"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jaacap.com/article/S0890-8567(10)00082-1/pdf" TargetMode="External"/><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phoenixaustralia.org" TargetMode="External"/><Relationship Id="rId11" Type="http://schemas.openxmlformats.org/officeDocument/2006/relationships/image" Target="../media/image17.png"/><Relationship Id="rId5" Type="http://schemas.openxmlformats.org/officeDocument/2006/relationships/hyperlink" Target="http://www.istss.org/home.aspx" TargetMode="External"/><Relationship Id="rId10" Type="http://schemas.openxmlformats.org/officeDocument/2006/relationships/image" Target="../media/image16.png"/><Relationship Id="rId4" Type="http://schemas.openxmlformats.org/officeDocument/2006/relationships/hyperlink" Target="https://www.healthcaretoolbox.org" TargetMode="Externa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672667"/>
            <a:ext cx="3481020" cy="1228007"/>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a:t>
            </a:r>
            <a:r>
              <a:rPr lang="en-US" sz="7200" dirty="0"/>
              <a:t>Eric Bui, Bonnie </a:t>
            </a:r>
            <a:r>
              <a:rPr lang="en-US" sz="7200" dirty="0" err="1"/>
              <a:t>Ohye</a:t>
            </a:r>
            <a:r>
              <a:rPr lang="en-US" sz="7200" dirty="0"/>
              <a:t>, Sophie </a:t>
            </a:r>
            <a:r>
              <a:rPr lang="en-US" sz="7200" dirty="0" err="1"/>
              <a:t>Palitz</a:t>
            </a:r>
            <a:r>
              <a:rPr lang="en-US" sz="7200" dirty="0"/>
              <a:t>, Bertrand </a:t>
            </a:r>
            <a:r>
              <a:rPr lang="en-US" sz="7200" dirty="0" err="1"/>
              <a:t>Olliac</a:t>
            </a:r>
            <a:r>
              <a:rPr lang="en-US" sz="7200" dirty="0"/>
              <a:t>, Nelly </a:t>
            </a:r>
            <a:r>
              <a:rPr lang="en-US" sz="7200" dirty="0" err="1"/>
              <a:t>Goutaudier</a:t>
            </a:r>
            <a:r>
              <a:rPr lang="en-US" sz="7200" dirty="0"/>
              <a:t>, Jean-Philippe Raynaud, </a:t>
            </a:r>
            <a:r>
              <a:rPr lang="en-US" sz="7200" dirty="0" err="1"/>
              <a:t>Kossi</a:t>
            </a:r>
            <a:r>
              <a:rPr lang="en-US" sz="7200" dirty="0"/>
              <a:t> B </a:t>
            </a:r>
            <a:r>
              <a:rPr lang="en-US" sz="7200" dirty="0" err="1"/>
              <a:t>Kounou</a:t>
            </a:r>
            <a:r>
              <a:rPr lang="en-US" sz="7200" dirty="0"/>
              <a:t> &amp; Frederick J Stoddard </a:t>
            </a:r>
            <a:r>
              <a:rPr lang="en-US" sz="7200" dirty="0" smtClean="0"/>
              <a:t>Jr</a:t>
            </a:r>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a:solidFill>
                  <a:prstClr val="white"/>
                </a:solidFill>
              </a:rPr>
              <a:t>ANXIETY DISORDERS</a:t>
            </a:r>
          </a:p>
        </p:txBody>
      </p:sp>
      <p:sp>
        <p:nvSpPr>
          <p:cNvPr id="8" name="TextBox 7"/>
          <p:cNvSpPr txBox="1"/>
          <p:nvPr/>
        </p:nvSpPr>
        <p:spPr>
          <a:xfrm>
            <a:off x="5662980" y="692116"/>
            <a:ext cx="3481020" cy="3785652"/>
          </a:xfrm>
          <a:prstGeom prst="rect">
            <a:avLst/>
          </a:prstGeom>
          <a:noFill/>
          <a:ln>
            <a:solidFill>
              <a:srgbClr val="008000"/>
            </a:solidFill>
          </a:ln>
        </p:spPr>
        <p:txBody>
          <a:bodyPr wrap="square" rtlCol="0">
            <a:spAutoFit/>
          </a:bodyPr>
          <a:lstStyle/>
          <a:p>
            <a:pPr algn="ctr"/>
            <a:r>
              <a:rPr lang="en-AU" sz="4000" dirty="0" smtClean="0">
                <a:solidFill>
                  <a:srgbClr val="008000"/>
                </a:solidFill>
              </a:rPr>
              <a:t>Acute </a:t>
            </a:r>
            <a:r>
              <a:rPr lang="en-AU" sz="4000" dirty="0">
                <a:solidFill>
                  <a:srgbClr val="008000"/>
                </a:solidFill>
              </a:rPr>
              <a:t>and Chronic Reactions to Trauma </a:t>
            </a:r>
            <a:r>
              <a:rPr lang="en-US" sz="4000" dirty="0" smtClean="0">
                <a:solidFill>
                  <a:srgbClr val="008000"/>
                </a:solidFill>
              </a:rPr>
              <a:t>in Children and Adolescents</a:t>
            </a:r>
            <a:endParaRPr lang="en-US" sz="4000" dirty="0">
              <a:solidFill>
                <a:srgbClr val="008000"/>
              </a:solidFill>
            </a:endParaRPr>
          </a:p>
        </p:txBody>
      </p:sp>
      <p:sp>
        <p:nvSpPr>
          <p:cNvPr id="9" name="TextBox 8"/>
          <p:cNvSpPr txBox="1"/>
          <p:nvPr/>
        </p:nvSpPr>
        <p:spPr>
          <a:xfrm>
            <a:off x="5662980" y="6550223"/>
            <a:ext cx="3481020" cy="307777"/>
          </a:xfrm>
          <a:prstGeom prst="rect">
            <a:avLst/>
          </a:prstGeom>
          <a:solidFill>
            <a:srgbClr val="008000"/>
          </a:solidFill>
          <a:ln>
            <a:noFill/>
          </a:ln>
        </p:spPr>
        <p:txBody>
          <a:bodyPr wrap="square" rtlCol="0">
            <a:spAutoFit/>
          </a:bodyPr>
          <a:lstStyle/>
          <a:p>
            <a:pPr algn="ctr"/>
            <a:r>
              <a:rPr lang="en-US" sz="1400" dirty="0" smtClean="0">
                <a:solidFill>
                  <a:prstClr val="white"/>
                </a:solidFill>
              </a:rPr>
              <a:t>Adapted by </a:t>
            </a:r>
            <a:r>
              <a:rPr lang="en-US" sz="1400" dirty="0" err="1" smtClean="0">
                <a:solidFill>
                  <a:prstClr val="white"/>
                </a:solidFill>
              </a:rPr>
              <a:t>Henrikje</a:t>
            </a:r>
            <a:r>
              <a:rPr lang="en-US" sz="1400" dirty="0" smtClean="0">
                <a:solidFill>
                  <a:prstClr val="white"/>
                </a:solidFill>
              </a:rPr>
              <a:t> </a:t>
            </a:r>
            <a:r>
              <a:rPr lang="en-US" sz="1400" dirty="0" err="1" smtClean="0">
                <a:solidFill>
                  <a:prstClr val="white"/>
                </a:solidFill>
              </a:rPr>
              <a:t>Klasen</a:t>
            </a:r>
            <a:r>
              <a:rPr lang="en-US" sz="1400" dirty="0" smtClean="0">
                <a:solidFill>
                  <a:prstClr val="white"/>
                </a:solidFill>
              </a:rPr>
              <a:t> &amp; Julie Chilton</a:t>
            </a:r>
            <a:endParaRPr lang="en-US" sz="1400" dirty="0" smtClean="0">
              <a:solidFill>
                <a:prstClr val="white"/>
              </a:solidFill>
            </a:endParaRP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prstClr val="white"/>
                </a:solidFill>
              </a:rPr>
              <a:t>Chapter F.4 </a:t>
            </a:r>
          </a:p>
        </p:txBody>
      </p:sp>
      <p:sp>
        <p:nvSpPr>
          <p:cNvPr id="11" name="TextBox 10"/>
          <p:cNvSpPr txBox="1"/>
          <p:nvPr/>
        </p:nvSpPr>
        <p:spPr>
          <a:xfrm>
            <a:off x="5662980" y="5911766"/>
            <a:ext cx="3481020" cy="646331"/>
          </a:xfrm>
          <a:prstGeom prst="rect">
            <a:avLst/>
          </a:prstGeom>
          <a:solidFill>
            <a:schemeClr val="bg1">
              <a:lumMod val="50000"/>
            </a:schemeClr>
          </a:solidFill>
          <a:ln>
            <a:noFill/>
          </a:ln>
        </p:spPr>
        <p:txBody>
          <a:bodyPr wrap="square" rtlCol="0">
            <a:spAutoFit/>
          </a:bodyPr>
          <a:lstStyle/>
          <a:p>
            <a:pPr algn="ctr"/>
            <a:r>
              <a:rPr lang="en-US" dirty="0" smtClean="0">
                <a:ln w="18415" cmpd="sng">
                  <a:solidFill>
                    <a:srgbClr val="FFFFFF"/>
                  </a:solidFill>
                  <a:prstDash val="solid"/>
                </a:ln>
                <a:solidFill>
                  <a:prstClr val="white"/>
                </a:solidFill>
                <a:effectLst>
                  <a:outerShdw blurRad="63500" dir="3600000" algn="tl" rotWithShape="0">
                    <a:srgbClr val="000000">
                      <a:alpha val="70000"/>
                    </a:srgbClr>
                  </a:outerShdw>
                </a:effectLst>
              </a:rPr>
              <a:t>Companion PowerPoint Presentation</a:t>
            </a:r>
            <a:endParaRPr lang="en-US" dirty="0">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548"/>
            <a:ext cx="5721703" cy="6973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184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a:normAutofit/>
          </a:bodyPr>
          <a:lstStyle/>
          <a:p>
            <a:pPr marL="0" indent="0">
              <a:buNone/>
            </a:pPr>
            <a:r>
              <a:rPr lang="en-US" b="1" dirty="0" smtClean="0"/>
              <a:t>Definition—according to duration of symptoms after the trauma:</a:t>
            </a:r>
          </a:p>
          <a:p>
            <a:r>
              <a:rPr lang="en-US" dirty="0" err="1" smtClean="0"/>
              <a:t>Peri</a:t>
            </a:r>
            <a:r>
              <a:rPr lang="en-US" dirty="0" smtClean="0"/>
              <a:t>-traumatic:</a:t>
            </a:r>
          </a:p>
          <a:p>
            <a:pPr lvl="1"/>
            <a:r>
              <a:rPr lang="en-US" dirty="0" smtClean="0"/>
              <a:t> symptoms lasting minutes or hours</a:t>
            </a:r>
          </a:p>
          <a:p>
            <a:r>
              <a:rPr lang="en-US" dirty="0" smtClean="0"/>
              <a:t>Acute Stress Disorder (ASD):</a:t>
            </a:r>
          </a:p>
          <a:p>
            <a:pPr lvl="1"/>
            <a:r>
              <a:rPr lang="en-US" dirty="0" smtClean="0"/>
              <a:t>symptoms </a:t>
            </a:r>
            <a:r>
              <a:rPr lang="en-US" dirty="0"/>
              <a:t>lasting 2/3 </a:t>
            </a:r>
            <a:r>
              <a:rPr lang="en-US" dirty="0" smtClean="0"/>
              <a:t>days to 1 month</a:t>
            </a:r>
          </a:p>
          <a:p>
            <a:r>
              <a:rPr lang="en-US" dirty="0" smtClean="0"/>
              <a:t>Post-Traumatic Stress Disorder (PTSD):</a:t>
            </a:r>
          </a:p>
          <a:p>
            <a:pPr lvl="1"/>
            <a:r>
              <a:rPr lang="en-US" dirty="0" smtClean="0"/>
              <a:t>Symptoms for more than 1 month</a:t>
            </a: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The Basics:  ASD/ASR and </a:t>
            </a:r>
            <a:r>
              <a:rPr lang="en-AU" sz="3200" b="1" spc="150" dirty="0" smtClean="0">
                <a:ln w="11430"/>
                <a:solidFill>
                  <a:schemeClr val="bg1"/>
                </a:solidFill>
                <a:effectLst>
                  <a:outerShdw blurRad="25400" algn="tl" rotWithShape="0">
                    <a:srgbClr val="000000">
                      <a:alpha val="43000"/>
                    </a:srgbClr>
                  </a:outerShdw>
                </a:effectLst>
              </a:rPr>
              <a:t>PTSD</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97258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a:normAutofit/>
          </a:bodyPr>
          <a:lstStyle/>
          <a:p>
            <a:endParaRPr lang="en-US" b="1" dirty="0" smtClean="0"/>
          </a:p>
          <a:p>
            <a:r>
              <a:rPr lang="en-US" dirty="0" smtClean="0"/>
              <a:t>Depression</a:t>
            </a:r>
          </a:p>
          <a:p>
            <a:r>
              <a:rPr lang="en-US" dirty="0" smtClean="0"/>
              <a:t>Panic disorder</a:t>
            </a:r>
          </a:p>
          <a:p>
            <a:r>
              <a:rPr lang="en-US" dirty="0" smtClean="0"/>
              <a:t>Specific phobias</a:t>
            </a:r>
          </a:p>
          <a:p>
            <a:r>
              <a:rPr lang="en-US" dirty="0" smtClean="0"/>
              <a:t>Behavioral problems</a:t>
            </a:r>
          </a:p>
          <a:p>
            <a:r>
              <a:rPr lang="en-US" dirty="0" err="1" smtClean="0"/>
              <a:t>Attentional</a:t>
            </a:r>
            <a:r>
              <a:rPr lang="en-US" dirty="0" smtClean="0"/>
              <a:t> problems</a:t>
            </a:r>
          </a:p>
          <a:p>
            <a:r>
              <a:rPr lang="en-US" dirty="0" smtClean="0"/>
              <a:t>Regression</a:t>
            </a:r>
          </a:p>
          <a:p>
            <a:pPr marL="0" indent="0">
              <a:buNone/>
            </a:pPr>
            <a:endParaRPr lang="en-US" b="1" dirty="0" smtClean="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The Basics:  </a:t>
            </a:r>
            <a:r>
              <a:rPr lang="en-AU" sz="3200" b="1" spc="150" dirty="0" smtClean="0">
                <a:ln w="11430"/>
                <a:solidFill>
                  <a:schemeClr val="bg1"/>
                </a:solidFill>
                <a:effectLst>
                  <a:outerShdw blurRad="25400" algn="tl" rotWithShape="0">
                    <a:srgbClr val="000000">
                      <a:alpha val="43000"/>
                    </a:srgbClr>
                  </a:outerShdw>
                </a:effectLst>
              </a:rPr>
              <a:t>Other Reactions to Trauma</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9.18.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469" y="2489199"/>
            <a:ext cx="3631331" cy="2607734"/>
          </a:xfrm>
          <a:prstGeom prst="rect">
            <a:avLst/>
          </a:prstGeom>
        </p:spPr>
      </p:pic>
    </p:spTree>
    <p:extLst>
      <p:ext uri="{BB962C8B-B14F-4D97-AF65-F5344CB8AC3E}">
        <p14:creationId xmlns:p14="http://schemas.microsoft.com/office/powerpoint/2010/main" val="486474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Epidemiology</a:t>
            </a:r>
            <a:endParaRPr lang="en-AU" sz="3200" b="1" spc="150" dirty="0" smtClean="0">
              <a:ln w="11430"/>
              <a:solidFill>
                <a:schemeClr val="bg1"/>
              </a:solidFill>
              <a:effectLst>
                <a:outerShdw blurRad="25400" algn="tl" rotWithShape="0">
                  <a:srgbClr val="000000">
                    <a:alpha val="43000"/>
                  </a:srgbClr>
                </a:outerShdw>
              </a:effectLst>
            </a:endParaRP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a:xfrm>
            <a:off x="457200" y="1600201"/>
            <a:ext cx="8111067" cy="4292600"/>
          </a:xfrm>
        </p:spPr>
        <p:txBody>
          <a:bodyPr vert="horz">
            <a:normAutofit fontScale="92500" lnSpcReduction="10000"/>
          </a:bodyPr>
          <a:lstStyle/>
          <a:p>
            <a:r>
              <a:rPr lang="en-US" dirty="0" smtClean="0"/>
              <a:t>ASD: </a:t>
            </a:r>
          </a:p>
          <a:p>
            <a:pPr lvl="1"/>
            <a:r>
              <a:rPr lang="en-US" dirty="0" smtClean="0"/>
              <a:t>8-10% of exposed children</a:t>
            </a:r>
          </a:p>
          <a:p>
            <a:pPr lvl="1"/>
            <a:r>
              <a:rPr lang="en-US" dirty="0" smtClean="0"/>
              <a:t>17% mean prevalence of exposed adults</a:t>
            </a:r>
          </a:p>
          <a:p>
            <a:pPr marL="0" indent="0">
              <a:buNone/>
            </a:pPr>
            <a:endParaRPr lang="en-US" dirty="0" smtClean="0"/>
          </a:p>
          <a:p>
            <a:r>
              <a:rPr lang="en-US" dirty="0" smtClean="0"/>
              <a:t>PTSD: </a:t>
            </a:r>
            <a:r>
              <a:rPr lang="en-US" dirty="0"/>
              <a:t> </a:t>
            </a:r>
            <a:endParaRPr lang="en-US" dirty="0" smtClean="0"/>
          </a:p>
          <a:p>
            <a:pPr lvl="1"/>
            <a:r>
              <a:rPr lang="en-US" dirty="0" smtClean="0"/>
              <a:t>16% exposed children</a:t>
            </a:r>
          </a:p>
          <a:p>
            <a:pPr lvl="1"/>
            <a:r>
              <a:rPr lang="en-US" dirty="0"/>
              <a:t>5</a:t>
            </a:r>
            <a:r>
              <a:rPr lang="en-US" dirty="0" smtClean="0"/>
              <a:t>% prevalence in US adolescents</a:t>
            </a:r>
          </a:p>
          <a:p>
            <a:pPr lvl="1"/>
            <a:r>
              <a:rPr lang="en-US" dirty="0" smtClean="0"/>
              <a:t>7-10% lifetime prevalence in US adults </a:t>
            </a:r>
          </a:p>
          <a:p>
            <a:pPr lvl="1"/>
            <a:r>
              <a:rPr lang="en-US" dirty="0" smtClean="0"/>
              <a:t>Females&gt;males</a:t>
            </a:r>
          </a:p>
          <a:p>
            <a:pPr marL="0" indent="0">
              <a:buNone/>
            </a:pPr>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704570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Clinical F</a:t>
            </a:r>
            <a:r>
              <a:rPr lang="en-AU" sz="3200" b="1" spc="150" dirty="0" smtClean="0">
                <a:ln w="11430"/>
                <a:solidFill>
                  <a:schemeClr val="bg1"/>
                </a:solidFill>
                <a:effectLst>
                  <a:outerShdw blurRad="25400" algn="tl" rotWithShape="0">
                    <a:srgbClr val="000000">
                      <a:alpha val="43000"/>
                    </a:srgbClr>
                  </a:outerShdw>
                </a:effectLst>
              </a:rPr>
              <a:t>eatures: </a:t>
            </a:r>
            <a:r>
              <a:rPr lang="en-AU" sz="3200" b="1" spc="150" dirty="0">
                <a:ln w="11430"/>
                <a:solidFill>
                  <a:schemeClr val="bg1"/>
                </a:solidFill>
                <a:effectLst>
                  <a:outerShdw blurRad="25400" algn="tl" rotWithShape="0">
                    <a:srgbClr val="000000">
                      <a:alpha val="43000"/>
                    </a:srgbClr>
                  </a:outerShdw>
                </a:effectLst>
              </a:rPr>
              <a:t>Peri-Traumatic Reactions</a:t>
            </a:r>
            <a:endParaRPr lang="en-AU" sz="3200" b="1" spc="150" dirty="0" smtClean="0">
              <a:ln w="11430"/>
              <a:solidFill>
                <a:schemeClr val="bg1"/>
              </a:solidFill>
              <a:effectLst>
                <a:outerShdw blurRad="25400" algn="tl" rotWithShape="0">
                  <a:srgbClr val="000000">
                    <a:alpha val="43000"/>
                  </a:srgbClr>
                </a:outerShdw>
              </a:effectLst>
            </a:endParaRP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r>
              <a:rPr lang="en-US" dirty="0"/>
              <a:t>M</a:t>
            </a:r>
            <a:r>
              <a:rPr lang="en-US" dirty="0" smtClean="0"/>
              <a:t>inutes to hours after event</a:t>
            </a:r>
          </a:p>
          <a:p>
            <a:r>
              <a:rPr lang="en-US" dirty="0" smtClean="0"/>
              <a:t>Increased likelihood of PTSD and ASD </a:t>
            </a:r>
          </a:p>
          <a:p>
            <a:pPr lvl="1"/>
            <a:r>
              <a:rPr lang="en-US" dirty="0" err="1" smtClean="0"/>
              <a:t>Peri</a:t>
            </a:r>
            <a:r>
              <a:rPr lang="en-US" dirty="0" smtClean="0"/>
              <a:t>-traumatic distress:</a:t>
            </a:r>
          </a:p>
          <a:p>
            <a:pPr lvl="2"/>
            <a:r>
              <a:rPr lang="en-US" dirty="0" smtClean="0"/>
              <a:t>Fear, horror, helplessness, sadness, guilt, shame, fright, loss of bowel/bladder control etc.</a:t>
            </a:r>
          </a:p>
          <a:p>
            <a:pPr lvl="1"/>
            <a:r>
              <a:rPr lang="en-US" dirty="0" err="1" smtClean="0"/>
              <a:t>Peri</a:t>
            </a:r>
            <a:r>
              <a:rPr lang="en-US" dirty="0" smtClean="0"/>
              <a:t>-traumatic dissociation:</a:t>
            </a:r>
          </a:p>
          <a:p>
            <a:pPr lvl="2"/>
            <a:r>
              <a:rPr lang="en-US" dirty="0" smtClean="0"/>
              <a:t>Blanking out, feeling on autopilot, time distortion, depersonalization, </a:t>
            </a:r>
            <a:r>
              <a:rPr lang="en-US" dirty="0" err="1" smtClean="0"/>
              <a:t>derealization</a:t>
            </a:r>
            <a:r>
              <a:rPr lang="en-US" dirty="0" smtClean="0"/>
              <a:t>, confusion, amnesia, reduced awareness</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381047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2400" b="1" spc="150" dirty="0">
                <a:ln w="11430"/>
                <a:solidFill>
                  <a:schemeClr val="bg1"/>
                </a:solidFill>
                <a:effectLst>
                  <a:outerShdw blurRad="25400" algn="tl" rotWithShape="0">
                    <a:srgbClr val="000000">
                      <a:alpha val="43000"/>
                    </a:srgbClr>
                  </a:outerShdw>
                </a:effectLst>
              </a:rPr>
              <a:t>Clinical F</a:t>
            </a:r>
            <a:r>
              <a:rPr lang="en-AU" sz="2400" b="1" spc="150" dirty="0" smtClean="0">
                <a:ln w="11430"/>
                <a:solidFill>
                  <a:schemeClr val="bg1"/>
                </a:solidFill>
                <a:effectLst>
                  <a:outerShdw blurRad="25400" algn="tl" rotWithShape="0">
                    <a:srgbClr val="000000">
                      <a:alpha val="43000"/>
                    </a:srgbClr>
                  </a:outerShdw>
                </a:effectLst>
              </a:rPr>
              <a:t>eatures</a:t>
            </a:r>
            <a:r>
              <a:rPr lang="en-AU" sz="2400" b="1" spc="150" dirty="0">
                <a:ln w="11430"/>
                <a:solidFill>
                  <a:schemeClr val="bg1"/>
                </a:solidFill>
                <a:effectLst>
                  <a:outerShdw blurRad="25400" algn="tl" rotWithShape="0">
                    <a:srgbClr val="000000">
                      <a:alpha val="43000"/>
                    </a:srgbClr>
                  </a:outerShdw>
                </a:effectLst>
              </a:rPr>
              <a:t>: </a:t>
            </a:r>
            <a:r>
              <a:rPr lang="en-AU" sz="2400" b="1" spc="150" dirty="0" smtClean="0">
                <a:ln w="11430"/>
                <a:solidFill>
                  <a:schemeClr val="bg1"/>
                </a:solidFill>
                <a:effectLst>
                  <a:outerShdw blurRad="25400" algn="tl" rotWithShape="0">
                    <a:srgbClr val="000000">
                      <a:alpha val="43000"/>
                    </a:srgbClr>
                  </a:outerShdw>
                </a:effectLst>
              </a:rPr>
              <a:t>Acute Stress Reaction/Disorder</a:t>
            </a: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a:xfrm>
            <a:off x="457200" y="1600200"/>
            <a:ext cx="8229600" cy="4525963"/>
          </a:xfrm>
        </p:spPr>
        <p:txBody>
          <a:bodyPr vert="horz">
            <a:normAutofit/>
          </a:bodyPr>
          <a:lstStyle/>
          <a:p>
            <a:r>
              <a:rPr lang="en-US" dirty="0" smtClean="0"/>
              <a:t>Symptoms 2-3 days to 1 month after trauma </a:t>
            </a:r>
            <a:endParaRPr lang="en-US" sz="2000" dirty="0" smtClean="0">
              <a:solidFill>
                <a:srgbClr val="FF0000"/>
              </a:solidFill>
            </a:endParaRPr>
          </a:p>
          <a:p>
            <a:r>
              <a:rPr lang="en-US" dirty="0" smtClean="0"/>
              <a:t>Symptoms:</a:t>
            </a:r>
          </a:p>
          <a:p>
            <a:pPr lvl="1"/>
            <a:r>
              <a:rPr lang="en-US" dirty="0" smtClean="0"/>
              <a:t>Intrusion</a:t>
            </a:r>
          </a:p>
          <a:p>
            <a:pPr lvl="1"/>
            <a:r>
              <a:rPr lang="en-US" dirty="0" smtClean="0"/>
              <a:t>Dissociative symptoms</a:t>
            </a:r>
          </a:p>
          <a:p>
            <a:pPr lvl="1"/>
            <a:r>
              <a:rPr lang="en-US" dirty="0" smtClean="0"/>
              <a:t>Avoidance symptoms</a:t>
            </a:r>
          </a:p>
          <a:p>
            <a:pPr lvl="1"/>
            <a:r>
              <a:rPr lang="en-US" dirty="0" smtClean="0"/>
              <a:t>Arousal symptoms</a:t>
            </a:r>
          </a:p>
          <a:p>
            <a:r>
              <a:rPr lang="en-US" dirty="0" smtClean="0"/>
              <a:t>Clinically significant distress or impairment</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95282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547100" cy="4792133"/>
          </a:xfrm>
        </p:spPr>
        <p:txBody>
          <a:bodyPr vert="horz">
            <a:normAutofit/>
          </a:bodyPr>
          <a:lstStyle/>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sz="2000" dirty="0" smtClean="0">
              <a:hlinkClick r:id="rId3"/>
            </a:endParaRPr>
          </a:p>
          <a:p>
            <a:pPr marL="0" indent="0">
              <a:buNone/>
            </a:pPr>
            <a:endParaRPr lang="en-US" sz="2000" dirty="0" smtClean="0">
              <a:hlinkClick r:id="rId3"/>
            </a:endParaRPr>
          </a:p>
          <a:p>
            <a:pPr marL="0" indent="0" algn="ctr">
              <a:buNone/>
            </a:pPr>
            <a:r>
              <a:rPr lang="en-US" sz="2000" dirty="0" smtClean="0">
                <a:hlinkClick r:id="rId3"/>
              </a:rPr>
              <a:t>http://www.monkeysee.com/play/21549-non-military-ptsd</a:t>
            </a:r>
            <a:endParaRPr lang="en-US" sz="2000" dirty="0" smtClean="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The Basics: PTSD</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11.11.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7734" y="1930401"/>
            <a:ext cx="3990765" cy="3265172"/>
          </a:xfrm>
          <a:prstGeom prst="rect">
            <a:avLst/>
          </a:prstGeom>
        </p:spPr>
      </p:pic>
    </p:spTree>
    <p:extLst>
      <p:ext uri="{BB962C8B-B14F-4D97-AF65-F5344CB8AC3E}">
        <p14:creationId xmlns:p14="http://schemas.microsoft.com/office/powerpoint/2010/main" val="699223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547100" cy="4792133"/>
          </a:xfrm>
        </p:spPr>
        <p:txBody>
          <a:bodyPr vert="horz">
            <a:normAutofit fontScale="77500" lnSpcReduction="20000"/>
          </a:bodyPr>
          <a:lstStyle/>
          <a:p>
            <a:pPr>
              <a:lnSpc>
                <a:spcPct val="120000"/>
              </a:lnSpc>
            </a:pPr>
            <a:r>
              <a:rPr lang="en-US" dirty="0" smtClean="0"/>
              <a:t>Debate over application of adult criteria</a:t>
            </a:r>
          </a:p>
          <a:p>
            <a:pPr>
              <a:lnSpc>
                <a:spcPct val="120000"/>
              </a:lnSpc>
            </a:pPr>
            <a:r>
              <a:rPr lang="en-US" dirty="0" smtClean="0"/>
              <a:t>Exposure to death or threatened death, actual or threatened serious injury, actual or threatened sexual assault</a:t>
            </a:r>
          </a:p>
          <a:p>
            <a:pPr marL="914400" lvl="1" indent="-514350">
              <a:lnSpc>
                <a:spcPct val="120000"/>
              </a:lnSpc>
              <a:buFont typeface="+mj-lt"/>
              <a:buAutoNum type="arabicPeriod"/>
            </a:pPr>
            <a:r>
              <a:rPr lang="en-US" dirty="0" smtClean="0"/>
              <a:t>ONE symptom of intrusion (flashbacks, nightmares etc.)</a:t>
            </a:r>
          </a:p>
          <a:p>
            <a:pPr marL="914400" lvl="1" indent="-514350">
              <a:lnSpc>
                <a:spcPct val="120000"/>
              </a:lnSpc>
              <a:buFont typeface="+mj-lt"/>
              <a:buAutoNum type="arabicPeriod"/>
            </a:pPr>
            <a:r>
              <a:rPr lang="en-US" dirty="0" smtClean="0"/>
              <a:t>Persistent avoidance</a:t>
            </a:r>
          </a:p>
          <a:p>
            <a:pPr marL="914400" lvl="1" indent="-514350">
              <a:lnSpc>
                <a:spcPct val="120000"/>
              </a:lnSpc>
              <a:buFont typeface="+mj-lt"/>
              <a:buAutoNum type="arabicPeriod"/>
            </a:pPr>
            <a:r>
              <a:rPr lang="en-US" dirty="0" smtClean="0"/>
              <a:t>TWO symptoms of negative alterations in mood or cognition (e.g., blame, emotional numbing, withdrawal etc.)</a:t>
            </a:r>
          </a:p>
          <a:p>
            <a:pPr marL="914400" lvl="1" indent="-514350">
              <a:lnSpc>
                <a:spcPct val="120000"/>
              </a:lnSpc>
              <a:buFont typeface="+mj-lt"/>
              <a:buAutoNum type="arabicPeriod"/>
            </a:pPr>
            <a:r>
              <a:rPr lang="en-US" dirty="0" smtClean="0"/>
              <a:t>TWO symptoms of alterations in arousal or reactivity (e.g., startle, irritability, sleep disturbance)</a:t>
            </a:r>
          </a:p>
          <a:p>
            <a:pPr>
              <a:lnSpc>
                <a:spcPct val="120000"/>
              </a:lnSpc>
            </a:pPr>
            <a:r>
              <a:rPr lang="en-US" dirty="0" smtClean="0"/>
              <a:t>Present more than 1 month</a:t>
            </a:r>
          </a:p>
          <a:p>
            <a:pPr>
              <a:lnSpc>
                <a:spcPct val="120000"/>
              </a:lnSpc>
            </a:pPr>
            <a:r>
              <a:rPr lang="en-US" dirty="0" smtClean="0"/>
              <a:t>Significant distress or impairment</a:t>
            </a:r>
          </a:p>
          <a:p>
            <a:pPr marL="514350" indent="-514350">
              <a:buFont typeface="+mj-lt"/>
              <a:buAutoNum type="arabicPeriod"/>
            </a:pPr>
            <a:endParaRPr lang="en-US" dirty="0" smtClean="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Clinical F</a:t>
            </a:r>
            <a:r>
              <a:rPr lang="en-AU" sz="3200" b="1" spc="150" dirty="0" smtClean="0">
                <a:ln w="11430"/>
                <a:solidFill>
                  <a:schemeClr val="bg1"/>
                </a:solidFill>
                <a:effectLst>
                  <a:outerShdw blurRad="25400" algn="tl" rotWithShape="0">
                    <a:srgbClr val="000000">
                      <a:alpha val="43000"/>
                    </a:srgbClr>
                  </a:outerShdw>
                </a:effectLst>
              </a:rPr>
              <a:t>eatures: PTSD</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475837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Risk Factors: PTSD</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8" name="Content Placeholder 7"/>
          <p:cNvSpPr>
            <a:spLocks noGrp="1"/>
          </p:cNvSpPr>
          <p:nvPr>
            <p:ph sz="half" idx="1"/>
          </p:nvPr>
        </p:nvSpPr>
        <p:spPr/>
        <p:txBody>
          <a:bodyPr>
            <a:normAutofit fontScale="85000" lnSpcReduction="10000"/>
          </a:bodyPr>
          <a:lstStyle/>
          <a:p>
            <a:pPr marL="0" indent="0">
              <a:buNone/>
            </a:pPr>
            <a:r>
              <a:rPr lang="en-US" b="1" dirty="0"/>
              <a:t>Pre-Trauma</a:t>
            </a:r>
          </a:p>
          <a:p>
            <a:pPr marL="0" indent="0">
              <a:buNone/>
            </a:pPr>
            <a:r>
              <a:rPr lang="en-US" b="1" dirty="0"/>
              <a:t>Small to medium effect sizes:</a:t>
            </a:r>
          </a:p>
          <a:p>
            <a:r>
              <a:rPr lang="en-US" dirty="0"/>
              <a:t>Female gender</a:t>
            </a:r>
          </a:p>
          <a:p>
            <a:r>
              <a:rPr lang="en-US" dirty="0"/>
              <a:t>Low intelligence</a:t>
            </a:r>
          </a:p>
          <a:p>
            <a:r>
              <a:rPr lang="en-US" dirty="0"/>
              <a:t>Low SES</a:t>
            </a:r>
          </a:p>
          <a:p>
            <a:r>
              <a:rPr lang="en-US" dirty="0"/>
              <a:t>Pre-trauma life events</a:t>
            </a:r>
          </a:p>
          <a:p>
            <a:r>
              <a:rPr lang="en-US" dirty="0"/>
              <a:t>Pre-trauma low self-esteem</a:t>
            </a:r>
          </a:p>
          <a:p>
            <a:r>
              <a:rPr lang="en-US" dirty="0"/>
              <a:t>Pre-trauma psychological problems in youth </a:t>
            </a:r>
          </a:p>
          <a:p>
            <a:pPr marL="0" indent="0">
              <a:buNone/>
            </a:pPr>
            <a:r>
              <a:rPr lang="en-US" dirty="0"/>
              <a:t>     and </a:t>
            </a:r>
            <a:r>
              <a:rPr lang="en-US" dirty="0" smtClean="0"/>
              <a:t>parents</a:t>
            </a:r>
            <a:endParaRPr lang="en-US" dirty="0"/>
          </a:p>
        </p:txBody>
      </p:sp>
      <p:sp>
        <p:nvSpPr>
          <p:cNvPr id="9" name="Content Placeholder 8"/>
          <p:cNvSpPr>
            <a:spLocks noGrp="1"/>
          </p:cNvSpPr>
          <p:nvPr>
            <p:ph sz="half" idx="2"/>
          </p:nvPr>
        </p:nvSpPr>
        <p:spPr/>
        <p:txBody>
          <a:bodyPr>
            <a:normAutofit fontScale="85000" lnSpcReduction="10000"/>
          </a:bodyPr>
          <a:lstStyle/>
          <a:p>
            <a:pPr marL="0" indent="0">
              <a:buNone/>
            </a:pPr>
            <a:r>
              <a:rPr lang="en-US" b="1" dirty="0"/>
              <a:t>Post and </a:t>
            </a:r>
            <a:r>
              <a:rPr lang="en-US" b="1" dirty="0" err="1"/>
              <a:t>Peri</a:t>
            </a:r>
            <a:r>
              <a:rPr lang="en-US" b="1" dirty="0"/>
              <a:t>-Trauma</a:t>
            </a:r>
          </a:p>
          <a:p>
            <a:pPr marL="0" indent="0">
              <a:buNone/>
            </a:pPr>
            <a:r>
              <a:rPr lang="en-US" b="1" dirty="0"/>
              <a:t>Medium to large effect sizes:</a:t>
            </a:r>
          </a:p>
          <a:p>
            <a:r>
              <a:rPr lang="en-US" dirty="0" err="1"/>
              <a:t>Peri</a:t>
            </a:r>
            <a:r>
              <a:rPr lang="en-US" dirty="0"/>
              <a:t>-trauma fear</a:t>
            </a:r>
          </a:p>
          <a:p>
            <a:r>
              <a:rPr lang="en-US" dirty="0"/>
              <a:t>Perceived life threat</a:t>
            </a:r>
          </a:p>
          <a:p>
            <a:r>
              <a:rPr lang="en-US" dirty="0"/>
              <a:t>Low social support</a:t>
            </a:r>
          </a:p>
          <a:p>
            <a:r>
              <a:rPr lang="en-US" dirty="0"/>
              <a:t>Social withdrawal</a:t>
            </a:r>
          </a:p>
          <a:p>
            <a:r>
              <a:rPr lang="en-US" dirty="0"/>
              <a:t>Psychiatric comorbidity</a:t>
            </a:r>
          </a:p>
          <a:p>
            <a:r>
              <a:rPr lang="en-US" dirty="0"/>
              <a:t>Poor family functioning</a:t>
            </a:r>
          </a:p>
          <a:p>
            <a:r>
              <a:rPr lang="en-US" dirty="0"/>
              <a:t>Use of distraction and thought </a:t>
            </a:r>
            <a:r>
              <a:rPr lang="en-US" dirty="0" smtClean="0"/>
              <a:t>suppression</a:t>
            </a:r>
            <a:endParaRPr lang="en-US" dirty="0"/>
          </a:p>
        </p:txBody>
      </p:sp>
    </p:spTree>
    <p:extLst>
      <p:ext uri="{BB962C8B-B14F-4D97-AF65-F5344CB8AC3E}">
        <p14:creationId xmlns:p14="http://schemas.microsoft.com/office/powerpoint/2010/main" val="2969065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a:normAutofit fontScale="92500" lnSpcReduction="20000"/>
          </a:bodyPr>
          <a:lstStyle/>
          <a:p>
            <a:r>
              <a:rPr lang="en-US" dirty="0" smtClean="0"/>
              <a:t>Adjustment disorder </a:t>
            </a:r>
            <a:r>
              <a:rPr lang="en-US" sz="2600" dirty="0" smtClean="0"/>
              <a:t>*</a:t>
            </a:r>
            <a:endParaRPr lang="en-US" dirty="0" smtClean="0"/>
          </a:p>
          <a:p>
            <a:r>
              <a:rPr lang="en-US" dirty="0" smtClean="0"/>
              <a:t>Anxiety disorder</a:t>
            </a:r>
          </a:p>
          <a:p>
            <a:r>
              <a:rPr lang="en-US" dirty="0" smtClean="0"/>
              <a:t>OCD</a:t>
            </a:r>
          </a:p>
          <a:p>
            <a:r>
              <a:rPr lang="en-US" dirty="0" smtClean="0"/>
              <a:t>Depression</a:t>
            </a:r>
          </a:p>
          <a:p>
            <a:r>
              <a:rPr lang="en-US" dirty="0" smtClean="0"/>
              <a:t>Dissociative disorders</a:t>
            </a:r>
          </a:p>
          <a:p>
            <a:r>
              <a:rPr lang="en-US" dirty="0" smtClean="0"/>
              <a:t>Conversion disorder</a:t>
            </a:r>
          </a:p>
          <a:p>
            <a:r>
              <a:rPr lang="en-US" dirty="0" smtClean="0"/>
              <a:t>Psychosis</a:t>
            </a:r>
          </a:p>
          <a:p>
            <a:r>
              <a:rPr lang="en-US" dirty="0" smtClean="0"/>
              <a:t>Substance abuse</a:t>
            </a:r>
          </a:p>
          <a:p>
            <a:r>
              <a:rPr lang="en-US" dirty="0" smtClean="0"/>
              <a:t>Traumatic brain injury</a:t>
            </a:r>
          </a:p>
          <a:p>
            <a:endParaRPr lang="en-US" dirty="0" smtClean="0"/>
          </a:p>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Differential </a:t>
            </a:r>
            <a:r>
              <a:rPr lang="en-AU" sz="3200" b="1" spc="150" dirty="0" smtClean="0">
                <a:ln w="11430"/>
                <a:solidFill>
                  <a:schemeClr val="bg1"/>
                </a:solidFill>
                <a:effectLst>
                  <a:outerShdw blurRad="25400" algn="tl" rotWithShape="0">
                    <a:srgbClr val="000000">
                      <a:alpha val="43000"/>
                    </a:srgbClr>
                  </a:outerShdw>
                </a:effectLst>
              </a:rPr>
              <a:t>Diagnosis/Co-Morbidity</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542677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horz">
            <a:normAutofit/>
          </a:bodyPr>
          <a:lstStyle/>
          <a:p>
            <a:r>
              <a:rPr lang="en-US" sz="4000" dirty="0" smtClean="0"/>
              <a:t>PTSD often improves during the first year after the event</a:t>
            </a:r>
          </a:p>
          <a:p>
            <a:r>
              <a:rPr lang="en-US" sz="4000" dirty="0" smtClean="0"/>
              <a:t>When untreated, course can be chronic and disabling</a:t>
            </a:r>
          </a:p>
          <a:p>
            <a:r>
              <a:rPr lang="en-US" sz="4000" dirty="0" smtClean="0"/>
              <a:t>There is limited data especially on children and adolescents</a:t>
            </a:r>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7"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Course</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600046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err="1" smtClean="0"/>
              <a:t>powerpoint</a:t>
            </a:r>
            <a:r>
              <a:rPr lang="en-US" sz="1800" dirty="0" smtClean="0"/>
              <a:t> 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3870105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a:normAutofit/>
          </a:bodyPr>
          <a:lstStyle/>
          <a:p>
            <a:r>
              <a:rPr lang="en-US" dirty="0" smtClean="0"/>
              <a:t>Open ended questions (avoid leading questions)</a:t>
            </a:r>
            <a:endParaRPr lang="en-US" dirty="0"/>
          </a:p>
          <a:p>
            <a:r>
              <a:rPr lang="en-US" dirty="0" smtClean="0"/>
              <a:t>Use play in younger children</a:t>
            </a:r>
          </a:p>
          <a:p>
            <a:r>
              <a:rPr lang="en-US" dirty="0" smtClean="0"/>
              <a:t>Engage caregivers and form therapeutic alliance </a:t>
            </a:r>
          </a:p>
          <a:p>
            <a:r>
              <a:rPr lang="en-US" dirty="0" smtClean="0"/>
              <a:t>Assess environment</a:t>
            </a:r>
          </a:p>
          <a:p>
            <a:r>
              <a:rPr lang="en-US" dirty="0" smtClean="0"/>
              <a:t>Talk to child with parents AND</a:t>
            </a:r>
          </a:p>
          <a:p>
            <a:pPr marL="400050" lvl="1" indent="0">
              <a:buNone/>
            </a:pPr>
            <a:r>
              <a:rPr lang="en-US" sz="3200" dirty="0" smtClean="0"/>
              <a:t>on his/her own</a:t>
            </a:r>
            <a:endParaRPr lang="en-US" sz="3200" dirty="0">
              <a:solidFill>
                <a:srgbClr val="FF0000"/>
              </a:solidFill>
            </a:endParaRP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Assessment &amp; Diagnosis</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97108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317500" y="1600200"/>
            <a:ext cx="8712200" cy="4525963"/>
          </a:xfrm>
        </p:spPr>
        <p:txBody>
          <a:bodyPr vert="horz"/>
          <a:lstStyle/>
          <a:p>
            <a:pPr marL="0" indent="0" algn="ctr">
              <a:buNone/>
            </a:pPr>
            <a:endParaRPr lang="en-US" sz="3600" dirty="0" smtClean="0"/>
          </a:p>
          <a:p>
            <a:pPr marL="0" indent="0" algn="ctr">
              <a:buNone/>
            </a:pPr>
            <a:r>
              <a:rPr lang="en-US" sz="3600" dirty="0" smtClean="0"/>
              <a:t>How do people in your country express stress and distress?</a:t>
            </a:r>
          </a:p>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Cross-Cultural </a:t>
            </a:r>
            <a:r>
              <a:rPr lang="en-AU" sz="3200" b="1" spc="150" dirty="0" smtClean="0">
                <a:ln w="11430"/>
                <a:solidFill>
                  <a:schemeClr val="bg1"/>
                </a:solidFill>
                <a:effectLst>
                  <a:outerShdw blurRad="25400" algn="tl" rotWithShape="0">
                    <a:srgbClr val="000000">
                      <a:alpha val="43000"/>
                    </a:srgbClr>
                  </a:outerShdw>
                </a:effectLst>
              </a:rPr>
              <a:t>Differences</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81728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417638"/>
            <a:ext cx="8229600" cy="5203295"/>
          </a:xfrm>
        </p:spPr>
        <p:txBody>
          <a:bodyPr vert="horz" numCol="2">
            <a:normAutofit/>
          </a:bodyPr>
          <a:lstStyle/>
          <a:p>
            <a:pPr marL="0" indent="0">
              <a:buNone/>
            </a:pPr>
            <a:r>
              <a:rPr lang="en-US" sz="2400" dirty="0" err="1" smtClean="0"/>
              <a:t>Peritraumatic</a:t>
            </a:r>
            <a:r>
              <a:rPr lang="en-US" sz="2400" dirty="0" smtClean="0"/>
              <a:t> Distress </a:t>
            </a:r>
          </a:p>
          <a:p>
            <a:pPr marL="0" indent="0">
              <a:lnSpc>
                <a:spcPct val="70000"/>
              </a:lnSpc>
              <a:buNone/>
            </a:pPr>
            <a:r>
              <a:rPr lang="en-US" sz="2400" dirty="0" smtClean="0"/>
              <a:t>Inventory</a:t>
            </a: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Free </a:t>
            </a:r>
            <a:r>
              <a:rPr lang="en-AU" sz="3200" b="1" spc="150" dirty="0" smtClean="0">
                <a:ln w="11430"/>
                <a:solidFill>
                  <a:schemeClr val="bg1"/>
                </a:solidFill>
                <a:effectLst>
                  <a:outerShdw blurRad="25400" algn="tl" rotWithShape="0">
                    <a:srgbClr val="000000">
                      <a:alpha val="43000"/>
                    </a:srgbClr>
                  </a:outerShdw>
                </a:effectLst>
              </a:rPr>
              <a:t>Rating Scales</a:t>
            </a:r>
            <a:r>
              <a:rPr lang="en-AU" sz="3200" b="1" spc="150" dirty="0">
                <a:ln w="11430"/>
                <a:solidFill>
                  <a:schemeClr val="bg1"/>
                </a:solidFill>
                <a:effectLst>
                  <a:outerShdw blurRad="25400" algn="tl" rotWithShape="0">
                    <a:srgbClr val="000000">
                      <a:alpha val="43000"/>
                    </a:srgbClr>
                  </a:outerShdw>
                </a:effectLst>
              </a:rPr>
              <a:t> </a:t>
            </a:r>
            <a:r>
              <a:rPr lang="en-AU" sz="3200" b="1" spc="150" dirty="0" smtClean="0">
                <a:ln w="11430"/>
                <a:solidFill>
                  <a:schemeClr val="bg1"/>
                </a:solidFill>
                <a:effectLst>
                  <a:outerShdw blurRad="25400" algn="tl" rotWithShape="0">
                    <a:srgbClr val="000000">
                      <a:alpha val="43000"/>
                    </a:srgbClr>
                  </a:outerShdw>
                </a:effectLst>
              </a:rPr>
              <a:t>in Textbook Appendix</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4 at 10.14.5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19867"/>
            <a:ext cx="3067110" cy="4538133"/>
          </a:xfrm>
          <a:prstGeom prst="rect">
            <a:avLst/>
          </a:prstGeom>
        </p:spPr>
      </p:pic>
      <p:pic>
        <p:nvPicPr>
          <p:cNvPr id="4" name="Picture 3" descr="Screen Shot 2015-05-04 at 10.15.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1269" y="2319867"/>
            <a:ext cx="3000463" cy="4538133"/>
          </a:xfrm>
          <a:prstGeom prst="rect">
            <a:avLst/>
          </a:prstGeom>
        </p:spPr>
      </p:pic>
      <p:sp>
        <p:nvSpPr>
          <p:cNvPr id="8" name="TextBox 7"/>
          <p:cNvSpPr txBox="1"/>
          <p:nvPr/>
        </p:nvSpPr>
        <p:spPr>
          <a:xfrm>
            <a:off x="4809067" y="1417638"/>
            <a:ext cx="3877733" cy="1107996"/>
          </a:xfrm>
          <a:prstGeom prst="rect">
            <a:avLst/>
          </a:prstGeom>
          <a:noFill/>
        </p:spPr>
        <p:txBody>
          <a:bodyPr wrap="square" rtlCol="0">
            <a:spAutoFit/>
          </a:bodyPr>
          <a:lstStyle/>
          <a:p>
            <a:r>
              <a:rPr lang="en-US" sz="2400" dirty="0" err="1"/>
              <a:t>Peritraumatic</a:t>
            </a:r>
            <a:r>
              <a:rPr lang="en-US" sz="2400" dirty="0"/>
              <a:t> Dissociative </a:t>
            </a:r>
            <a:r>
              <a:rPr lang="en-US" sz="2400" dirty="0" smtClean="0"/>
              <a:t>Experiences </a:t>
            </a:r>
            <a:r>
              <a:rPr lang="en-US" sz="2400" dirty="0"/>
              <a:t>Questionnaire</a:t>
            </a:r>
          </a:p>
          <a:p>
            <a:endParaRPr lang="en-US" dirty="0"/>
          </a:p>
        </p:txBody>
      </p:sp>
    </p:spTree>
    <p:extLst>
      <p:ext uri="{BB962C8B-B14F-4D97-AF65-F5344CB8AC3E}">
        <p14:creationId xmlns:p14="http://schemas.microsoft.com/office/powerpoint/2010/main" val="789119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528320" y="2038865"/>
            <a:ext cx="8501380" cy="4087298"/>
          </a:xfrm>
        </p:spPr>
        <p:txBody>
          <a:bodyPr vert="horz">
            <a:normAutofit/>
          </a:bodyPr>
          <a:lstStyle/>
          <a:p>
            <a:r>
              <a:rPr lang="en-US" dirty="0" smtClean="0"/>
              <a:t>Prevent ASD and PTSD</a:t>
            </a:r>
          </a:p>
          <a:p>
            <a:r>
              <a:rPr lang="en-US" dirty="0" smtClean="0"/>
              <a:t>In PTSD:</a:t>
            </a:r>
          </a:p>
          <a:p>
            <a:pPr lvl="1"/>
            <a:r>
              <a:rPr lang="en-US" dirty="0" smtClean="0"/>
              <a:t>Reduce symptoms</a:t>
            </a:r>
          </a:p>
          <a:p>
            <a:pPr lvl="1"/>
            <a:r>
              <a:rPr lang="en-US" dirty="0" smtClean="0"/>
              <a:t>Reduce distress</a:t>
            </a:r>
          </a:p>
          <a:p>
            <a:pPr lvl="1"/>
            <a:r>
              <a:rPr lang="en-US" dirty="0" smtClean="0"/>
              <a:t>Reduce impairment</a:t>
            </a:r>
            <a:endParaRPr lang="en-US" dirty="0"/>
          </a:p>
        </p:txBody>
      </p:sp>
      <p:sp>
        <p:nvSpPr>
          <p:cNvPr id="7"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Aims of Treatment</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3 at 11.17.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928" y="1777999"/>
            <a:ext cx="3466872" cy="3454401"/>
          </a:xfrm>
          <a:prstGeom prst="rect">
            <a:avLst/>
          </a:prstGeom>
        </p:spPr>
      </p:pic>
      <p:sp>
        <p:nvSpPr>
          <p:cNvPr id="4" name="TextBox 3"/>
          <p:cNvSpPr txBox="1"/>
          <p:nvPr/>
        </p:nvSpPr>
        <p:spPr>
          <a:xfrm>
            <a:off x="5219928" y="5264834"/>
            <a:ext cx="2789539" cy="738664"/>
          </a:xfrm>
          <a:prstGeom prst="rect">
            <a:avLst/>
          </a:prstGeom>
          <a:noFill/>
        </p:spPr>
        <p:txBody>
          <a:bodyPr wrap="square" rtlCol="0">
            <a:spAutoFit/>
          </a:bodyPr>
          <a:lstStyle/>
          <a:p>
            <a:pPr algn="ctr"/>
            <a:r>
              <a:rPr lang="en-US" sz="1400" dirty="0" smtClean="0"/>
              <a:t>Dr. Yoshiro Ono, Japanese child psychiatrist  in the aftermath of the 2011 tsunami </a:t>
            </a:r>
            <a:endParaRPr lang="en-US" sz="1400" dirty="0"/>
          </a:p>
        </p:txBody>
      </p:sp>
    </p:spTree>
    <p:extLst>
      <p:ext uri="{BB962C8B-B14F-4D97-AF65-F5344CB8AC3E}">
        <p14:creationId xmlns:p14="http://schemas.microsoft.com/office/powerpoint/2010/main" val="2106626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24</a:t>
            </a:fld>
            <a:endParaRPr lang="en-AU"/>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2400" b="1" spc="150" dirty="0">
                <a:ln w="11430"/>
                <a:solidFill>
                  <a:schemeClr val="bg1"/>
                </a:solidFill>
                <a:effectLst>
                  <a:outerShdw blurRad="25400" algn="tl" rotWithShape="0">
                    <a:srgbClr val="000000">
                      <a:alpha val="43000"/>
                    </a:srgbClr>
                  </a:outerShdw>
                </a:effectLst>
              </a:rPr>
              <a:t>What </a:t>
            </a:r>
            <a:r>
              <a:rPr lang="en-AU" sz="2400" b="1" spc="150" dirty="0" smtClean="0">
                <a:ln w="11430"/>
                <a:solidFill>
                  <a:schemeClr val="bg1"/>
                </a:solidFill>
                <a:effectLst>
                  <a:outerShdw blurRad="25400" algn="tl" rotWithShape="0">
                    <a:srgbClr val="000000">
                      <a:alpha val="43000"/>
                    </a:srgbClr>
                  </a:outerShdw>
                </a:effectLst>
              </a:rPr>
              <a:t>Works in the Immediate Aftermath &lt;24 hours? </a:t>
            </a:r>
            <a:endParaRPr lang="en-US" sz="2400" b="1" strike="sngStrike" spc="150" dirty="0">
              <a:ln w="11430"/>
              <a:solidFill>
                <a:srgbClr val="F8F8F8"/>
              </a:solidFill>
              <a:effectLst>
                <a:outerShdw blurRad="25400" algn="tl" rotWithShape="0">
                  <a:srgbClr val="000000">
                    <a:alpha val="43000"/>
                  </a:srgbClr>
                </a:outerShdw>
              </a:effectLst>
            </a:endParaRPr>
          </a:p>
        </p:txBody>
      </p:sp>
      <p:sp>
        <p:nvSpPr>
          <p:cNvPr id="37892" name="Rectangle 3"/>
          <p:cNvSpPr>
            <a:spLocks noGrp="1" noChangeArrowheads="1"/>
          </p:cNvSpPr>
          <p:nvPr>
            <p:ph type="body" idx="1"/>
          </p:nvPr>
        </p:nvSpPr>
        <p:spPr>
          <a:xfrm>
            <a:off x="457200" y="1606378"/>
            <a:ext cx="8229600" cy="4749972"/>
          </a:xfrm>
        </p:spPr>
        <p:txBody>
          <a:bodyPr>
            <a:normAutofit fontScale="47500" lnSpcReduction="20000"/>
          </a:bodyPr>
          <a:lstStyle/>
          <a:p>
            <a:pPr marL="0" indent="0" eaLnBrk="1" hangingPunct="1">
              <a:buNone/>
            </a:pPr>
            <a:r>
              <a:rPr lang="en-AU" sz="5900" b="1" u="sng" dirty="0" smtClean="0"/>
              <a:t>Evidenced-Based Treatment</a:t>
            </a:r>
            <a:r>
              <a:rPr lang="en-AU" sz="5900" b="1" u="sng" dirty="0"/>
              <a:t>:</a:t>
            </a:r>
            <a:r>
              <a:rPr lang="en-AU" sz="5900" b="1" u="sng" dirty="0" smtClean="0"/>
              <a:t> PTSD and ASD</a:t>
            </a:r>
          </a:p>
          <a:p>
            <a:pPr eaLnBrk="1" hangingPunct="1"/>
            <a:r>
              <a:rPr lang="en-AU" sz="4400" b="1" dirty="0" smtClean="0"/>
              <a:t>Psychological first aid</a:t>
            </a:r>
          </a:p>
          <a:p>
            <a:pPr lvl="1"/>
            <a:r>
              <a:rPr lang="en-AU" sz="3800" dirty="0" smtClean="0"/>
              <a:t>Education</a:t>
            </a:r>
          </a:p>
          <a:p>
            <a:pPr lvl="1"/>
            <a:r>
              <a:rPr lang="en-AU" sz="3800" dirty="0" smtClean="0"/>
              <a:t>Meet medical and safety needs</a:t>
            </a:r>
          </a:p>
          <a:p>
            <a:pPr lvl="1"/>
            <a:r>
              <a:rPr lang="en-AU" sz="3800" dirty="0" smtClean="0"/>
              <a:t>Increase social support</a:t>
            </a:r>
          </a:p>
          <a:p>
            <a:pPr lvl="1"/>
            <a:r>
              <a:rPr lang="en-AU" sz="3800" dirty="0" smtClean="0"/>
              <a:t>Provide referral if necessary</a:t>
            </a:r>
          </a:p>
          <a:p>
            <a:pPr marL="57150" indent="0">
              <a:buNone/>
            </a:pPr>
            <a:endParaRPr lang="en-AU" sz="3800" dirty="0" smtClean="0"/>
          </a:p>
          <a:p>
            <a:pPr marL="628650" indent="-571500"/>
            <a:r>
              <a:rPr lang="en-AU" sz="4400" b="1" dirty="0" smtClean="0">
                <a:solidFill>
                  <a:srgbClr val="000000"/>
                </a:solidFill>
              </a:rPr>
              <a:t>Critical Incident Debriefing</a:t>
            </a:r>
          </a:p>
          <a:p>
            <a:pPr lvl="1"/>
            <a:r>
              <a:rPr lang="en-AU" sz="3800" dirty="0" smtClean="0"/>
              <a:t>More harm than good</a:t>
            </a:r>
          </a:p>
          <a:p>
            <a:pPr marL="457200" lvl="1" indent="0">
              <a:buNone/>
            </a:pPr>
            <a:endParaRPr lang="en-AU" sz="3800" dirty="0" smtClean="0"/>
          </a:p>
          <a:p>
            <a:r>
              <a:rPr lang="en-AU" sz="4400" b="1" dirty="0" smtClean="0"/>
              <a:t>Exposure-based intervention</a:t>
            </a:r>
          </a:p>
          <a:p>
            <a:pPr lvl="1"/>
            <a:r>
              <a:rPr lang="en-AU" sz="4000" dirty="0" smtClean="0"/>
              <a:t>Evidence in adults</a:t>
            </a:r>
          </a:p>
          <a:p>
            <a:pPr marL="0" indent="0">
              <a:buNone/>
            </a:pPr>
            <a:endParaRPr lang="en-AU" sz="3800" dirty="0" smtClean="0"/>
          </a:p>
          <a:p>
            <a:pPr eaLnBrk="1" hangingPunct="1"/>
            <a:r>
              <a:rPr lang="en-AU" sz="4400" dirty="0"/>
              <a:t>G</a:t>
            </a:r>
            <a:r>
              <a:rPr lang="en-AU" sz="4400" dirty="0" smtClean="0"/>
              <a:t>ood pain management including opiates for injuries</a:t>
            </a:r>
          </a:p>
          <a:p>
            <a:pPr lvl="1"/>
            <a:r>
              <a:rPr lang="en-AU" sz="3800" dirty="0" smtClean="0">
                <a:solidFill>
                  <a:schemeClr val="accent2"/>
                </a:solidFill>
              </a:rPr>
              <a:t>benzodiazepines may do more harm than good</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3.53.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481" y="2269066"/>
            <a:ext cx="4039438" cy="2912533"/>
          </a:xfrm>
          <a:prstGeom prst="rect">
            <a:avLst/>
          </a:prstGeom>
        </p:spPr>
      </p:pic>
    </p:spTree>
    <p:extLst>
      <p:ext uri="{BB962C8B-B14F-4D97-AF65-F5344CB8AC3E}">
        <p14:creationId xmlns:p14="http://schemas.microsoft.com/office/powerpoint/2010/main" val="1137351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25</a:t>
            </a:fld>
            <a:endParaRPr lang="en-AU" dirty="0"/>
          </a:p>
        </p:txBody>
      </p:sp>
      <p:sp>
        <p:nvSpPr>
          <p:cNvPr id="37892" name="Rectangle 3"/>
          <p:cNvSpPr>
            <a:spLocks noGrp="1" noChangeArrowheads="1"/>
          </p:cNvSpPr>
          <p:nvPr>
            <p:ph type="body" idx="1"/>
          </p:nvPr>
        </p:nvSpPr>
        <p:spPr>
          <a:xfrm>
            <a:off x="457200" y="1417638"/>
            <a:ext cx="8483600" cy="5303837"/>
          </a:xfrm>
        </p:spPr>
        <p:txBody>
          <a:bodyPr>
            <a:normAutofit/>
          </a:bodyPr>
          <a:lstStyle/>
          <a:p>
            <a:pPr marL="0" indent="0">
              <a:buNone/>
            </a:pPr>
            <a:r>
              <a:rPr lang="en-AU" b="1" u="sng" dirty="0"/>
              <a:t>E</a:t>
            </a:r>
            <a:r>
              <a:rPr lang="en-AU" b="1" u="sng" dirty="0" smtClean="0"/>
              <a:t>vidence-Based Treatment: ASD</a:t>
            </a:r>
          </a:p>
          <a:p>
            <a:r>
              <a:rPr lang="en-AU" dirty="0" smtClean="0"/>
              <a:t>Most studies inconclusive</a:t>
            </a:r>
          </a:p>
          <a:p>
            <a:r>
              <a:rPr lang="en-AU" dirty="0" smtClean="0"/>
              <a:t>Maybe effective:</a:t>
            </a:r>
          </a:p>
          <a:p>
            <a:pPr lvl="1"/>
            <a:r>
              <a:rPr lang="en-AU" dirty="0" smtClean="0"/>
              <a:t>Trauma-focussed CBT</a:t>
            </a:r>
          </a:p>
          <a:p>
            <a:pPr lvl="1"/>
            <a:r>
              <a:rPr lang="en-AU" dirty="0" smtClean="0"/>
              <a:t>Narrative exposure</a:t>
            </a:r>
          </a:p>
          <a:p>
            <a:pPr lvl="1"/>
            <a:r>
              <a:rPr lang="en-AU" dirty="0" smtClean="0"/>
              <a:t>Caregiver-child intervention</a:t>
            </a:r>
          </a:p>
          <a:p>
            <a:pPr lvl="1"/>
            <a:r>
              <a:rPr lang="en-AU" dirty="0" smtClean="0"/>
              <a:t>Supportive counselling</a:t>
            </a:r>
          </a:p>
          <a:p>
            <a:r>
              <a:rPr lang="en-AU" dirty="0" smtClean="0"/>
              <a:t>Probably not effective: SSRIs</a:t>
            </a:r>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What </a:t>
            </a:r>
            <a:r>
              <a:rPr lang="en-AU" sz="3200" b="1" spc="150" dirty="0" smtClean="0">
                <a:ln w="11430"/>
                <a:solidFill>
                  <a:schemeClr val="bg1"/>
                </a:solidFill>
                <a:effectLst>
                  <a:outerShdw blurRad="25400" algn="tl" rotWithShape="0">
                    <a:srgbClr val="000000">
                      <a:alpha val="43000"/>
                    </a:srgbClr>
                  </a:outerShdw>
                </a:effectLst>
              </a:rPr>
              <a:t>Works for ASD? </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3522133" y="-203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16422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26</a:t>
            </a:fld>
            <a:endParaRPr lang="en-AU"/>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What </a:t>
            </a:r>
            <a:r>
              <a:rPr lang="en-AU" sz="3200" b="1" spc="150" dirty="0" smtClean="0">
                <a:ln w="11430"/>
                <a:solidFill>
                  <a:schemeClr val="bg1"/>
                </a:solidFill>
                <a:effectLst>
                  <a:outerShdw blurRad="25400" algn="tl" rotWithShape="0">
                    <a:srgbClr val="000000">
                      <a:alpha val="43000"/>
                    </a:srgbClr>
                  </a:outerShdw>
                </a:effectLst>
              </a:rPr>
              <a:t>Works for PTSD? </a:t>
            </a: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7892" name="Rectangle 3"/>
          <p:cNvSpPr>
            <a:spLocks noGrp="1" noChangeArrowheads="1"/>
          </p:cNvSpPr>
          <p:nvPr>
            <p:ph type="body" idx="1"/>
          </p:nvPr>
        </p:nvSpPr>
        <p:spPr>
          <a:xfrm>
            <a:off x="457200" y="1574800"/>
            <a:ext cx="8382000" cy="5283200"/>
          </a:xfrm>
        </p:spPr>
        <p:txBody>
          <a:bodyPr>
            <a:normAutofit fontScale="62500" lnSpcReduction="20000"/>
          </a:bodyPr>
          <a:lstStyle/>
          <a:p>
            <a:pPr marL="0" indent="0" eaLnBrk="1" hangingPunct="1">
              <a:buNone/>
            </a:pPr>
            <a:r>
              <a:rPr lang="en-AU" sz="4200" b="1" u="sng" dirty="0" smtClean="0"/>
              <a:t>Evidence-Based Treatment: Psychopharmacology for PTSD</a:t>
            </a:r>
          </a:p>
          <a:p>
            <a:r>
              <a:rPr lang="en-AU" sz="4500" dirty="0" smtClean="0"/>
              <a:t>SSRIs</a:t>
            </a:r>
          </a:p>
          <a:p>
            <a:pPr lvl="1"/>
            <a:r>
              <a:rPr lang="en-AU" sz="3400" dirty="0" smtClean="0"/>
              <a:t>evidence inconclusive in children</a:t>
            </a:r>
          </a:p>
          <a:p>
            <a:r>
              <a:rPr lang="en-AU" sz="4500" dirty="0" smtClean="0"/>
              <a:t>Benzodiazepines</a:t>
            </a:r>
          </a:p>
          <a:p>
            <a:pPr lvl="1"/>
            <a:r>
              <a:rPr lang="en-AU" sz="3400" dirty="0" smtClean="0"/>
              <a:t>not recommended</a:t>
            </a:r>
          </a:p>
          <a:p>
            <a:r>
              <a:rPr lang="en-AU" sz="4500" dirty="0"/>
              <a:t>Antipsychotics: </a:t>
            </a:r>
          </a:p>
          <a:p>
            <a:pPr lvl="1"/>
            <a:r>
              <a:rPr lang="en-AU" sz="3400" dirty="0"/>
              <a:t>s</a:t>
            </a:r>
            <a:r>
              <a:rPr lang="en-AU" sz="3400" dirty="0" smtClean="0"/>
              <a:t>ome </a:t>
            </a:r>
            <a:r>
              <a:rPr lang="en-AU" sz="3400" dirty="0"/>
              <a:t>positive data from </a:t>
            </a:r>
            <a:r>
              <a:rPr lang="en-AU" sz="3400" dirty="0" smtClean="0"/>
              <a:t>adults</a:t>
            </a:r>
          </a:p>
          <a:p>
            <a:pPr lvl="1"/>
            <a:r>
              <a:rPr lang="en-AU" sz="3400" dirty="0" smtClean="0"/>
              <a:t>significant </a:t>
            </a:r>
            <a:r>
              <a:rPr lang="en-AU" sz="3400" dirty="0"/>
              <a:t>side effects</a:t>
            </a:r>
          </a:p>
          <a:p>
            <a:r>
              <a:rPr lang="en-US" sz="4500" dirty="0" smtClean="0"/>
              <a:t>Anti-</a:t>
            </a:r>
            <a:r>
              <a:rPr lang="en-US" sz="4500" dirty="0" err="1"/>
              <a:t>a</a:t>
            </a:r>
            <a:r>
              <a:rPr lang="en-US" sz="4500" dirty="0" err="1" smtClean="0"/>
              <a:t>drenergics</a:t>
            </a:r>
            <a:r>
              <a:rPr lang="en-AU" sz="4500" dirty="0" smtClean="0"/>
              <a:t>: </a:t>
            </a:r>
          </a:p>
          <a:p>
            <a:pPr lvl="1"/>
            <a:r>
              <a:rPr lang="en-AU" sz="3400" dirty="0"/>
              <a:t>n</a:t>
            </a:r>
            <a:r>
              <a:rPr lang="en-AU" sz="3400" dirty="0" smtClean="0"/>
              <a:t>o RCTs</a:t>
            </a:r>
          </a:p>
          <a:p>
            <a:r>
              <a:rPr lang="en-AU" sz="4500" dirty="0" smtClean="0"/>
              <a:t>Mood stabilizers: </a:t>
            </a:r>
          </a:p>
          <a:p>
            <a:pPr lvl="1"/>
            <a:r>
              <a:rPr lang="en-AU" sz="3400" dirty="0"/>
              <a:t>o</a:t>
            </a:r>
            <a:r>
              <a:rPr lang="en-AU" sz="3400" dirty="0" smtClean="0"/>
              <a:t>ne positive RCT for sodium valproate in adolescents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159246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27</a:t>
            </a:fld>
            <a:endParaRPr lang="en-AU"/>
          </a:p>
        </p:txBody>
      </p:sp>
      <p:sp>
        <p:nvSpPr>
          <p:cNvPr id="37892" name="Rectangle 3"/>
          <p:cNvSpPr>
            <a:spLocks noGrp="1" noChangeArrowheads="1"/>
          </p:cNvSpPr>
          <p:nvPr>
            <p:ph type="body" idx="1"/>
          </p:nvPr>
        </p:nvSpPr>
        <p:spPr>
          <a:xfrm>
            <a:off x="457200" y="1581788"/>
            <a:ext cx="8229600" cy="4344880"/>
          </a:xfrm>
        </p:spPr>
        <p:txBody>
          <a:bodyPr>
            <a:normAutofit fontScale="55000" lnSpcReduction="20000"/>
          </a:bodyPr>
          <a:lstStyle/>
          <a:p>
            <a:pPr marL="0" indent="0" eaLnBrk="1" hangingPunct="1">
              <a:lnSpc>
                <a:spcPct val="120000"/>
              </a:lnSpc>
              <a:buNone/>
            </a:pPr>
            <a:r>
              <a:rPr lang="en-AU" sz="4500" b="1" u="sng" dirty="0" smtClean="0"/>
              <a:t>Evidence-Based Treatment: Psychotherapy for PTSD </a:t>
            </a:r>
            <a:endParaRPr lang="en-AU" sz="4500" dirty="0" smtClean="0"/>
          </a:p>
          <a:p>
            <a:pPr>
              <a:lnSpc>
                <a:spcPct val="120000"/>
              </a:lnSpc>
            </a:pPr>
            <a:r>
              <a:rPr lang="en-AU" sz="4000" b="1" dirty="0" smtClean="0"/>
              <a:t>Trauma-Focused CBT </a:t>
            </a:r>
          </a:p>
          <a:p>
            <a:pPr lvl="1">
              <a:lnSpc>
                <a:spcPct val="120000"/>
              </a:lnSpc>
            </a:pPr>
            <a:r>
              <a:rPr lang="en-AU" sz="3400" dirty="0" smtClean="0"/>
              <a:t>best evidence</a:t>
            </a:r>
          </a:p>
          <a:p>
            <a:pPr lvl="1">
              <a:lnSpc>
                <a:spcPct val="120000"/>
              </a:lnSpc>
            </a:pPr>
            <a:r>
              <a:rPr lang="en-AU" sz="3400" dirty="0" smtClean="0"/>
              <a:t>12-16 sessions</a:t>
            </a:r>
          </a:p>
          <a:p>
            <a:pPr lvl="1">
              <a:lnSpc>
                <a:spcPct val="120000"/>
              </a:lnSpc>
            </a:pPr>
            <a:r>
              <a:rPr lang="en-AU" sz="3400" dirty="0"/>
              <a:t>m</a:t>
            </a:r>
            <a:r>
              <a:rPr lang="en-AU" sz="3400" dirty="0" smtClean="0"/>
              <a:t>ainly targeting cognitive processing and avoidance</a:t>
            </a:r>
          </a:p>
          <a:p>
            <a:pPr lvl="1">
              <a:lnSpc>
                <a:spcPct val="120000"/>
              </a:lnSpc>
            </a:pPr>
            <a:r>
              <a:rPr lang="en-AU" sz="3400" dirty="0"/>
              <a:t>t</a:t>
            </a:r>
            <a:r>
              <a:rPr lang="en-AU" sz="3400" dirty="0" smtClean="0"/>
              <a:t>reat co-morbidity</a:t>
            </a:r>
          </a:p>
          <a:p>
            <a:pPr lvl="1">
              <a:lnSpc>
                <a:spcPct val="120000"/>
              </a:lnSpc>
            </a:pPr>
            <a:r>
              <a:rPr lang="en-AU" sz="3400" dirty="0"/>
              <a:t>i</a:t>
            </a:r>
            <a:r>
              <a:rPr lang="en-AU" sz="3400" dirty="0" smtClean="0"/>
              <a:t>nvolve parents</a:t>
            </a:r>
          </a:p>
          <a:p>
            <a:pPr lvl="1">
              <a:lnSpc>
                <a:spcPct val="120000"/>
              </a:lnSpc>
            </a:pPr>
            <a:r>
              <a:rPr lang="en-AU" sz="3400" dirty="0"/>
              <a:t>m</a:t>
            </a:r>
            <a:r>
              <a:rPr lang="en-AU" sz="3400" dirty="0" smtClean="0"/>
              <a:t>odel available for pre-school age children</a:t>
            </a:r>
          </a:p>
          <a:p>
            <a:pPr marL="457200" lvl="1" indent="0">
              <a:lnSpc>
                <a:spcPct val="120000"/>
              </a:lnSpc>
              <a:buNone/>
            </a:pPr>
            <a:endParaRPr lang="en-AU" sz="3400" dirty="0" smtClean="0"/>
          </a:p>
          <a:p>
            <a:pPr>
              <a:lnSpc>
                <a:spcPct val="120000"/>
              </a:lnSpc>
              <a:spcBef>
                <a:spcPts val="0"/>
              </a:spcBef>
            </a:pPr>
            <a:r>
              <a:rPr lang="en-AU" sz="3800" b="1" dirty="0" smtClean="0"/>
              <a:t>EMDR</a:t>
            </a:r>
          </a:p>
          <a:p>
            <a:pPr lvl="1">
              <a:lnSpc>
                <a:spcPct val="120000"/>
              </a:lnSpc>
              <a:spcBef>
                <a:spcPts val="0"/>
              </a:spcBef>
            </a:pPr>
            <a:r>
              <a:rPr lang="en-AU" sz="3400" dirty="0" smtClean="0"/>
              <a:t>appears effective in adults</a:t>
            </a:r>
          </a:p>
          <a:p>
            <a:pPr lvl="1">
              <a:lnSpc>
                <a:spcPct val="120000"/>
              </a:lnSpc>
              <a:spcBef>
                <a:spcPts val="0"/>
              </a:spcBef>
            </a:pPr>
            <a:r>
              <a:rPr lang="en-AU" sz="3400" dirty="0"/>
              <a:t>s</a:t>
            </a:r>
            <a:r>
              <a:rPr lang="en-AU" sz="3400" dirty="0" smtClean="0"/>
              <a:t>carce data for children</a:t>
            </a: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What </a:t>
            </a:r>
            <a:r>
              <a:rPr lang="en-AU" sz="3200" b="1" spc="150" dirty="0" smtClean="0">
                <a:ln w="11430"/>
                <a:solidFill>
                  <a:schemeClr val="bg1"/>
                </a:solidFill>
                <a:effectLst>
                  <a:outerShdw blurRad="25400" algn="tl" rotWithShape="0">
                    <a:srgbClr val="000000">
                      <a:alpha val="43000"/>
                    </a:srgbClr>
                  </a:outerShdw>
                </a:effectLst>
              </a:rPr>
              <a:t>Works for PTSD? </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102201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28</a:t>
            </a:fld>
            <a:endParaRPr lang="en-AU" dirty="0"/>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Components of Trauma-Focused CBT</a:t>
            </a: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7892" name="Rectangle 3"/>
          <p:cNvSpPr>
            <a:spLocks noGrp="1" noChangeArrowheads="1"/>
          </p:cNvSpPr>
          <p:nvPr>
            <p:ph type="body" idx="1"/>
          </p:nvPr>
        </p:nvSpPr>
        <p:spPr>
          <a:xfrm>
            <a:off x="457201" y="1581787"/>
            <a:ext cx="8351520" cy="4774563"/>
          </a:xfrm>
        </p:spPr>
        <p:txBody>
          <a:bodyPr numCol="2">
            <a:normAutofit/>
          </a:bodyPr>
          <a:lstStyle/>
          <a:p>
            <a:r>
              <a:rPr lang="en-AU" dirty="0" smtClean="0"/>
              <a:t>Psycho-education</a:t>
            </a:r>
          </a:p>
          <a:p>
            <a:r>
              <a:rPr lang="en-AU" dirty="0" smtClean="0"/>
              <a:t>Parenting skills</a:t>
            </a:r>
          </a:p>
          <a:p>
            <a:r>
              <a:rPr lang="en-AU" dirty="0" smtClean="0"/>
              <a:t>Relaxation training</a:t>
            </a:r>
          </a:p>
          <a:p>
            <a:r>
              <a:rPr lang="en-AU" dirty="0" smtClean="0"/>
              <a:t>Affect regulation</a:t>
            </a:r>
          </a:p>
          <a:p>
            <a:r>
              <a:rPr lang="en-AU" dirty="0" smtClean="0"/>
              <a:t>Cognitive coping skills</a:t>
            </a:r>
          </a:p>
          <a:p>
            <a:r>
              <a:rPr lang="en-AU" dirty="0" smtClean="0"/>
              <a:t>Trauma narrative</a:t>
            </a:r>
          </a:p>
          <a:p>
            <a:r>
              <a:rPr lang="en-AU" dirty="0"/>
              <a:t>Processing </a:t>
            </a:r>
            <a:r>
              <a:rPr lang="en-AU" dirty="0" smtClean="0"/>
              <a:t>cognitive distortions</a:t>
            </a:r>
          </a:p>
          <a:p>
            <a:r>
              <a:rPr lang="en-AU" dirty="0" smtClean="0"/>
              <a:t>In vivo mastery of trauma triggers</a:t>
            </a:r>
          </a:p>
          <a:p>
            <a:r>
              <a:rPr lang="en-AU" dirty="0" smtClean="0"/>
              <a:t>Increase safety for the future</a:t>
            </a:r>
          </a:p>
          <a:p>
            <a:r>
              <a:rPr lang="en-AU" dirty="0" smtClean="0"/>
              <a:t>Parent</a:t>
            </a:r>
            <a:r>
              <a:rPr lang="en-AU" dirty="0"/>
              <a:t>-child sessions</a:t>
            </a:r>
          </a:p>
          <a:p>
            <a:endParaRPr lang="en-AU" sz="3600"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92993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29</a:t>
            </a:fld>
            <a:endParaRPr lang="en-AU" dirty="0"/>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Further Resources</a:t>
            </a: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7892" name="Rectangle 3"/>
          <p:cNvSpPr>
            <a:spLocks noGrp="1" noChangeArrowheads="1"/>
          </p:cNvSpPr>
          <p:nvPr>
            <p:ph type="body" idx="1"/>
          </p:nvPr>
        </p:nvSpPr>
        <p:spPr>
          <a:xfrm>
            <a:off x="457200" y="1581787"/>
            <a:ext cx="8229599" cy="4774563"/>
          </a:xfrm>
        </p:spPr>
        <p:txBody>
          <a:bodyPr numCol="1">
            <a:normAutofit/>
          </a:bodyPr>
          <a:lstStyle/>
          <a:p>
            <a:r>
              <a:rPr lang="en-AU" sz="2800" dirty="0" smtClean="0"/>
              <a:t>AACAP PTSD Practice Parameter </a:t>
            </a:r>
          </a:p>
          <a:p>
            <a:pPr marL="0" indent="0">
              <a:buNone/>
            </a:pPr>
            <a:r>
              <a:rPr lang="en-US" sz="2000" dirty="0" smtClean="0">
                <a:hlinkClick r:id="rId3"/>
              </a:rPr>
              <a:t>http://www.jaacap.com/article/S0890-8567(10)00082-1/pdf</a:t>
            </a:r>
            <a:endParaRPr lang="en-US" sz="2000" dirty="0" smtClean="0"/>
          </a:p>
          <a:p>
            <a:pPr marL="0" indent="0">
              <a:lnSpc>
                <a:spcPct val="50000"/>
              </a:lnSpc>
              <a:buNone/>
            </a:pPr>
            <a:endParaRPr lang="en-US" sz="3600" dirty="0" smtClean="0"/>
          </a:p>
          <a:p>
            <a:pPr>
              <a:lnSpc>
                <a:spcPct val="50000"/>
              </a:lnSpc>
            </a:pPr>
            <a:r>
              <a:rPr lang="en-US" sz="2800" dirty="0" smtClean="0"/>
              <a:t>Health Care Toolbox</a:t>
            </a:r>
          </a:p>
          <a:p>
            <a:pPr marL="0" indent="0">
              <a:buNone/>
            </a:pPr>
            <a:r>
              <a:rPr lang="en-US" sz="2000" dirty="0" smtClean="0">
                <a:hlinkClick r:id="rId4"/>
              </a:rPr>
              <a:t>https://www.healthcaretoolbox.org</a:t>
            </a:r>
            <a:endParaRPr lang="en-US" sz="2000" dirty="0" smtClean="0"/>
          </a:p>
          <a:p>
            <a:pPr marL="0" indent="0">
              <a:buNone/>
            </a:pPr>
            <a:endParaRPr lang="en-US" sz="2800" dirty="0"/>
          </a:p>
          <a:p>
            <a:r>
              <a:rPr lang="en-US" sz="2800" dirty="0" smtClean="0"/>
              <a:t>International Society for Traumatic Stress Studies</a:t>
            </a:r>
          </a:p>
          <a:p>
            <a:pPr marL="0" indent="0">
              <a:buNone/>
            </a:pPr>
            <a:r>
              <a:rPr lang="en-US" sz="2000" dirty="0" smtClean="0">
                <a:hlinkClick r:id="rId5"/>
              </a:rPr>
              <a:t>http://www.istss.org/home.aspx</a:t>
            </a:r>
            <a:endParaRPr lang="en-US" sz="2000" dirty="0" smtClean="0"/>
          </a:p>
          <a:p>
            <a:pPr marL="0" indent="0">
              <a:buNone/>
            </a:pPr>
            <a:endParaRPr lang="en-US" sz="2000" dirty="0"/>
          </a:p>
          <a:p>
            <a:r>
              <a:rPr lang="en-US" sz="2800" dirty="0" smtClean="0"/>
              <a:t>Australian Guidelines</a:t>
            </a:r>
          </a:p>
          <a:p>
            <a:pPr marL="0" indent="0">
              <a:buNone/>
            </a:pPr>
            <a:r>
              <a:rPr lang="en-US" sz="2000" dirty="0" smtClean="0">
                <a:hlinkClick r:id="rId6"/>
              </a:rPr>
              <a:t>http://www.phoenixaustralia.org</a:t>
            </a:r>
            <a:endParaRPr lang="en-AU" sz="2000" dirty="0" smtClean="0"/>
          </a:p>
        </p:txBody>
      </p:sp>
      <p:pic>
        <p:nvPicPr>
          <p:cNvPr id="6" name="Picture 3"/>
          <p:cNvPicPr>
            <a:picLocks noChangeAspect="1" noChangeArrowheads="1"/>
          </p:cNvPicPr>
          <p:nvPr/>
        </p:nvPicPr>
        <p:blipFill>
          <a:blip r:embed="rId7"/>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4 at 9.12.5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658" y="2865487"/>
            <a:ext cx="3023750" cy="658523"/>
          </a:xfrm>
          <a:prstGeom prst="rect">
            <a:avLst/>
          </a:prstGeom>
        </p:spPr>
      </p:pic>
      <p:pic>
        <p:nvPicPr>
          <p:cNvPr id="4" name="Picture 3" descr="Screen Shot 2015-05-04 at 9.14.31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3533" y="1839383"/>
            <a:ext cx="1583267" cy="731319"/>
          </a:xfrm>
          <a:prstGeom prst="rect">
            <a:avLst/>
          </a:prstGeom>
        </p:spPr>
      </p:pic>
      <p:pic>
        <p:nvPicPr>
          <p:cNvPr id="7" name="Picture 6" descr="Screen Shot 2015-05-04 at 9.55.19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001" y="5588000"/>
            <a:ext cx="3335865" cy="674271"/>
          </a:xfrm>
          <a:prstGeom prst="rect">
            <a:avLst/>
          </a:prstGeom>
        </p:spPr>
      </p:pic>
      <p:pic>
        <p:nvPicPr>
          <p:cNvPr id="2" name="Picture 1" descr="Screen Shot 2015-05-04 at 3.47.10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2067" y="4567767"/>
            <a:ext cx="1092200" cy="764540"/>
          </a:xfrm>
          <a:prstGeom prst="rect">
            <a:avLst/>
          </a:prstGeom>
        </p:spPr>
      </p:pic>
    </p:spTree>
    <p:extLst>
      <p:ext uri="{BB962C8B-B14F-4D97-AF65-F5344CB8AC3E}">
        <p14:creationId xmlns:p14="http://schemas.microsoft.com/office/powerpoint/2010/main" val="272711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1"/>
            <a:ext cx="8373017" cy="4652318"/>
          </a:xfrm>
        </p:spPr>
        <p:txBody>
          <a:bodyPr vert="horz">
            <a:noAutofit/>
          </a:bodyPr>
          <a:lstStyle/>
          <a:p>
            <a:pPr marL="57150" indent="0">
              <a:buNone/>
            </a:pPr>
            <a:endParaRPr lang="en-US" sz="2400" dirty="0" smtClean="0"/>
          </a:p>
          <a:p>
            <a:pPr marL="971550" lvl="1" indent="-514350">
              <a:buFont typeface="+mj-lt"/>
              <a:buAutoNum type="arabicPeriod"/>
            </a:pPr>
            <a:endParaRPr lang="en-US" sz="2400"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Learning </a:t>
            </a:r>
            <a:r>
              <a:rPr lang="en-US" sz="3200" b="1" spc="150" dirty="0" smtClean="0">
                <a:ln w="11430"/>
                <a:solidFill>
                  <a:srgbClr val="F8F8F8"/>
                </a:solidFill>
                <a:effectLst>
                  <a:outerShdw blurRad="25400" algn="tl" rotWithShape="0">
                    <a:srgbClr val="000000">
                      <a:alpha val="43000"/>
                    </a:srgbClr>
                  </a:outerShdw>
                </a:effectLst>
              </a:rPr>
              <a:t>objectives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9" name="Vertical Text Placeholder 4"/>
          <p:cNvSpPr txBox="1">
            <a:spLocks/>
          </p:cNvSpPr>
          <p:nvPr/>
        </p:nvSpPr>
        <p:spPr>
          <a:xfrm>
            <a:off x="457200" y="1600200"/>
            <a:ext cx="8229600" cy="452596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Screen for mental health problems following trauma</a:t>
            </a:r>
          </a:p>
          <a:p>
            <a:r>
              <a:rPr lang="en-US" dirty="0" smtClean="0"/>
              <a:t>Differentiate and diagnose</a:t>
            </a:r>
          </a:p>
          <a:p>
            <a:pPr lvl="1"/>
            <a:r>
              <a:rPr lang="en-US" dirty="0" smtClean="0"/>
              <a:t>Acute Stress Disorder and PTSD </a:t>
            </a:r>
          </a:p>
          <a:p>
            <a:pPr lvl="1"/>
            <a:r>
              <a:rPr lang="en-US" dirty="0" smtClean="0"/>
              <a:t>Other related problems</a:t>
            </a:r>
          </a:p>
          <a:p>
            <a:r>
              <a:rPr lang="en-US" dirty="0" smtClean="0"/>
              <a:t>Treat or manage through:</a:t>
            </a:r>
          </a:p>
          <a:p>
            <a:pPr lvl="1"/>
            <a:r>
              <a:rPr lang="en-US" dirty="0" smtClean="0"/>
              <a:t>Psycho-education</a:t>
            </a:r>
          </a:p>
          <a:p>
            <a:pPr lvl="1"/>
            <a:r>
              <a:rPr lang="en-US" dirty="0" smtClean="0"/>
              <a:t>Psychological first aid</a:t>
            </a:r>
          </a:p>
          <a:p>
            <a:pPr lvl="1"/>
            <a:r>
              <a:rPr lang="en-US" dirty="0" smtClean="0"/>
              <a:t>Basic psycho-social interventions</a:t>
            </a:r>
          </a:p>
          <a:p>
            <a:pPr lvl="1"/>
            <a:r>
              <a:rPr lang="en-US" dirty="0" smtClean="0"/>
              <a:t>Pharmacotherapy</a:t>
            </a:r>
          </a:p>
          <a:p>
            <a:r>
              <a:rPr lang="en-US" dirty="0" smtClean="0"/>
              <a:t>Know when to refer patient to a specialist</a:t>
            </a:r>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122741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chemeClr val="accent1"/>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 ADHD  </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sp>
        <p:nvSpPr>
          <p:cNvPr id="6" name="Title 3"/>
          <p:cNvSpPr txBox="1">
            <a:spLocks/>
          </p:cNvSpPr>
          <p:nvPr/>
        </p:nvSpPr>
        <p:spPr>
          <a:xfrm>
            <a:off x="457201" y="149412"/>
            <a:ext cx="8229600" cy="1165412"/>
          </a:xfrm>
          <a:prstGeom prst="rect">
            <a:avLst/>
          </a:prstGeom>
          <a:solidFill>
            <a:srgbClr val="008000"/>
          </a:solidFill>
          <a:ln>
            <a:solidFill>
              <a:schemeClr val="bg1"/>
            </a:solidFill>
          </a:ln>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spc="150" dirty="0" smtClean="0">
                <a:ln w="11430"/>
                <a:solidFill>
                  <a:srgbClr val="FFFF00"/>
                </a:solidFill>
                <a:effectLst>
                  <a:outerShdw blurRad="25400" algn="tl" rotWithShape="0">
                    <a:srgbClr val="000000">
                      <a:alpha val="43000"/>
                    </a:srgbClr>
                  </a:outerShdw>
                </a:effectLst>
              </a:rPr>
              <a:t>Acute and Chronic Reactions to Trauma </a:t>
            </a:r>
          </a:p>
          <a:p>
            <a:r>
              <a:rPr lang="en-US" sz="3200" b="1" spc="150" dirty="0" smtClean="0">
                <a:ln w="11430"/>
                <a:solidFill>
                  <a:srgbClr val="F8F8F8"/>
                </a:solidFill>
                <a:effectLst>
                  <a:outerShdw blurRad="25400" algn="tl" rotWithShape="0">
                    <a:srgbClr val="000000">
                      <a:alpha val="43000"/>
                    </a:srgbClr>
                  </a:outerShdw>
                </a:effectLst>
              </a:rPr>
              <a:t>Thank You!</a:t>
            </a:r>
            <a:endParaRPr lang="en-US" sz="3200" b="1"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8" name="Picture 7"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334" y="2374900"/>
            <a:ext cx="6129867" cy="3213100"/>
          </a:xfrm>
          <a:prstGeom prst="rect">
            <a:avLst/>
          </a:prstGeom>
        </p:spPr>
      </p:pic>
    </p:spTree>
    <p:extLst>
      <p:ext uri="{BB962C8B-B14F-4D97-AF65-F5344CB8AC3E}">
        <p14:creationId xmlns:p14="http://schemas.microsoft.com/office/powerpoint/2010/main" val="4021942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0"/>
            <a:ext cx="8373017" cy="5257799"/>
          </a:xfrm>
        </p:spPr>
        <p:txBody>
          <a:bodyPr vert="horz">
            <a:noAutofit/>
          </a:bodyPr>
          <a:lstStyle/>
          <a:p>
            <a:r>
              <a:rPr lang="en-US" sz="2800" dirty="0" smtClean="0"/>
              <a:t>157</a:t>
            </a:r>
            <a:r>
              <a:rPr lang="en-US" sz="2800" dirty="0"/>
              <a:t>-86 B.C</a:t>
            </a:r>
            <a:r>
              <a:rPr lang="en-US" sz="2800" dirty="0" smtClean="0"/>
              <a:t>. Caius Marius</a:t>
            </a:r>
          </a:p>
          <a:p>
            <a:pPr marL="0" indent="0">
              <a:buNone/>
            </a:pPr>
            <a:r>
              <a:rPr lang="en-US" sz="1800" dirty="0"/>
              <a:t>was gripped with an “</a:t>
            </a:r>
            <a:r>
              <a:rPr lang="en-US" sz="1800" i="1" dirty="0"/>
              <a:t>overpowering thought </a:t>
            </a:r>
            <a:endParaRPr lang="en-US" sz="1800" i="1" dirty="0" smtClean="0"/>
          </a:p>
          <a:p>
            <a:pPr marL="0" indent="0">
              <a:buNone/>
            </a:pPr>
            <a:r>
              <a:rPr lang="en-US" sz="1800" i="1" dirty="0" smtClean="0"/>
              <a:t>of </a:t>
            </a:r>
            <a:r>
              <a:rPr lang="en-US" sz="1800" i="1" dirty="0"/>
              <a:t>a new war, of fresh struggles, of </a:t>
            </a:r>
            <a:r>
              <a:rPr lang="en-US" sz="1800" i="1" dirty="0" smtClean="0"/>
              <a:t>terrors</a:t>
            </a:r>
          </a:p>
          <a:p>
            <a:pPr marL="0" indent="0">
              <a:buNone/>
            </a:pPr>
            <a:r>
              <a:rPr lang="en-US" sz="1800" i="1" dirty="0" smtClean="0"/>
              <a:t> </a:t>
            </a:r>
            <a:r>
              <a:rPr lang="en-US" sz="1800" i="1" dirty="0"/>
              <a:t>known </a:t>
            </a:r>
            <a:r>
              <a:rPr lang="en-US" sz="1800" i="1" dirty="0" smtClean="0"/>
              <a:t>by </a:t>
            </a:r>
            <a:r>
              <a:rPr lang="en-US" sz="1800" i="1" dirty="0"/>
              <a:t>experience to be dreadful</a:t>
            </a:r>
            <a:r>
              <a:rPr lang="en-US" sz="1800" dirty="0"/>
              <a:t>” </a:t>
            </a:r>
            <a:endParaRPr lang="en-US" sz="1800" dirty="0" smtClean="0"/>
          </a:p>
          <a:p>
            <a:pPr marL="0" indent="0">
              <a:buNone/>
            </a:pPr>
            <a:r>
              <a:rPr lang="en-US" sz="1800" dirty="0" smtClean="0"/>
              <a:t>and </a:t>
            </a:r>
            <a:r>
              <a:rPr lang="en-US" sz="1800" dirty="0"/>
              <a:t>“</a:t>
            </a:r>
            <a:r>
              <a:rPr lang="en-US" sz="1800" i="1" dirty="0"/>
              <a:t>was prey to </a:t>
            </a:r>
            <a:r>
              <a:rPr lang="en-US" sz="1800" i="1" dirty="0" smtClean="0"/>
              <a:t>nightly </a:t>
            </a:r>
            <a:r>
              <a:rPr lang="en-US" sz="1800" i="1" dirty="0"/>
              <a:t>terrors </a:t>
            </a:r>
            <a:r>
              <a:rPr lang="en-US" sz="1800" i="1" dirty="0" smtClean="0"/>
              <a:t>and</a:t>
            </a:r>
          </a:p>
          <a:p>
            <a:pPr marL="0" indent="0">
              <a:buNone/>
            </a:pPr>
            <a:r>
              <a:rPr lang="en-US" sz="1800" i="1" dirty="0" smtClean="0"/>
              <a:t>harassing </a:t>
            </a:r>
            <a:r>
              <a:rPr lang="en-US" sz="1800" i="1" dirty="0"/>
              <a:t>dreams</a:t>
            </a:r>
            <a:r>
              <a:rPr lang="en-US" sz="1800" dirty="0" smtClean="0"/>
              <a:t>”</a:t>
            </a:r>
          </a:p>
          <a:p>
            <a:pPr marL="0" indent="0">
              <a:buNone/>
            </a:pPr>
            <a:endParaRPr lang="en-US" sz="1800" dirty="0"/>
          </a:p>
          <a:p>
            <a:pPr marL="0" indent="0">
              <a:buNone/>
            </a:pPr>
            <a:endParaRPr lang="en-US" sz="1800" dirty="0"/>
          </a:p>
          <a:p>
            <a:pPr marL="0" indent="0">
              <a:buNone/>
            </a:pPr>
            <a:endParaRPr lang="en-US" sz="1800"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Historical References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3 at 11.20.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620" y="1794932"/>
            <a:ext cx="3033448" cy="4432659"/>
          </a:xfrm>
          <a:prstGeom prst="rect">
            <a:avLst/>
          </a:prstGeom>
        </p:spPr>
      </p:pic>
      <p:sp>
        <p:nvSpPr>
          <p:cNvPr id="4" name="TextBox 3"/>
          <p:cNvSpPr txBox="1"/>
          <p:nvPr/>
        </p:nvSpPr>
        <p:spPr>
          <a:xfrm>
            <a:off x="4521200" y="6339468"/>
            <a:ext cx="3505200" cy="369332"/>
          </a:xfrm>
          <a:prstGeom prst="rect">
            <a:avLst/>
          </a:prstGeom>
          <a:noFill/>
        </p:spPr>
        <p:txBody>
          <a:bodyPr wrap="square" rtlCol="0">
            <a:spAutoFit/>
          </a:bodyPr>
          <a:lstStyle/>
          <a:p>
            <a:r>
              <a:rPr lang="en-US" dirty="0" smtClean="0"/>
              <a:t>Iranian soldier during Iran-Iraq War</a:t>
            </a:r>
            <a:endParaRPr lang="en-US" dirty="0"/>
          </a:p>
        </p:txBody>
      </p:sp>
    </p:spTree>
    <p:extLst>
      <p:ext uri="{BB962C8B-B14F-4D97-AF65-F5344CB8AC3E}">
        <p14:creationId xmlns:p14="http://schemas.microsoft.com/office/powerpoint/2010/main" val="3342368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1"/>
            <a:ext cx="8373017" cy="5088466"/>
          </a:xfrm>
        </p:spPr>
        <p:txBody>
          <a:bodyPr vert="horz">
            <a:noAutofit/>
          </a:bodyPr>
          <a:lstStyle/>
          <a:p>
            <a:pPr marL="0" indent="0">
              <a:buNone/>
            </a:pPr>
            <a:r>
              <a:rPr lang="en-US" sz="2800" dirty="0" smtClean="0"/>
              <a:t>1889 Hermann Oppenheim’s “Traumatic Neuroses”</a:t>
            </a:r>
          </a:p>
          <a:p>
            <a:pPr marL="0" indent="0">
              <a:buNone/>
            </a:pPr>
            <a:endParaRPr lang="en-US" sz="1800" dirty="0"/>
          </a:p>
          <a:p>
            <a:pPr marL="0" indent="0">
              <a:buNone/>
            </a:pPr>
            <a:endParaRPr lang="en-US" sz="1800"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Historical References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3 at 10.53.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733" y="2438400"/>
            <a:ext cx="3505200" cy="4250266"/>
          </a:xfrm>
          <a:prstGeom prst="rect">
            <a:avLst/>
          </a:prstGeom>
        </p:spPr>
      </p:pic>
    </p:spTree>
    <p:extLst>
      <p:ext uri="{BB962C8B-B14F-4D97-AF65-F5344CB8AC3E}">
        <p14:creationId xmlns:p14="http://schemas.microsoft.com/office/powerpoint/2010/main" val="2268388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1"/>
            <a:ext cx="8373017" cy="5071532"/>
          </a:xfrm>
        </p:spPr>
        <p:txBody>
          <a:bodyPr vert="horz">
            <a:noAutofit/>
          </a:bodyPr>
          <a:lstStyle/>
          <a:p>
            <a:pPr marL="0" indent="0">
              <a:buNone/>
            </a:pPr>
            <a:r>
              <a:rPr lang="en-US" sz="2800" dirty="0" smtClean="0"/>
              <a:t>Trauma is defined as: </a:t>
            </a:r>
            <a:endParaRPr lang="en-US" sz="2800" dirty="0"/>
          </a:p>
          <a:p>
            <a:r>
              <a:rPr lang="en-US" sz="2400" dirty="0" smtClean="0"/>
              <a:t>Sudden</a:t>
            </a:r>
            <a:endParaRPr lang="en-US" sz="2400" dirty="0"/>
          </a:p>
          <a:p>
            <a:r>
              <a:rPr lang="en-US" sz="2400" dirty="0" smtClean="0"/>
              <a:t>Threat to life or physical integrity</a:t>
            </a:r>
          </a:p>
          <a:p>
            <a:r>
              <a:rPr lang="en-US" sz="2400" dirty="0" smtClean="0"/>
              <a:t>Outside normal experiences</a:t>
            </a:r>
          </a:p>
          <a:p>
            <a:pPr marL="57150" indent="0">
              <a:buNone/>
            </a:pPr>
            <a:endParaRPr lang="en-US" sz="2800" dirty="0"/>
          </a:p>
          <a:p>
            <a:pPr marL="57150" indent="0">
              <a:buNone/>
            </a:pPr>
            <a:r>
              <a:rPr lang="en-US" sz="2800" dirty="0" smtClean="0"/>
              <a:t>Two Types:</a:t>
            </a:r>
          </a:p>
          <a:p>
            <a:pPr marL="400050"/>
            <a:r>
              <a:rPr lang="en-US" sz="2400" dirty="0" smtClean="0"/>
              <a:t>Type 1: single event</a:t>
            </a:r>
          </a:p>
          <a:p>
            <a:pPr marL="400050"/>
            <a:r>
              <a:rPr lang="en-US" sz="2400" dirty="0" smtClean="0"/>
              <a:t>Type 2: long-standing/repeated </a:t>
            </a:r>
          </a:p>
          <a:p>
            <a:pPr marL="57150" indent="0">
              <a:buNone/>
            </a:pPr>
            <a:r>
              <a:rPr lang="en-US" sz="2400" dirty="0"/>
              <a:t>	</a:t>
            </a:r>
            <a:r>
              <a:rPr lang="en-US" sz="2400" dirty="0" smtClean="0"/>
              <a:t>(not in DSM-5)</a:t>
            </a:r>
          </a:p>
          <a:p>
            <a:pPr marL="57150" indent="0">
              <a:buNone/>
            </a:pPr>
            <a:endParaRPr lang="en-US" sz="2400" dirty="0" smtClean="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General Considerations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9.55.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933" y="1857116"/>
            <a:ext cx="2826657" cy="3459952"/>
          </a:xfrm>
          <a:prstGeom prst="rect">
            <a:avLst/>
          </a:prstGeom>
        </p:spPr>
      </p:pic>
    </p:spTree>
    <p:extLst>
      <p:ext uri="{BB962C8B-B14F-4D97-AF65-F5344CB8AC3E}">
        <p14:creationId xmlns:p14="http://schemas.microsoft.com/office/powerpoint/2010/main" val="16911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1"/>
            <a:ext cx="8373017" cy="5071532"/>
          </a:xfrm>
        </p:spPr>
        <p:txBody>
          <a:bodyPr vert="horz">
            <a:noAutofit/>
          </a:bodyPr>
          <a:lstStyle/>
          <a:p>
            <a:pPr marL="57150" indent="0">
              <a:buNone/>
            </a:pPr>
            <a:r>
              <a:rPr lang="en-US" dirty="0" smtClean="0"/>
              <a:t>DSM </a:t>
            </a:r>
            <a:r>
              <a:rPr lang="en-US" dirty="0"/>
              <a:t>5</a:t>
            </a:r>
            <a:r>
              <a:rPr lang="en-US" dirty="0" smtClean="0"/>
              <a:t> Changes:</a:t>
            </a:r>
          </a:p>
          <a:p>
            <a:pPr marL="514350" indent="-457200"/>
            <a:r>
              <a:rPr lang="en-US" sz="2400" dirty="0" smtClean="0"/>
              <a:t>Type 2 not included</a:t>
            </a:r>
          </a:p>
          <a:p>
            <a:pPr marL="514350" indent="-457200"/>
            <a:r>
              <a:rPr lang="en-US" sz="2400" dirty="0" smtClean="0"/>
              <a:t>No subjective reaction criterion</a:t>
            </a:r>
          </a:p>
          <a:p>
            <a:pPr marL="514350" indent="-457200"/>
            <a:r>
              <a:rPr lang="en-US" sz="2400" dirty="0"/>
              <a:t>E</a:t>
            </a:r>
            <a:r>
              <a:rPr lang="en-US" sz="2400" dirty="0" smtClean="0"/>
              <a:t>xposure through close family or friend added</a:t>
            </a:r>
          </a:p>
          <a:p>
            <a:pPr marL="514350" indent="-457200"/>
            <a:r>
              <a:rPr lang="en-US" sz="2400" dirty="0"/>
              <a:t>E</a:t>
            </a:r>
            <a:r>
              <a:rPr lang="en-US" sz="2400" dirty="0" smtClean="0"/>
              <a:t>xtreme and repeated exposure to aversive details included</a:t>
            </a:r>
          </a:p>
          <a:p>
            <a:pPr marL="514350" indent="-457200"/>
            <a:r>
              <a:rPr lang="en-US" sz="2400" dirty="0" smtClean="0"/>
              <a:t>Only work-related exposure through media</a:t>
            </a:r>
          </a:p>
          <a:p>
            <a:pPr marL="514350" indent="-457200"/>
            <a:r>
              <a:rPr lang="en-US" sz="2400" dirty="0" smtClean="0"/>
              <a:t>For children “negative alterations in cognitions and mood”</a:t>
            </a:r>
          </a:p>
          <a:p>
            <a:pPr marL="514350" indent="-457200"/>
            <a:r>
              <a:rPr lang="en-US" sz="2400" dirty="0"/>
              <a:t>D</a:t>
            </a:r>
            <a:r>
              <a:rPr lang="en-US" sz="2400" dirty="0" smtClean="0"/>
              <a:t>istinct category</a:t>
            </a:r>
          </a:p>
          <a:p>
            <a:pPr marL="514350" indent="-457200"/>
            <a:r>
              <a:rPr lang="en-US" sz="2400" dirty="0" smtClean="0"/>
              <a:t>New PTSD subcategory for children under 6</a:t>
            </a:r>
            <a:endParaRPr lang="en-US" sz="2400"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General Considerations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44662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a:normAutofit/>
          </a:bodyPr>
          <a:lstStyle/>
          <a:p>
            <a:pPr>
              <a:lnSpc>
                <a:spcPct val="110000"/>
              </a:lnSpc>
            </a:pPr>
            <a:r>
              <a:rPr lang="en-US" dirty="0" smtClean="0"/>
              <a:t>What is the relevance ?</a:t>
            </a:r>
          </a:p>
          <a:p>
            <a:pPr>
              <a:lnSpc>
                <a:spcPct val="110000"/>
              </a:lnSpc>
            </a:pPr>
            <a:r>
              <a:rPr lang="en-US" dirty="0" smtClean="0"/>
              <a:t>Any cases?</a:t>
            </a:r>
          </a:p>
          <a:p>
            <a:pPr>
              <a:lnSpc>
                <a:spcPct val="110000"/>
              </a:lnSpc>
            </a:pPr>
            <a:r>
              <a:rPr lang="en-US" dirty="0" smtClean="0"/>
              <a:t>Do local people recognize it?</a:t>
            </a:r>
          </a:p>
          <a:p>
            <a:pPr>
              <a:lnSpc>
                <a:spcPct val="110000"/>
              </a:lnSpc>
            </a:pPr>
            <a:r>
              <a:rPr lang="en-US" dirty="0" smtClean="0"/>
              <a:t>Other points to discuss?</a:t>
            </a:r>
            <a:endParaRPr lang="en-US" dirty="0">
              <a:solidFill>
                <a:srgbClr val="FF0000"/>
              </a:solidFill>
            </a:endParaRPr>
          </a:p>
        </p:txBody>
      </p:sp>
      <p:sp>
        <p:nvSpPr>
          <p:cNvPr id="7"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In Your World</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4 at 3.37.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199" y="4301067"/>
            <a:ext cx="4155899" cy="2120882"/>
          </a:xfrm>
          <a:prstGeom prst="rect">
            <a:avLst/>
          </a:prstGeom>
        </p:spPr>
      </p:pic>
    </p:spTree>
    <p:extLst>
      <p:ext uri="{BB962C8B-B14F-4D97-AF65-F5344CB8AC3E}">
        <p14:creationId xmlns:p14="http://schemas.microsoft.com/office/powerpoint/2010/main" val="2840580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7308850" cy="4525963"/>
          </a:xfrm>
        </p:spPr>
        <p:txBody>
          <a:bodyPr vert="horz">
            <a:normAutofit/>
          </a:bodyPr>
          <a:lstStyle/>
          <a:p>
            <a:r>
              <a:rPr lang="en-US" dirty="0" smtClean="0"/>
              <a:t>Trauma is common</a:t>
            </a:r>
          </a:p>
          <a:p>
            <a:r>
              <a:rPr lang="en-US" dirty="0" smtClean="0"/>
              <a:t>About 20% of children develop PTSD after trauma</a:t>
            </a:r>
          </a:p>
          <a:p>
            <a:r>
              <a:rPr lang="en-US" dirty="0" smtClean="0"/>
              <a:t>Untreated symptoms may become chronic</a:t>
            </a:r>
          </a:p>
          <a:p>
            <a:r>
              <a:rPr lang="en-US" dirty="0" smtClean="0"/>
              <a:t>Some approaches may worsen PTSD</a:t>
            </a:r>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Why I</a:t>
            </a:r>
            <a:r>
              <a:rPr lang="en-AU" sz="3200" b="1" spc="150" dirty="0" smtClean="0">
                <a:ln w="11430"/>
                <a:solidFill>
                  <a:schemeClr val="bg1"/>
                </a:solidFill>
                <a:effectLst>
                  <a:outerShdw blurRad="25400" algn="tl" rotWithShape="0">
                    <a:srgbClr val="000000">
                      <a:alpha val="43000"/>
                    </a:srgbClr>
                  </a:outerShdw>
                </a:effectLst>
              </a:rPr>
              <a:t>s </a:t>
            </a:r>
            <a:r>
              <a:rPr lang="en-AU" sz="3200" b="1" spc="150" dirty="0">
                <a:ln w="11430"/>
                <a:solidFill>
                  <a:schemeClr val="bg1"/>
                </a:solidFill>
                <a:effectLst>
                  <a:outerShdw blurRad="25400" algn="tl" rotWithShape="0">
                    <a:srgbClr val="000000">
                      <a:alpha val="43000"/>
                    </a:srgbClr>
                  </a:outerShdw>
                </a:effectLst>
              </a:rPr>
              <a:t>T</a:t>
            </a:r>
            <a:r>
              <a:rPr lang="en-AU" sz="3200" b="1" spc="150" dirty="0" smtClean="0">
                <a:ln w="11430"/>
                <a:solidFill>
                  <a:schemeClr val="bg1"/>
                </a:solidFill>
                <a:effectLst>
                  <a:outerShdw blurRad="25400" algn="tl" rotWithShape="0">
                    <a:srgbClr val="000000">
                      <a:alpha val="43000"/>
                    </a:srgbClr>
                  </a:outerShdw>
                </a:effectLst>
              </a:rPr>
              <a:t>his </a:t>
            </a:r>
            <a:r>
              <a:rPr lang="en-AU" sz="3200" b="1" spc="150" dirty="0">
                <a:ln w="11430"/>
                <a:solidFill>
                  <a:schemeClr val="bg1"/>
                </a:solidFill>
                <a:effectLst>
                  <a:outerShdw blurRad="25400" algn="tl" rotWithShape="0">
                    <a:srgbClr val="000000">
                      <a:alpha val="43000"/>
                    </a:srgbClr>
                  </a:outerShdw>
                </a:effectLst>
              </a:rPr>
              <a:t>I</a:t>
            </a:r>
            <a:r>
              <a:rPr lang="en-AU" sz="3200" b="1" spc="150" dirty="0" smtClean="0">
                <a:ln w="11430"/>
                <a:solidFill>
                  <a:schemeClr val="bg1"/>
                </a:solidFill>
                <a:effectLst>
                  <a:outerShdw blurRad="25400" algn="tl" rotWithShape="0">
                    <a:srgbClr val="000000">
                      <a:alpha val="43000"/>
                    </a:srgbClr>
                  </a:outerShdw>
                </a:effectLst>
              </a:rPr>
              <a:t>mportant?</a:t>
            </a:r>
            <a:endParaRPr lang="en-AU" sz="1200" b="1" spc="150" dirty="0" smtClean="0">
              <a:ln w="11430"/>
              <a:solidFill>
                <a:schemeClr val="bg1"/>
              </a:solidFill>
              <a:effectLst>
                <a:outerShdw blurRad="25400" algn="tl" rotWithShape="0">
                  <a:srgbClr val="000000">
                    <a:alpha val="43000"/>
                  </a:srgbClr>
                </a:outerShdw>
              </a:effectLst>
            </a:endParaRP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516015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692</TotalTime>
  <Words>7730</Words>
  <Application>Microsoft Office PowerPoint</Application>
  <PresentationFormat>On-screen Show (4:3)</PresentationFormat>
  <Paragraphs>443</Paragraphs>
  <Slides>30</Slides>
  <Notes>29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Office-thema</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Medication:   ADHD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POST-TRAUMATIC DISORDERS IN children and adolescents</dc:title>
  <dc:creator>Henrikje Klasen</dc:creator>
  <cp:lastModifiedBy>Joseph Rey</cp:lastModifiedBy>
  <cp:revision>76</cp:revision>
  <dcterms:created xsi:type="dcterms:W3CDTF">2015-03-18T13:19:45Z</dcterms:created>
  <dcterms:modified xsi:type="dcterms:W3CDTF">2015-05-06T00:32:28Z</dcterms:modified>
</cp:coreProperties>
</file>